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074" autoAdjust="0"/>
    <p:restoredTop sz="94660"/>
  </p:normalViewPr>
  <p:slideViewPr>
    <p:cSldViewPr>
      <p:cViewPr varScale="1">
        <p:scale>
          <a:sx n="68" d="100"/>
          <a:sy n="68" d="100"/>
        </p:scale>
        <p:origin x="-146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F35900C-D14A-4879-8F94-B6E11AD965BA}" type="datetimeFigureOut">
              <a:rPr lang="en-US" smtClean="0"/>
              <a:t>10-05-2020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835642B-ECBA-4BEF-B5F3-594A80280264}"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F35900C-D14A-4879-8F94-B6E11AD965BA}" type="datetimeFigureOut">
              <a:rPr lang="en-US" smtClean="0"/>
              <a:t>10-05-2020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35642B-ECBA-4BEF-B5F3-594A8028026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F35900C-D14A-4879-8F94-B6E11AD965BA}" type="datetimeFigureOut">
              <a:rPr lang="en-US" smtClean="0"/>
              <a:t>10-05-2020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35642B-ECBA-4BEF-B5F3-594A8028026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F35900C-D14A-4879-8F94-B6E11AD965BA}" type="datetimeFigureOut">
              <a:rPr lang="en-US" smtClean="0"/>
              <a:t>10-05-2020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35642B-ECBA-4BEF-B5F3-594A8028026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F35900C-D14A-4879-8F94-B6E11AD965BA}" type="datetimeFigureOut">
              <a:rPr lang="en-US" smtClean="0"/>
              <a:t>10-05-2020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35642B-ECBA-4BEF-B5F3-594A80280264}"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F35900C-D14A-4879-8F94-B6E11AD965BA}" type="datetimeFigureOut">
              <a:rPr lang="en-US" smtClean="0"/>
              <a:t>10-05-2020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35642B-ECBA-4BEF-B5F3-594A8028026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F35900C-D14A-4879-8F94-B6E11AD965BA}" type="datetimeFigureOut">
              <a:rPr lang="en-US" smtClean="0"/>
              <a:t>10-05-2020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35642B-ECBA-4BEF-B5F3-594A8028026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F35900C-D14A-4879-8F94-B6E11AD965BA}" type="datetimeFigureOut">
              <a:rPr lang="en-US" smtClean="0"/>
              <a:t>10-05-2020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35642B-ECBA-4BEF-B5F3-594A8028026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35900C-D14A-4879-8F94-B6E11AD965BA}" type="datetimeFigureOut">
              <a:rPr lang="en-US" smtClean="0"/>
              <a:t>10-05-2020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35642B-ECBA-4BEF-B5F3-594A8028026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F35900C-D14A-4879-8F94-B6E11AD965BA}" type="datetimeFigureOut">
              <a:rPr lang="en-US" smtClean="0"/>
              <a:t>10-05-2020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35642B-ECBA-4BEF-B5F3-594A8028026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F35900C-D14A-4879-8F94-B6E11AD965BA}" type="datetimeFigureOut">
              <a:rPr lang="en-US" smtClean="0"/>
              <a:t>10-05-2020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0835642B-ECBA-4BEF-B5F3-594A80280264}"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F35900C-D14A-4879-8F94-B6E11AD965BA}" type="datetimeFigureOut">
              <a:rPr lang="en-US" smtClean="0"/>
              <a:t>10-05-2020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835642B-ECBA-4BEF-B5F3-594A80280264}"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mailto:bkranjeeta@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52600"/>
            <a:ext cx="7699248" cy="1524000"/>
          </a:xfrm>
        </p:spPr>
        <p:txBody>
          <a:bodyPr>
            <a:normAutofit fontScale="90000"/>
          </a:bodyPr>
          <a:lstStyle/>
          <a:p>
            <a:pPr algn="l"/>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normAutofit fontScale="85000" lnSpcReduction="20000"/>
          </a:bodyPr>
          <a:lstStyle/>
          <a:p>
            <a:pPr algn="ctr"/>
            <a:r>
              <a:rPr lang="en-US" b="1" dirty="0" smtClean="0"/>
              <a:t>KUMARI RANJEETA</a:t>
            </a:r>
          </a:p>
          <a:p>
            <a:pPr algn="ctr"/>
            <a:r>
              <a:rPr lang="en-US" b="1" dirty="0" smtClean="0"/>
              <a:t>GUEST FACULTY</a:t>
            </a:r>
          </a:p>
          <a:p>
            <a:pPr algn="ctr"/>
            <a:r>
              <a:rPr lang="en-US" b="1" dirty="0" smtClean="0"/>
              <a:t>M. L. ARYA COLLEGE, DEPTT. OF PSYCHOLOGY</a:t>
            </a:r>
          </a:p>
          <a:p>
            <a:pPr algn="ctr"/>
            <a:r>
              <a:rPr lang="en-US" b="1" dirty="0" smtClean="0"/>
              <a:t>E-mail- </a:t>
            </a:r>
            <a:r>
              <a:rPr lang="en-US" b="1" dirty="0" smtClean="0">
                <a:hlinkClick r:id="rId2"/>
              </a:rPr>
              <a:t>bkranjeeta@gmail.com</a:t>
            </a:r>
            <a:endParaRPr lang="en-US" b="1" dirty="0" smtClean="0"/>
          </a:p>
          <a:p>
            <a:pPr algn="ctr"/>
            <a:r>
              <a:rPr lang="en-US" b="1" dirty="0" smtClean="0"/>
              <a:t>Mb. No.- 8969020842</a:t>
            </a:r>
            <a:endParaRPr lang="en-US" dirty="0" smtClean="0"/>
          </a:p>
          <a:p>
            <a:pPr algn="ctr"/>
            <a:endParaRPr lang="en-US" dirty="0"/>
          </a:p>
        </p:txBody>
      </p:sp>
      <p:pic>
        <p:nvPicPr>
          <p:cNvPr id="5" name="Picture 4"/>
          <p:cNvPicPr/>
          <p:nvPr/>
        </p:nvPicPr>
        <p:blipFill>
          <a:blip r:embed="rId3"/>
          <a:srcRect/>
          <a:stretch>
            <a:fillRect/>
          </a:stretch>
        </p:blipFill>
        <p:spPr bwMode="auto">
          <a:xfrm>
            <a:off x="3505200" y="381000"/>
            <a:ext cx="1371600" cy="1219200"/>
          </a:xfrm>
          <a:prstGeom prst="rect">
            <a:avLst/>
          </a:prstGeom>
          <a:noFill/>
          <a:ln w="9525">
            <a:noFill/>
            <a:miter lim="800000"/>
            <a:headEnd/>
            <a:tailEnd/>
          </a:ln>
        </p:spPr>
      </p:pic>
      <p:sp>
        <p:nvSpPr>
          <p:cNvPr id="6" name="Rectangle 5"/>
          <p:cNvSpPr/>
          <p:nvPr/>
        </p:nvSpPr>
        <p:spPr>
          <a:xfrm>
            <a:off x="1219200" y="1752600"/>
            <a:ext cx="6858000" cy="1446550"/>
          </a:xfrm>
          <a:prstGeom prst="rect">
            <a:avLst/>
          </a:prstGeom>
        </p:spPr>
        <p:txBody>
          <a:bodyPr wrap="square">
            <a:spAutoFit/>
          </a:bodyPr>
          <a:lstStyle/>
          <a:p>
            <a:pPr algn="ctr"/>
            <a:r>
              <a:rPr lang="en-US" sz="4400" dirty="0" smtClean="0">
                <a:latin typeface="Baskerville Old Face" pitchFamily="18" charset="0"/>
              </a:rPr>
              <a:t>B.A. PART I (H) </a:t>
            </a:r>
            <a:r>
              <a:rPr lang="en-US" sz="4400" dirty="0" smtClean="0">
                <a:latin typeface="Baskerville Old Face" pitchFamily="18" charset="0"/>
              </a:rPr>
              <a:t>12</a:t>
            </a:r>
            <a:r>
              <a:rPr lang="en-US" sz="4400" baseline="30000" dirty="0" smtClean="0">
                <a:latin typeface="Baskerville Old Face" pitchFamily="18" charset="0"/>
              </a:rPr>
              <a:t>TH</a:t>
            </a:r>
            <a:r>
              <a:rPr lang="en-US" sz="4400" dirty="0" smtClean="0">
                <a:latin typeface="Baskerville Old Face" pitchFamily="18" charset="0"/>
              </a:rPr>
              <a:t> </a:t>
            </a:r>
            <a:r>
              <a:rPr lang="en-US" sz="4400" dirty="0" smtClean="0">
                <a:latin typeface="Baskerville Old Face" pitchFamily="18" charset="0"/>
              </a:rPr>
              <a:t>MAY 2020</a:t>
            </a:r>
            <a:endParaRPr lang="en-US" sz="4400" dirty="0">
              <a:latin typeface="Baskerville Old Face"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12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normAutofit fontScale="92500"/>
          </a:bodyPr>
          <a:lstStyle/>
          <a:p>
            <a:pPr fontAlgn="base"/>
            <a:r>
              <a:rPr lang="en-US" b="1" u="sng" dirty="0" smtClean="0"/>
              <a:t>7. Reaction Formation</a:t>
            </a:r>
          </a:p>
          <a:p>
            <a:pPr fontAlgn="base"/>
            <a:r>
              <a:rPr lang="en-US" dirty="0" smtClean="0"/>
              <a:t>Reaction Formation is the converting of unwanted or dangerous thoughts, feelings or impulses into their opposites. For instance, a woman who is very angry with her boss and would like to quit her job may instead be overly kind and generous toward her boss and express a desire to keep working there forever. She is incapable of expressing the negative emotions of anger and unhappiness with her job, and instead becomes overly kind to publicly demonstrate her lack of anger and unhappiness</a:t>
            </a:r>
            <a:r>
              <a:rPr lang="en-US" dirty="0" smtClean="0"/>
              <a:t>.</a:t>
            </a:r>
          </a:p>
          <a:p>
            <a:pPr fontAlgn="base"/>
            <a:r>
              <a:rPr lang="en-US" dirty="0" smtClean="0"/>
              <a:t>Continue in next class…….</a:t>
            </a:r>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1673" y="2967335"/>
            <a:ext cx="4322658"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THANK YOU</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12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normAutofit/>
          </a:bodyPr>
          <a:lstStyle/>
          <a:p>
            <a:pPr algn="ctr">
              <a:buNone/>
            </a:pPr>
            <a:r>
              <a:rPr lang="en-US" b="1" u="sng" dirty="0" smtClean="0"/>
              <a:t>EGO DEFENCE </a:t>
            </a:r>
            <a:r>
              <a:rPr lang="en-US" b="1" u="sng" dirty="0" smtClean="0"/>
              <a:t>MECHANISM I</a:t>
            </a:r>
            <a:endParaRPr lang="en-US" b="1" u="sng" dirty="0" smtClean="0"/>
          </a:p>
          <a:p>
            <a:r>
              <a:rPr lang="en-US" dirty="0" smtClean="0"/>
              <a:t>Sigmund Freud (1894, 1896) noted a number of </a:t>
            </a:r>
            <a:r>
              <a:rPr lang="en-US" b="1" dirty="0" smtClean="0"/>
              <a:t>ego</a:t>
            </a:r>
            <a:r>
              <a:rPr lang="en-US" dirty="0" smtClean="0"/>
              <a:t> defenses which he refers to throughout his written works. </a:t>
            </a:r>
            <a:r>
              <a:rPr lang="en-US" b="1" dirty="0" smtClean="0"/>
              <a:t>Defense mechanism </a:t>
            </a:r>
            <a:r>
              <a:rPr lang="en-US" dirty="0" smtClean="0"/>
              <a:t>are psychological</a:t>
            </a:r>
            <a:r>
              <a:rPr lang="en-US" dirty="0" smtClean="0"/>
              <a:t> strategies that are unconsciously used to protect a person from anxiety arising from unacceptable thoughts or feelings</a:t>
            </a:r>
            <a:r>
              <a:rPr lang="en-US" dirty="0" smtClean="0"/>
              <a:t>. His </a:t>
            </a:r>
            <a:r>
              <a:rPr lang="en-US" dirty="0" smtClean="0"/>
              <a:t>daughter Anna (1936) developed these ideas and elaborated on them, adding ten of her own.  Many psychoanalysts have also added further types of ego defenses.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12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normAutofit lnSpcReduction="10000"/>
          </a:bodyPr>
          <a:lstStyle/>
          <a:p>
            <a:r>
              <a:rPr lang="en-US" dirty="0" smtClean="0"/>
              <a:t>Defense </a:t>
            </a:r>
            <a:r>
              <a:rPr lang="en-US" dirty="0" smtClean="0"/>
              <a:t>mechanisms </a:t>
            </a:r>
            <a:r>
              <a:rPr lang="en-US" dirty="0" smtClean="0"/>
              <a:t>is to protect </a:t>
            </a:r>
            <a:r>
              <a:rPr lang="en-US" dirty="0" smtClean="0"/>
              <a:t>from feelings of anxiety or guilt, which arise because we feel threatened, or because </a:t>
            </a:r>
            <a:r>
              <a:rPr lang="en-US" dirty="0" smtClean="0"/>
              <a:t>our id or superego becomes </a:t>
            </a:r>
            <a:r>
              <a:rPr lang="en-US" dirty="0" smtClean="0"/>
              <a:t>too demanding.</a:t>
            </a:r>
          </a:p>
          <a:p>
            <a:r>
              <a:rPr lang="en-US" dirty="0" smtClean="0"/>
              <a:t>Defense mechanisms operate at an unconscious level and help ward off unpleasant feelings (i.e., anxiety) or make good things feel better for the individual.</a:t>
            </a:r>
          </a:p>
          <a:p>
            <a:r>
              <a:rPr lang="en-US" dirty="0" smtClean="0"/>
              <a:t>Ego-defense mechanisms are natural and normal.  When they get out of proportion (i.e., used with frequency), neuroses develop, such as anxiety states, phobias, obsessions, or hysteria.</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12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normAutofit fontScale="92500" lnSpcReduction="10000"/>
          </a:bodyPr>
          <a:lstStyle/>
          <a:p>
            <a:r>
              <a:rPr lang="en-US" dirty="0" smtClean="0"/>
              <a:t>In some areas of psychology (especially in psychodynamic theory), psychologists talk about “defense mechanisms,” or manners in which a person behaves or thinks in certain ways to better protect or “defend” their inner selves (their personality and self-image). Defense mechanisms are one way of looking at how people distance themselves from a full awareness of unpleasant thoughts, feelings, and behaviors</a:t>
            </a:r>
            <a:r>
              <a:rPr lang="en-US" dirty="0" smtClean="0"/>
              <a:t>.</a:t>
            </a:r>
          </a:p>
          <a:p>
            <a:r>
              <a:rPr lang="en-US" dirty="0" smtClean="0"/>
              <a:t>Psychologists have categorized defense mechanisms based upon how primitive they are. The more primitive a defense mechanism, the less effective it works for a person over the long-term. </a:t>
            </a:r>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12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normAutofit fontScale="92500" lnSpcReduction="20000"/>
          </a:bodyPr>
          <a:lstStyle/>
          <a:p>
            <a:pPr fontAlgn="base"/>
            <a:r>
              <a:rPr lang="en-US" dirty="0" smtClean="0"/>
              <a:t>However, more primitive defense mechanisms are usually very effective short-term, and hence are favored by many people and children especially (when such primitive defense mechanisms are first learned). Adults who don’t learn better ways of coping with stress or traumatic events in their lives will often resort to such primitive defense mechanisms as well.</a:t>
            </a:r>
          </a:p>
          <a:p>
            <a:pPr fontAlgn="base"/>
            <a:r>
              <a:rPr lang="en-US" dirty="0" smtClean="0"/>
              <a:t>Most defense mechanisms are fairly unconscious – that means most of us don’t realize we’re using them in the moment. Some types </a:t>
            </a:r>
            <a:r>
              <a:rPr lang="en-US" dirty="0" smtClean="0"/>
              <a:t>of psychotherapy</a:t>
            </a:r>
            <a:r>
              <a:rPr lang="en-US" dirty="0" smtClean="0"/>
              <a:t> can help a person become aware of what defense mechanisms they are using, how effective they are, and how to use less primitive and more effective mechanisms in the future</a:t>
            </a:r>
            <a:r>
              <a:rPr lang="en-US" dirty="0" smtClean="0"/>
              <a:t>.</a:t>
            </a:r>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12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normAutofit fontScale="92500" lnSpcReduction="10000"/>
          </a:bodyPr>
          <a:lstStyle/>
          <a:p>
            <a:pPr algn="ctr" fontAlgn="base">
              <a:buNone/>
            </a:pPr>
            <a:r>
              <a:rPr lang="en-US" b="1" u="sng" dirty="0" smtClean="0"/>
              <a:t>Primitive Defense Mechanisms</a:t>
            </a:r>
          </a:p>
          <a:p>
            <a:pPr fontAlgn="base"/>
            <a:r>
              <a:rPr lang="en-US" b="1" u="sng" dirty="0" smtClean="0"/>
              <a:t>1. Denial</a:t>
            </a:r>
          </a:p>
          <a:p>
            <a:pPr fontAlgn="base"/>
            <a:r>
              <a:rPr lang="en-US" dirty="0" smtClean="0"/>
              <a:t>Denial is the refusal to accept reality or fact, acting as if a painful event, thought or feeling did not exist. It is considered one of the most primitive of the defense mechanisms because it is characteristic of early childhood development. Many people use denial in their everyday lives to avoid dealing with painful feelings or areas of their life they don’t wish to admit. For instance, a person who is a functioning alcoholic will often simply deny they have a drinking problem, pointing to how well they function in their job and relationships.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12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normAutofit fontScale="85000" lnSpcReduction="20000"/>
          </a:bodyPr>
          <a:lstStyle/>
          <a:p>
            <a:pPr fontAlgn="base"/>
            <a:r>
              <a:rPr lang="en-US" b="1" u="sng" dirty="0" smtClean="0"/>
              <a:t>2. Regression</a:t>
            </a:r>
          </a:p>
          <a:p>
            <a:pPr fontAlgn="base"/>
            <a:r>
              <a:rPr lang="en-US" dirty="0" smtClean="0"/>
              <a:t>Regression is the reversion to an earlier stage of development in the face of unacceptable thoughts or impulses. For an example an adolescent who is overwhelmed with fear, anger and growing sexual impulses might become clingy and start exhibiting earlier childhood behaviors he has long since overcome, such as bedwetting. An adult may regress when under a great deal of stress, refusing to leave their bed and engage in normal, everyday activities.</a:t>
            </a:r>
          </a:p>
          <a:p>
            <a:pPr fontAlgn="base"/>
            <a:r>
              <a:rPr lang="en-US" b="1" u="sng" dirty="0" smtClean="0"/>
              <a:t>3. Acting Out</a:t>
            </a:r>
          </a:p>
          <a:p>
            <a:r>
              <a:rPr lang="en-US" dirty="0" smtClean="0"/>
              <a:t>Acting Out is performing an extreme behavior in order to express thoughts or feelings the person feels incapable of otherwise expressing. Instead of saying, “I’m angry with you,” a person who acts out may instead throw a book at the person, or punch a hole through a wall.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12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normAutofit fontScale="85000" lnSpcReduction="10000"/>
          </a:bodyPr>
          <a:lstStyle/>
          <a:p>
            <a:pPr fontAlgn="base"/>
            <a:r>
              <a:rPr lang="en-US" dirty="0" smtClean="0"/>
              <a:t>When a person acts out, it can act as a pressure release, and often helps the individual feel calmer and peaceful once again. For instance, a child’s temper tantrum is a form of acting out when he or she doesn’t get his or her way with a parent. Self-injury may also be a form of acting-out, expressing in physical pain what one cannot stand to feel emotionally.</a:t>
            </a:r>
          </a:p>
          <a:p>
            <a:pPr fontAlgn="base"/>
            <a:r>
              <a:rPr lang="en-US" b="1" u="sng" dirty="0" smtClean="0"/>
              <a:t>4. Dissociation</a:t>
            </a:r>
          </a:p>
          <a:p>
            <a:pPr fontAlgn="base"/>
            <a:r>
              <a:rPr lang="en-US" dirty="0" smtClean="0"/>
              <a:t>Dissociation is when a person loses track of time and/or person, and instead finds another representation of their self in order to continue in the moment. A person who dissociates often loses track of time or themselves and their usual thought processes and memories. People who have a history of any kind of childhood abuse often suffer from some form of dissociation</a:t>
            </a:r>
            <a:r>
              <a:rPr lang="en-US" dirty="0" smtClean="0"/>
              <a:t>.</a:t>
            </a:r>
            <a:endParaRPr 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12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normAutofit fontScale="85000" lnSpcReduction="20000"/>
          </a:bodyPr>
          <a:lstStyle/>
          <a:p>
            <a:pPr fontAlgn="base"/>
            <a:r>
              <a:rPr lang="en-US" b="1" u="sng" dirty="0" smtClean="0"/>
              <a:t>5. Compartmentalization</a:t>
            </a:r>
          </a:p>
          <a:p>
            <a:pPr fontAlgn="base"/>
            <a:r>
              <a:rPr lang="en-US" dirty="0" smtClean="0"/>
              <a:t>Compartmentalization is a lesser form of dissociation, wherein parts of oneself are separated from awareness of other parts and behaving as if one had separate sets of values. An example might be an honest person who cheats on their income tax return but is otherwise trustworthy in his financial dealings. In this way, he keeps the two value systems distinct and sees no hypocrisy in doing so, perhaps remaining unconscious of the discrepancy.</a:t>
            </a:r>
          </a:p>
          <a:p>
            <a:pPr fontAlgn="base"/>
            <a:r>
              <a:rPr lang="en-US" b="1" u="sng" dirty="0" smtClean="0"/>
              <a:t>6. Projection</a:t>
            </a:r>
          </a:p>
          <a:p>
            <a:pPr fontAlgn="base"/>
            <a:r>
              <a:rPr lang="en-US" dirty="0" smtClean="0"/>
              <a:t>Projection is when you put your feelings or thoughts onto another person, as though they were that person’s feelings and </a:t>
            </a:r>
            <a:r>
              <a:rPr lang="en-US" dirty="0" smtClean="0"/>
              <a:t>thoughts. Projection </a:t>
            </a:r>
            <a:r>
              <a:rPr lang="en-US" dirty="0" smtClean="0"/>
              <a:t>is the misattribution of a person’s undesired thoughts, feelings, or impulses onto another person who does not have those thoughts, feelings or impulses.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138</TotalTime>
  <Words>950</Words>
  <Application>Microsoft Office PowerPoint</Application>
  <PresentationFormat>On-screen Show (4:3)</PresentationFormat>
  <Paragraphs>43</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Flow</vt:lpstr>
      <vt:lpstr>          </vt:lpstr>
      <vt:lpstr>12 MAY 2020 B.A. PART I (H) PAPER III, UNIT II (STRESS PROBLEM OF ADJUSTMENT)</vt:lpstr>
      <vt:lpstr>12 MAY 2020 B.A. PART I (H) PAPER III, UNIT II (STRESS PROBLEM OF ADJUSTMENT)</vt:lpstr>
      <vt:lpstr>12 MAY 2020 B.A. PART I (H) PAPER III, UNIT II (STRESS PROBLEM OF ADJUSTMENT)</vt:lpstr>
      <vt:lpstr>12 MAY 2020 B.A. PART I (H) PAPER III, UNIT II (STRESS PROBLEM OF ADJUSTMENT)</vt:lpstr>
      <vt:lpstr>12 MAY 2020 B.A. PART I (H) PAPER III, UNIT II (STRESS PROBLEM OF ADJUSTMENT)</vt:lpstr>
      <vt:lpstr>12 MAY 2020 B.A. PART I (H) PAPER III, UNIT II (STRESS PROBLEM OF ADJUSTMENT)</vt:lpstr>
      <vt:lpstr>12 MAY 2020 B.A. PART I (H) PAPER III, UNIT II (STRESS PROBLEM OF ADJUSTMENT)</vt:lpstr>
      <vt:lpstr>12 MAY 2020 B.A. PART I (H) PAPER III, UNIT II (STRESS PROBLEM OF ADJUSTMENT)</vt:lpstr>
      <vt:lpstr>12 MAY 2020 B.A. PART I (H) PAPER III, UNIT II (STRESS PROBLEM OF ADJUSTMENT)</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smart</dc:creator>
  <cp:lastModifiedBy>smart</cp:lastModifiedBy>
  <cp:revision>10</cp:revision>
  <dcterms:created xsi:type="dcterms:W3CDTF">2020-05-10T07:55:04Z</dcterms:created>
  <dcterms:modified xsi:type="dcterms:W3CDTF">2020-05-10T10:13:49Z</dcterms:modified>
</cp:coreProperties>
</file>