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3879EBE-BD30-4136-AA58-4891B42C9879}" type="datetimeFigureOut">
              <a:rPr lang="en-US" smtClean="0"/>
              <a:t>10-05-2020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7CCD266-1DF4-4C0B-9B12-02C709F9683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879EBE-BD30-4136-AA58-4891B42C987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879EBE-BD30-4136-AA58-4891B42C987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879EBE-BD30-4136-AA58-4891B42C987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879EBE-BD30-4136-AA58-4891B42C9879}"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D266-1DF4-4C0B-9B12-02C709F9683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879EBE-BD30-4136-AA58-4891B42C9879}"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3879EBE-BD30-4136-AA58-4891B42C9879}" type="datetimeFigureOut">
              <a:rPr lang="en-US" smtClean="0"/>
              <a:t>10-05-2020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879EBE-BD30-4136-AA58-4891B42C9879}" type="datetimeFigureOut">
              <a:rPr lang="en-US" smtClean="0"/>
              <a:t>10-05-2020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79EBE-BD30-4136-AA58-4891B42C9879}" type="datetimeFigureOut">
              <a:rPr lang="en-US" smtClean="0"/>
              <a:t>10-05-2020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879EBE-BD30-4136-AA58-4891B42C9879}"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CD266-1DF4-4C0B-9B12-02C709F9683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879EBE-BD30-4136-AA58-4891B42C9879}"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7CCD266-1DF4-4C0B-9B12-02C709F9683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3879EBE-BD30-4136-AA58-4891B42C9879}" type="datetimeFigureOut">
              <a:rPr lang="en-US" smtClean="0"/>
              <a:t>10-05-2020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7CCD266-1DF4-4C0B-9B12-02C709F9683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a:t>
            </a:r>
            <a:r>
              <a:rPr lang="en-US" sz="4400" dirty="0" smtClean="0">
                <a:latin typeface="Baskerville Old Face" pitchFamily="18" charset="0"/>
              </a:rPr>
              <a:t>12</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92500" lnSpcReduction="20000"/>
          </a:bodyPr>
          <a:lstStyle/>
          <a:p>
            <a:pPr algn="ctr">
              <a:buNone/>
            </a:pPr>
            <a:r>
              <a:rPr lang="en-US" b="1" u="sng" dirty="0" smtClean="0"/>
              <a:t>COMMUNITY AND GROUP (SELF HELP GROUP)</a:t>
            </a:r>
          </a:p>
          <a:p>
            <a:r>
              <a:rPr lang="en-US" b="1" dirty="0" smtClean="0"/>
              <a:t>Community </a:t>
            </a:r>
            <a:r>
              <a:rPr lang="en-US" b="1" dirty="0" smtClean="0"/>
              <a:t>psychologist</a:t>
            </a:r>
            <a:r>
              <a:rPr lang="en-US" dirty="0" smtClean="0"/>
              <a:t> working for a local </a:t>
            </a:r>
            <a:r>
              <a:rPr lang="en-US" b="1" dirty="0" smtClean="0"/>
              <a:t>community</a:t>
            </a:r>
            <a:r>
              <a:rPr lang="en-US" dirty="0" smtClean="0"/>
              <a:t> outreach organization that focuses on oppressed minority groups and improving their quality of life. </a:t>
            </a:r>
            <a:r>
              <a:rPr lang="en-US" dirty="0" smtClean="0"/>
              <a:t>In </a:t>
            </a:r>
            <a:r>
              <a:rPr lang="en-US" dirty="0" smtClean="0"/>
              <a:t>this capacity, the </a:t>
            </a:r>
            <a:r>
              <a:rPr lang="en-US" b="1" dirty="0" smtClean="0"/>
              <a:t>community psychologist</a:t>
            </a:r>
            <a:r>
              <a:rPr lang="en-US" dirty="0" smtClean="0"/>
              <a:t> is responsible for the health and well-being of the company's </a:t>
            </a:r>
            <a:r>
              <a:rPr lang="en-US" b="1" dirty="0" smtClean="0"/>
              <a:t>community</a:t>
            </a:r>
            <a:r>
              <a:rPr lang="en-US" dirty="0" smtClean="0"/>
              <a:t>.</a:t>
            </a:r>
          </a:p>
          <a:p>
            <a:r>
              <a:rPr lang="en-US" b="1" dirty="0" smtClean="0"/>
              <a:t>Group cohesion</a:t>
            </a:r>
            <a:r>
              <a:rPr lang="en-US" dirty="0" smtClean="0"/>
              <a:t> is a social process that characterizes </a:t>
            </a:r>
            <a:r>
              <a:rPr lang="en-US" b="1" dirty="0" smtClean="0"/>
              <a:t>groups</a:t>
            </a:r>
            <a:r>
              <a:rPr lang="en-US" dirty="0" smtClean="0"/>
              <a:t> whose members interact with each other and refers to the forces that push </a:t>
            </a:r>
            <a:r>
              <a:rPr lang="en-US" b="1" dirty="0" smtClean="0"/>
              <a:t>group</a:t>
            </a:r>
            <a:r>
              <a:rPr lang="en-US" dirty="0" smtClean="0"/>
              <a:t> members closer together. A lot of work these days is accomplished in </a:t>
            </a:r>
            <a:r>
              <a:rPr lang="en-US" b="1" dirty="0" smtClean="0"/>
              <a:t>groups</a:t>
            </a:r>
            <a:r>
              <a:rPr lang="en-US" dirty="0" smtClean="0"/>
              <a:t>. Most people have had both good and bad experiences from participating in such </a:t>
            </a:r>
            <a:r>
              <a:rPr lang="en-US" b="1" dirty="0" smtClean="0"/>
              <a:t>group</a:t>
            </a:r>
            <a:r>
              <a:rPr lang="en-US" dirty="0" smtClean="0"/>
              <a:t> work.</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M</a:t>
            </a:r>
            <a:r>
              <a:rPr lang="en-US" dirty="0" smtClean="0"/>
              <a:t>aybe </a:t>
            </a:r>
            <a:r>
              <a:rPr lang="en-US" dirty="0" smtClean="0"/>
              <a:t>you are in a therapy </a:t>
            </a:r>
            <a:r>
              <a:rPr lang="en-US" b="1" dirty="0" smtClean="0"/>
              <a:t>group</a:t>
            </a:r>
            <a:r>
              <a:rPr lang="en-US" dirty="0" smtClean="0"/>
              <a:t> for depression and feel connected to, and safe with, the other </a:t>
            </a:r>
            <a:r>
              <a:rPr lang="en-US" b="1" dirty="0" smtClean="0"/>
              <a:t>group</a:t>
            </a:r>
            <a:r>
              <a:rPr lang="en-US" dirty="0" smtClean="0"/>
              <a:t> members. These are </a:t>
            </a:r>
            <a:r>
              <a:rPr lang="en-US" b="1" dirty="0" smtClean="0"/>
              <a:t>examples</a:t>
            </a:r>
            <a:r>
              <a:rPr lang="en-US" dirty="0" smtClean="0"/>
              <a:t> of </a:t>
            </a:r>
            <a:r>
              <a:rPr lang="en-US" b="1" dirty="0" smtClean="0"/>
              <a:t>group cohesion</a:t>
            </a:r>
            <a:r>
              <a:rPr lang="en-US" dirty="0" smtClean="0"/>
              <a:t> types that one can experience while being a member of a </a:t>
            </a:r>
            <a:r>
              <a:rPr lang="en-US" b="1" dirty="0" smtClean="0"/>
              <a:t>group</a:t>
            </a:r>
            <a:r>
              <a:rPr lang="en-US" dirty="0" smtClean="0"/>
              <a:t>. This means </a:t>
            </a:r>
            <a:r>
              <a:rPr lang="en-US" b="1" dirty="0" smtClean="0"/>
              <a:t>group</a:t>
            </a:r>
            <a:r>
              <a:rPr lang="en-US" dirty="0" smtClean="0"/>
              <a:t> members have a preference or want to interact with each other</a:t>
            </a:r>
            <a:r>
              <a:rPr lang="en-US" dirty="0" smtClean="0"/>
              <a:t>.</a:t>
            </a:r>
          </a:p>
          <a:p>
            <a:r>
              <a:rPr lang="en-US" b="1" dirty="0" smtClean="0"/>
              <a:t>Group cohesiveness</a:t>
            </a:r>
            <a:r>
              <a:rPr lang="en-US" dirty="0" smtClean="0"/>
              <a:t> is the bond </a:t>
            </a:r>
            <a:r>
              <a:rPr lang="en-US" b="1" dirty="0" smtClean="0"/>
              <a:t>that</a:t>
            </a:r>
            <a:r>
              <a:rPr lang="en-US" dirty="0" smtClean="0"/>
              <a:t> draws a </a:t>
            </a:r>
            <a:r>
              <a:rPr lang="en-US" b="1" dirty="0" smtClean="0"/>
              <a:t>group</a:t>
            </a:r>
            <a:r>
              <a:rPr lang="en-US" dirty="0" smtClean="0"/>
              <a:t> of people to each other while resisting separation. </a:t>
            </a:r>
            <a:r>
              <a:rPr lang="en-US" b="1" dirty="0" smtClean="0"/>
              <a:t>Group cohesion</a:t>
            </a:r>
            <a:r>
              <a:rPr lang="en-US" dirty="0" smtClean="0"/>
              <a:t> allows </a:t>
            </a:r>
            <a:r>
              <a:rPr lang="en-US" b="1" dirty="0" smtClean="0"/>
              <a:t>group</a:t>
            </a:r>
            <a:r>
              <a:rPr lang="en-US" dirty="0" smtClean="0"/>
              <a:t> members to work together more easily and feel more positively about their work. </a:t>
            </a:r>
            <a:r>
              <a:rPr lang="en-US" b="1" dirty="0" smtClean="0"/>
              <a:t>Cohesion</a:t>
            </a:r>
            <a:r>
              <a:rPr lang="en-US" dirty="0" smtClean="0"/>
              <a:t> is impacted by several factors, such </a:t>
            </a:r>
            <a:r>
              <a:rPr lang="en-US" b="1" dirty="0" smtClean="0"/>
              <a:t>as</a:t>
            </a:r>
            <a:r>
              <a:rPr lang="en-US" dirty="0" smtClean="0"/>
              <a:t> trust and member similarity.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smtClean="0"/>
              <a:t>Self</a:t>
            </a:r>
            <a:r>
              <a:rPr lang="en-US" dirty="0" smtClean="0"/>
              <a:t>-</a:t>
            </a:r>
            <a:r>
              <a:rPr lang="en-US" b="1" dirty="0" smtClean="0"/>
              <a:t>help groups</a:t>
            </a:r>
            <a:r>
              <a:rPr lang="en-US" dirty="0" smtClean="0"/>
              <a:t>, also known as mutual </a:t>
            </a:r>
            <a:r>
              <a:rPr lang="en-US" b="1" dirty="0" smtClean="0"/>
              <a:t>help</a:t>
            </a:r>
            <a:r>
              <a:rPr lang="en-US" dirty="0" smtClean="0"/>
              <a:t>, mutual aid, or support </a:t>
            </a:r>
            <a:r>
              <a:rPr lang="en-US" b="1" dirty="0" smtClean="0"/>
              <a:t>groups</a:t>
            </a:r>
            <a:r>
              <a:rPr lang="en-US" dirty="0" smtClean="0"/>
              <a:t>, are </a:t>
            </a:r>
            <a:r>
              <a:rPr lang="en-US" b="1" dirty="0" smtClean="0"/>
              <a:t>groups</a:t>
            </a:r>
            <a:r>
              <a:rPr lang="en-US" dirty="0" smtClean="0"/>
              <a:t> of people who provide mutual support for each other. In a </a:t>
            </a:r>
            <a:r>
              <a:rPr lang="en-US" b="1" dirty="0" smtClean="0"/>
              <a:t>self</a:t>
            </a:r>
            <a:r>
              <a:rPr lang="en-US" dirty="0" smtClean="0"/>
              <a:t>-</a:t>
            </a:r>
            <a:r>
              <a:rPr lang="en-US" b="1" dirty="0" smtClean="0"/>
              <a:t>help group</a:t>
            </a:r>
            <a:r>
              <a:rPr lang="en-US" dirty="0" smtClean="0"/>
              <a:t>, the members share a common problem, often a common disease or addiction</a:t>
            </a:r>
            <a:r>
              <a:rPr lang="en-US" dirty="0" smtClean="0"/>
              <a:t>.</a:t>
            </a:r>
          </a:p>
          <a:p>
            <a:r>
              <a:rPr lang="en-US" dirty="0" smtClean="0"/>
              <a:t>Community psychology also takes a holistic, systems-based approach to understanding behavior and how people fit into society, much like related fields such as sociology and social psychology. Community psychology tends to be more centered on applying psychological and social knowledge to solving problems, creating real-world solutions, and taking immediate action.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Like public health and mental health counseling, community psychology is also focused on the prevention of problems and the promotion of health and well-being. It also has a very strong research-oriented component. Community psychologists often perform original research, develop theoretical frameworks, and then apply this knowledge directly within public and private communities</a:t>
            </a:r>
            <a:r>
              <a:rPr lang="en-US" dirty="0" smtClean="0"/>
              <a:t>.</a:t>
            </a:r>
          </a:p>
          <a:p>
            <a:pPr fontAlgn="base"/>
            <a:r>
              <a:rPr lang="en-US" dirty="0" smtClean="0"/>
              <a:t>Understanding social issues among minority </a:t>
            </a:r>
            <a:r>
              <a:rPr lang="en-US" dirty="0" smtClean="0"/>
              <a:t>groups, developing</a:t>
            </a:r>
            <a:r>
              <a:rPr lang="en-US" dirty="0" smtClean="0"/>
              <a:t>, implementing and evaluating action-oriented community-based </a:t>
            </a:r>
            <a:r>
              <a:rPr lang="en-US" dirty="0" smtClean="0"/>
              <a:t>programs, Building </a:t>
            </a:r>
            <a:r>
              <a:rPr lang="en-US" dirty="0" smtClean="0"/>
              <a:t>relationships between individuals and community </a:t>
            </a:r>
            <a:r>
              <a:rPr lang="en-US" dirty="0" smtClean="0"/>
              <a:t>groups and evaluate </a:t>
            </a:r>
            <a:r>
              <a:rPr lang="en-US" dirty="0" smtClean="0"/>
              <a:t>organizations, governments, and communities in order to promote participation and </a:t>
            </a:r>
            <a:r>
              <a:rPr lang="en-US" dirty="0" smtClean="0"/>
              <a:t>diversity are the main works of community psychologists.</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12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lstStyle/>
          <a:p>
            <a:r>
              <a:rPr lang="en-US" dirty="0" smtClean="0"/>
              <a:t>A </a:t>
            </a:r>
            <a:r>
              <a:rPr lang="en-US" dirty="0" smtClean="0"/>
              <a:t>community psychologist might (1) create and evaluate an array of programs and policies which help people control the stressful aspects of community and organizational environments; (2) assess the needs of a community and teach its members how to recognize an incipient problem and deal with it before it becomes intractable; or (3) study and implement more humane and effective ways for formerly institutionalized populations to live productively in society’s mainstream.</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256</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12 MAY 2020 B.A. PART II (H) PAPER III,UNIT III (COMMUNITY PSYCHOLOGY)</vt:lpstr>
      <vt:lpstr>12 MAY 2020 B.A. PART II (H) PAPER III,UNIT III (COMMUNITY PSYCHOLOGY)</vt:lpstr>
      <vt:lpstr>12 MAY 2020 B.A. PART II (H) PAPER III,UNIT III (COMMUNITY PSYCHOLOGY)</vt:lpstr>
      <vt:lpstr>12 MAY 2020 B.A. PART II (H) PAPER III,UNIT III (COMMUNITY PSYCHOLOGY)</vt:lpstr>
      <vt:lpstr>12 MAY 2020 B.A. PART II (H) PAPER III,UNIT III (COMMUNITY PSYCHOLOGY)</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6</cp:revision>
  <dcterms:created xsi:type="dcterms:W3CDTF">2020-05-10T07:48:28Z</dcterms:created>
  <dcterms:modified xsi:type="dcterms:W3CDTF">2020-05-10T08:36:10Z</dcterms:modified>
</cp:coreProperties>
</file>