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4F1F63-30D8-465E-8AC5-40CC73F235D0}" type="datetimeFigureOut">
              <a:rPr lang="en-US" smtClean="0"/>
              <a:pPr/>
              <a:t>5/19/2020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66B7AC31-D994-4E7C-B5C5-CAB3A7D156F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F1F63-30D8-465E-8AC5-40CC73F235D0}"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6B7AC31-D994-4E7C-B5C5-CAB3A7D156F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F1F63-30D8-465E-8AC5-40CC73F235D0}"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6B7AC31-D994-4E7C-B5C5-CAB3A7D156F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F1F63-30D8-465E-8AC5-40CC73F235D0}"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6B7AC31-D994-4E7C-B5C5-CAB3A7D156F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4F1F63-30D8-465E-8AC5-40CC73F235D0}"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6B7AC31-D994-4E7C-B5C5-CAB3A7D156F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4F1F63-30D8-465E-8AC5-40CC73F235D0}" type="datetimeFigureOut">
              <a:rPr lang="en-US" smtClean="0"/>
              <a:pPr/>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6B7AC31-D994-4E7C-B5C5-CAB3A7D156F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4F1F63-30D8-465E-8AC5-40CC73F235D0}" type="datetimeFigureOut">
              <a:rPr lang="en-US" smtClean="0"/>
              <a:pPr/>
              <a:t>5/19/2020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6B7AC31-D994-4E7C-B5C5-CAB3A7D156F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C4F1F63-30D8-465E-8AC5-40CC73F235D0}" type="datetimeFigureOut">
              <a:rPr lang="en-US" smtClean="0"/>
              <a:pPr/>
              <a:t>5/19/2020</a:t>
            </a:fld>
            <a:endParaRPr lang="en-IN"/>
          </a:p>
        </p:txBody>
      </p:sp>
      <p:sp>
        <p:nvSpPr>
          <p:cNvPr id="8" name="Slide Number Placeholder 7"/>
          <p:cNvSpPr>
            <a:spLocks noGrp="1"/>
          </p:cNvSpPr>
          <p:nvPr>
            <p:ph type="sldNum" sz="quarter" idx="11"/>
          </p:nvPr>
        </p:nvSpPr>
        <p:spPr/>
        <p:txBody>
          <a:bodyPr/>
          <a:lstStyle/>
          <a:p>
            <a:fld id="{66B7AC31-D994-4E7C-B5C5-CAB3A7D156F7}" type="slidenum">
              <a:rPr lang="en-IN" smtClean="0"/>
              <a:pPr/>
              <a:t>‹#›</a:t>
            </a:fld>
            <a:endParaRPr lang="en-IN"/>
          </a:p>
        </p:txBody>
      </p:sp>
      <p:sp>
        <p:nvSpPr>
          <p:cNvPr id="9" name="Footer Placeholder 8"/>
          <p:cNvSpPr>
            <a:spLocks noGrp="1"/>
          </p:cNvSpPr>
          <p:nvPr>
            <p:ph type="ftr" sz="quarter" idx="12"/>
          </p:nvPr>
        </p:nvSpPr>
        <p:spPr/>
        <p:txBody>
          <a:bodyPr/>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F1F63-30D8-465E-8AC5-40CC73F235D0}" type="datetimeFigureOut">
              <a:rPr lang="en-US" smtClean="0"/>
              <a:pPr/>
              <a:t>5/19/2020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6B7AC31-D994-4E7C-B5C5-CAB3A7D156F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4F1F63-30D8-465E-8AC5-40CC73F235D0}" type="datetimeFigureOut">
              <a:rPr lang="en-US" smtClean="0"/>
              <a:pPr/>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156448" y="6422064"/>
            <a:ext cx="762000" cy="365125"/>
          </a:xfrm>
        </p:spPr>
        <p:txBody>
          <a:bodyPr/>
          <a:lstStyle/>
          <a:p>
            <a:fld id="{66B7AC31-D994-4E7C-B5C5-CAB3A7D156F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C4F1F63-30D8-465E-8AC5-40CC73F235D0}" type="datetimeFigureOut">
              <a:rPr lang="en-US" smtClean="0"/>
              <a:pPr/>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6B7AC31-D994-4E7C-B5C5-CAB3A7D156F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13000000" scaled="0"/>
          <a:tileRect/>
        </a:gra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C4F1F63-30D8-465E-8AC5-40CC73F235D0}" type="datetimeFigureOut">
              <a:rPr lang="en-US" smtClean="0"/>
              <a:pPr/>
              <a:t>5/19/2020</a:t>
            </a:fld>
            <a:endParaRPr lang="en-IN"/>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IN"/>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66B7AC31-D994-4E7C-B5C5-CAB3A7D156F7}"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1000" r="-8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14356"/>
            <a:ext cx="9144000" cy="2301240"/>
          </a:xfrm>
        </p:spPr>
        <p:txBody>
          <a:bodyPr/>
          <a:lstStyle/>
          <a:p>
            <a:pPr algn="ctr"/>
            <a:r>
              <a:rPr lang="en-IN" dirty="0" smtClean="0">
                <a:solidFill>
                  <a:schemeClr val="tx2">
                    <a:lumMod val="75000"/>
                  </a:schemeClr>
                </a:solidFill>
                <a:latin typeface="Berlin Sans FB Demi" pitchFamily="34" charset="0"/>
              </a:rPr>
              <a:t>REASON S OF BACKWARDNESS </a:t>
            </a:r>
            <a:br>
              <a:rPr lang="en-IN" dirty="0" smtClean="0">
                <a:solidFill>
                  <a:schemeClr val="tx2">
                    <a:lumMod val="75000"/>
                  </a:schemeClr>
                </a:solidFill>
                <a:latin typeface="Berlin Sans FB Demi" pitchFamily="34" charset="0"/>
              </a:rPr>
            </a:br>
            <a:r>
              <a:rPr lang="en-IN" dirty="0" smtClean="0">
                <a:solidFill>
                  <a:schemeClr val="tx2">
                    <a:lumMod val="75000"/>
                  </a:schemeClr>
                </a:solidFill>
                <a:latin typeface="Berlin Sans FB Demi" pitchFamily="34" charset="0"/>
              </a:rPr>
              <a:t>OF </a:t>
            </a:r>
            <a:br>
              <a:rPr lang="en-IN" dirty="0" smtClean="0">
                <a:solidFill>
                  <a:schemeClr val="tx2">
                    <a:lumMod val="75000"/>
                  </a:schemeClr>
                </a:solidFill>
                <a:latin typeface="Berlin Sans FB Demi" pitchFamily="34" charset="0"/>
              </a:rPr>
            </a:br>
            <a:r>
              <a:rPr lang="en-IN" dirty="0" smtClean="0">
                <a:solidFill>
                  <a:schemeClr val="tx2">
                    <a:lumMod val="75000"/>
                  </a:schemeClr>
                </a:solidFill>
                <a:latin typeface="Berlin Sans FB Demi" pitchFamily="34" charset="0"/>
              </a:rPr>
              <a:t>INDIAN AGRICULTURE</a:t>
            </a:r>
            <a:endParaRPr lang="en-IN" dirty="0">
              <a:solidFill>
                <a:schemeClr val="tx2">
                  <a:lumMod val="75000"/>
                </a:schemeClr>
              </a:solidFill>
              <a:latin typeface="Berlin Sans FB Demi" pitchFamily="34" charset="0"/>
            </a:endParaRPr>
          </a:p>
        </p:txBody>
      </p:sp>
      <p:sp>
        <p:nvSpPr>
          <p:cNvPr id="3" name="Subtitle 2"/>
          <p:cNvSpPr>
            <a:spLocks noGrp="1"/>
          </p:cNvSpPr>
          <p:nvPr>
            <p:ph type="subTitle" idx="1"/>
          </p:nvPr>
        </p:nvSpPr>
        <p:spPr>
          <a:xfrm>
            <a:off x="0" y="4071942"/>
            <a:ext cx="7996538" cy="1752600"/>
          </a:xfrm>
        </p:spPr>
        <p:txBody>
          <a:bodyPr>
            <a:normAutofit/>
          </a:bodyPr>
          <a:lstStyle/>
          <a:p>
            <a:pPr algn="ctr"/>
            <a:r>
              <a:rPr lang="en-IN" sz="1800" dirty="0" smtClean="0">
                <a:solidFill>
                  <a:srgbClr val="002060"/>
                </a:solidFill>
                <a:latin typeface="Bahnschrift SemiBold Condensed" pitchFamily="34" charset="0"/>
              </a:rPr>
              <a:t>PLANNING AND ECONOMIC DEVELOPMENT IN INDIA</a:t>
            </a:r>
          </a:p>
          <a:p>
            <a:pPr algn="ctr"/>
            <a:r>
              <a:rPr lang="en-IN" sz="1800" dirty="0" smtClean="0">
                <a:solidFill>
                  <a:srgbClr val="002060"/>
                </a:solidFill>
                <a:latin typeface="Bahnschrift SemiBold Condensed" pitchFamily="34" charset="0"/>
              </a:rPr>
              <a:t>BY JAHANAVI DEO</a:t>
            </a:r>
          </a:p>
          <a:p>
            <a:pPr algn="ctr"/>
            <a:r>
              <a:rPr lang="en-IN" sz="1800" dirty="0" smtClean="0">
                <a:solidFill>
                  <a:srgbClr val="002060"/>
                </a:solidFill>
                <a:latin typeface="Bahnschrift SemiBold Condensed" pitchFamily="34" charset="0"/>
              </a:rPr>
              <a:t>DEPARTMENT OF COMMERCE</a:t>
            </a:r>
          </a:p>
          <a:p>
            <a:pPr algn="ctr"/>
            <a:r>
              <a:rPr lang="en-IN" sz="1800" dirty="0" smtClean="0">
                <a:solidFill>
                  <a:srgbClr val="002060"/>
                </a:solidFill>
                <a:latin typeface="Bahnschrift SemiBold Condensed" pitchFamily="34" charset="0"/>
              </a:rPr>
              <a:t>M.L ARYA COLLEGE,KASBA</a:t>
            </a:r>
          </a:p>
          <a:p>
            <a:pPr algn="ctr"/>
            <a:r>
              <a:rPr lang="en-IN" sz="1800" dirty="0" smtClean="0">
                <a:solidFill>
                  <a:srgbClr val="002060"/>
                </a:solidFill>
                <a:latin typeface="Bahnschrift SemiBold Condensed" pitchFamily="34" charset="0"/>
              </a:rPr>
              <a:t>B.COM 2_UNIT 3_DATE:20/05/2020</a:t>
            </a:r>
            <a:endParaRPr lang="en-IN" sz="1800" dirty="0">
              <a:solidFill>
                <a:srgbClr val="002060"/>
              </a:solidFill>
              <a:latin typeface="Bahnschrift SemiBold Condense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IN" sz="4000" b="1" dirty="0" smtClean="0">
                <a:solidFill>
                  <a:schemeClr val="tx2">
                    <a:lumMod val="10000"/>
                  </a:schemeClr>
                </a:solidFill>
                <a:latin typeface="Bodoni MT Black" pitchFamily="18" charset="0"/>
              </a:rPr>
              <a:t>  </a:t>
            </a:r>
          </a:p>
          <a:p>
            <a:pPr>
              <a:buNone/>
            </a:pPr>
            <a:r>
              <a:rPr lang="en-IN" sz="4000" b="1" dirty="0" smtClean="0">
                <a:solidFill>
                  <a:schemeClr val="tx2">
                    <a:lumMod val="10000"/>
                  </a:schemeClr>
                </a:solidFill>
                <a:latin typeface="Bodoni MT Black" pitchFamily="18" charset="0"/>
              </a:rPr>
              <a:t>        1</a:t>
            </a:r>
            <a:r>
              <a:rPr lang="en-IN" sz="4000" b="1" dirty="0" smtClean="0">
                <a:solidFill>
                  <a:schemeClr val="tx2">
                    <a:lumMod val="10000"/>
                  </a:schemeClr>
                </a:solidFill>
                <a:latin typeface="Bodoni MT Black" pitchFamily="18" charset="0"/>
              </a:rPr>
              <a:t>. Small Size of </a:t>
            </a:r>
            <a:r>
              <a:rPr lang="en-IN" sz="4000" b="1" dirty="0" smtClean="0">
                <a:solidFill>
                  <a:schemeClr val="tx2">
                    <a:lumMod val="10000"/>
                  </a:schemeClr>
                </a:solidFill>
                <a:latin typeface="Bodoni MT Black" pitchFamily="18" charset="0"/>
              </a:rPr>
              <a:t>Holding</a:t>
            </a:r>
            <a:endParaRPr lang="en-IN" sz="4000" b="1" dirty="0" smtClean="0">
              <a:solidFill>
                <a:schemeClr val="tx2">
                  <a:lumMod val="10000"/>
                </a:schemeClr>
              </a:solidFill>
              <a:latin typeface="Bodoni MT Black" pitchFamily="18" charset="0"/>
            </a:endParaRPr>
          </a:p>
        </p:txBody>
      </p:sp>
      <p:sp>
        <p:nvSpPr>
          <p:cNvPr id="5" name="Oval 4"/>
          <p:cNvSpPr/>
          <p:nvPr/>
        </p:nvSpPr>
        <p:spPr>
          <a:xfrm>
            <a:off x="642910" y="1643050"/>
            <a:ext cx="7858180" cy="4572032"/>
          </a:xfrm>
          <a:prstGeom prst="ellipse">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800" dirty="0" smtClean="0">
                <a:solidFill>
                  <a:schemeClr val="tx2">
                    <a:lumMod val="90000"/>
                  </a:schemeClr>
                </a:solidFill>
                <a:latin typeface="Berlin Sans FB" pitchFamily="34" charset="0"/>
              </a:rPr>
              <a:t> The agricultural productivity is low due to small size of holdings. Indeed small size of the farm fails to provide profitable employment to the farmers. In our country average size of holdings is 1.8 hectares while in developed countries like U.S.A. it is 122 hectares.</a:t>
            </a:r>
            <a:endParaRPr lang="en-IN"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57290"/>
          </a:xfrm>
          <a:gradFill>
            <a:gsLst>
              <a:gs pos="0">
                <a:srgbClr val="03D4A8"/>
              </a:gs>
              <a:gs pos="25000">
                <a:srgbClr val="21D6E0"/>
              </a:gs>
              <a:gs pos="75000">
                <a:srgbClr val="0087E6"/>
              </a:gs>
              <a:gs pos="100000">
                <a:srgbClr val="005CBF"/>
              </a:gs>
            </a:gsLst>
            <a:lin ang="13000000" scaled="0"/>
          </a:gradFill>
        </p:spPr>
        <p:txBody>
          <a:bodyPr>
            <a:normAutofit/>
          </a:bodyPr>
          <a:lstStyle/>
          <a:p>
            <a:r>
              <a:rPr lang="en-IN" sz="3200" b="1" dirty="0" smtClean="0">
                <a:solidFill>
                  <a:schemeClr val="tx2">
                    <a:lumMod val="10000"/>
                  </a:schemeClr>
                </a:solidFill>
                <a:latin typeface="Bodoni MT Black" pitchFamily="18" charset="0"/>
              </a:rPr>
              <a:t>             Vicious </a:t>
            </a:r>
            <a:r>
              <a:rPr lang="en-IN" sz="3200" b="1" dirty="0" smtClean="0">
                <a:solidFill>
                  <a:schemeClr val="tx2">
                    <a:lumMod val="10000"/>
                  </a:schemeClr>
                </a:solidFill>
                <a:latin typeface="Bodoni MT Black" pitchFamily="18" charset="0"/>
              </a:rPr>
              <a:t>Circle of Poverty</a:t>
            </a:r>
            <a:endParaRPr lang="en-IN" sz="3200" dirty="0">
              <a:solidFill>
                <a:schemeClr val="tx2">
                  <a:lumMod val="10000"/>
                </a:schemeClr>
              </a:solidFill>
              <a:latin typeface="Bodoni MT Black" pitchFamily="18" charset="0"/>
            </a:endParaRPr>
          </a:p>
        </p:txBody>
      </p:sp>
      <p:sp>
        <p:nvSpPr>
          <p:cNvPr id="4" name="Rectangle 3"/>
          <p:cNvSpPr/>
          <p:nvPr/>
        </p:nvSpPr>
        <p:spPr>
          <a:xfrm>
            <a:off x="285720" y="1714488"/>
            <a:ext cx="5786478" cy="3071834"/>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2400" dirty="0" smtClean="0">
                <a:solidFill>
                  <a:schemeClr val="tx2">
                    <a:lumMod val="90000"/>
                  </a:schemeClr>
                </a:solidFill>
                <a:latin typeface="Berlin Sans FB" pitchFamily="34" charset="0"/>
              </a:rPr>
              <a:t>To a greater extent, the vicious circle of poverty is also responsible for the poor performance of agriculture. The vicious circle of poverty takes the following form in agricultural </a:t>
            </a:r>
            <a:r>
              <a:rPr lang="en-IN" sz="2400" dirty="0" smtClean="0">
                <a:solidFill>
                  <a:schemeClr val="tx2">
                    <a:lumMod val="90000"/>
                  </a:schemeClr>
                </a:solidFill>
                <a:latin typeface="Berlin Sans FB" pitchFamily="34" charset="0"/>
              </a:rPr>
              <a:t>sector</a:t>
            </a:r>
            <a:endParaRPr lang="en-IN" sz="2400" dirty="0" smtClean="0">
              <a:solidFill>
                <a:schemeClr val="tx2">
                  <a:lumMod val="90000"/>
                </a:schemeClr>
              </a:solidFill>
              <a:latin typeface="Berlin Sans FB" pitchFamily="34" charset="0"/>
            </a:endParaRPr>
          </a:p>
        </p:txBody>
      </p:sp>
      <p:sp>
        <p:nvSpPr>
          <p:cNvPr id="5" name="Rectangle 4"/>
          <p:cNvSpPr/>
          <p:nvPr/>
        </p:nvSpPr>
        <p:spPr>
          <a:xfrm>
            <a:off x="3500430" y="3857628"/>
            <a:ext cx="5429288" cy="2571768"/>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2400" dirty="0" smtClean="0">
                <a:solidFill>
                  <a:schemeClr val="tx2">
                    <a:lumMod val="90000"/>
                  </a:schemeClr>
                </a:solidFill>
                <a:latin typeface="Berlin Sans FB" pitchFamily="34" charset="0"/>
              </a:rPr>
              <a:t>The crucial deficiencies in Indian agriculture relate to land, capital and management, etc. which in turn hampers the agricultural productivity.</a:t>
            </a:r>
            <a:endParaRPr lang="en-IN" sz="2400" dirty="0" smtClean="0">
              <a:solidFill>
                <a:schemeClr val="tx2">
                  <a:lumMod val="90000"/>
                </a:schemeClr>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71546"/>
          </a:xfrm>
          <a:gradFill>
            <a:gsLst>
              <a:gs pos="0">
                <a:srgbClr val="03D4A8"/>
              </a:gs>
              <a:gs pos="25000">
                <a:srgbClr val="21D6E0"/>
              </a:gs>
              <a:gs pos="75000">
                <a:srgbClr val="0087E6"/>
              </a:gs>
              <a:gs pos="100000">
                <a:srgbClr val="005CBF"/>
              </a:gs>
            </a:gsLst>
            <a:lin ang="13000000" scaled="0"/>
          </a:gradFill>
        </p:spPr>
        <p:txBody>
          <a:bodyPr>
            <a:normAutofit/>
          </a:bodyPr>
          <a:lstStyle/>
          <a:p>
            <a:r>
              <a:rPr lang="en-IN" sz="3600" b="1" dirty="0" smtClean="0">
                <a:solidFill>
                  <a:schemeClr val="tx2">
                    <a:lumMod val="10000"/>
                  </a:schemeClr>
                </a:solidFill>
                <a:latin typeface="Arial Black" pitchFamily="34" charset="0"/>
              </a:rPr>
              <a:t>                  Indebtedness</a:t>
            </a:r>
            <a:endParaRPr lang="en-IN" sz="3600" dirty="0">
              <a:solidFill>
                <a:schemeClr val="tx2">
                  <a:lumMod val="10000"/>
                </a:schemeClr>
              </a:solidFill>
              <a:latin typeface="Arial Black" pitchFamily="34" charset="0"/>
            </a:endParaRPr>
          </a:p>
        </p:txBody>
      </p:sp>
      <p:sp>
        <p:nvSpPr>
          <p:cNvPr id="4" name="Right Arrow 3"/>
          <p:cNvSpPr/>
          <p:nvPr/>
        </p:nvSpPr>
        <p:spPr>
          <a:xfrm>
            <a:off x="571472" y="2071678"/>
            <a:ext cx="3214710" cy="1357322"/>
          </a:xfrm>
          <a:prstGeom prst="rightArrow">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ounded Rectangle 4"/>
          <p:cNvSpPr/>
          <p:nvPr/>
        </p:nvSpPr>
        <p:spPr>
          <a:xfrm>
            <a:off x="4214810" y="1714488"/>
            <a:ext cx="4714908" cy="207170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2000" dirty="0" smtClean="0">
                <a:solidFill>
                  <a:schemeClr val="tx2">
                    <a:lumMod val="90000"/>
                  </a:schemeClr>
                </a:solidFill>
                <a:latin typeface="Berlin Sans FB" pitchFamily="34" charset="0"/>
              </a:rPr>
              <a:t>Another reason for low agricultural productivity is the indebtedness of the farmers. To perform the social ceremonies a farmer has to borrow from moneylender at a very high rate of interest</a:t>
            </a:r>
            <a:r>
              <a:rPr lang="en-IN" sz="2000" dirty="0" smtClean="0">
                <a:solidFill>
                  <a:schemeClr val="tx2">
                    <a:lumMod val="90000"/>
                  </a:schemeClr>
                </a:solidFill>
                <a:latin typeface="Berlin Sans FB" pitchFamily="34" charset="0"/>
              </a:rPr>
              <a:t>.</a:t>
            </a:r>
            <a:endParaRPr lang="en-IN" sz="2000" dirty="0" smtClean="0">
              <a:solidFill>
                <a:schemeClr val="tx2">
                  <a:lumMod val="90000"/>
                </a:schemeClr>
              </a:solidFill>
              <a:latin typeface="Berlin Sans FB" pitchFamily="34" charset="0"/>
            </a:endParaRPr>
          </a:p>
        </p:txBody>
      </p:sp>
      <p:sp>
        <p:nvSpPr>
          <p:cNvPr id="6" name="Rounded Rectangle 5"/>
          <p:cNvSpPr/>
          <p:nvPr/>
        </p:nvSpPr>
        <p:spPr>
          <a:xfrm>
            <a:off x="142844" y="4214818"/>
            <a:ext cx="4643470" cy="235745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2400" dirty="0" smtClean="0">
                <a:solidFill>
                  <a:schemeClr val="tx2">
                    <a:lumMod val="90000"/>
                  </a:schemeClr>
                </a:solidFill>
                <a:latin typeface="Berlin Sans FB" pitchFamily="34" charset="0"/>
              </a:rPr>
              <a:t>Unproductive borrowings do not add to his income and he always remains under debt. Consequently, the farmer fails to avail incentives to improve the agricultural production.</a:t>
            </a:r>
            <a:endParaRPr lang="en-IN" sz="2400" dirty="0" smtClean="0">
              <a:solidFill>
                <a:schemeClr val="tx2">
                  <a:lumMod val="90000"/>
                </a:schemeClr>
              </a:solidFill>
              <a:latin typeface="Berlin Sans FB" pitchFamily="34" charset="0"/>
            </a:endParaRPr>
          </a:p>
        </p:txBody>
      </p:sp>
      <p:sp>
        <p:nvSpPr>
          <p:cNvPr id="7" name="Down Arrow 6"/>
          <p:cNvSpPr/>
          <p:nvPr/>
        </p:nvSpPr>
        <p:spPr>
          <a:xfrm rot="5400000">
            <a:off x="6232926" y="3411148"/>
            <a:ext cx="1571637" cy="3607606"/>
          </a:xfrm>
          <a:prstGeom prst="downArrow">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03D4A8"/>
              </a:gs>
              <a:gs pos="25000">
                <a:srgbClr val="21D6E0"/>
              </a:gs>
              <a:gs pos="75000">
                <a:srgbClr val="0087E6"/>
              </a:gs>
              <a:gs pos="100000">
                <a:srgbClr val="005CBF"/>
              </a:gs>
            </a:gsLst>
            <a:lin ang="13000000" scaled="0"/>
          </a:gradFill>
        </p:spPr>
        <p:txBody>
          <a:bodyPr>
            <a:normAutofit/>
          </a:bodyPr>
          <a:lstStyle/>
          <a:p>
            <a:r>
              <a:rPr lang="en-IN" sz="3200" b="1" dirty="0" smtClean="0">
                <a:solidFill>
                  <a:schemeClr val="tx2">
                    <a:lumMod val="10000"/>
                  </a:schemeClr>
                </a:solidFill>
                <a:latin typeface="Berlin Sans FB" pitchFamily="34" charset="0"/>
              </a:rPr>
              <a:t>          Inadequate </a:t>
            </a:r>
            <a:r>
              <a:rPr lang="en-IN" sz="3200" b="1" dirty="0" smtClean="0">
                <a:solidFill>
                  <a:schemeClr val="tx2">
                    <a:lumMod val="10000"/>
                  </a:schemeClr>
                </a:solidFill>
                <a:latin typeface="Berlin Sans FB" pitchFamily="34" charset="0"/>
              </a:rPr>
              <a:t>Irrigation Facilities</a:t>
            </a:r>
            <a:endParaRPr lang="en-IN" sz="3200" dirty="0">
              <a:solidFill>
                <a:schemeClr val="tx2">
                  <a:lumMod val="10000"/>
                </a:schemeClr>
              </a:solidFill>
              <a:latin typeface="Berlin Sans FB" pitchFamily="34" charset="0"/>
            </a:endParaRPr>
          </a:p>
        </p:txBody>
      </p:sp>
      <p:sp>
        <p:nvSpPr>
          <p:cNvPr id="5" name="Parallelogram 4"/>
          <p:cNvSpPr/>
          <p:nvPr/>
        </p:nvSpPr>
        <p:spPr>
          <a:xfrm>
            <a:off x="214282" y="1857364"/>
            <a:ext cx="3929090" cy="4357718"/>
          </a:xfrm>
          <a:prstGeom prst="parallelogram">
            <a:avLst/>
          </a:prstGeom>
          <a:solidFill>
            <a:schemeClr val="tx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2000" dirty="0" smtClean="0">
                <a:solidFill>
                  <a:schemeClr val="tx2">
                    <a:lumMod val="90000"/>
                  </a:schemeClr>
                </a:solidFill>
                <a:latin typeface="Berlin Sans FB" pitchFamily="34" charset="0"/>
              </a:rPr>
              <a:t>   Indian </a:t>
            </a:r>
            <a:r>
              <a:rPr lang="en-IN" sz="2000" dirty="0" smtClean="0">
                <a:solidFill>
                  <a:schemeClr val="tx2">
                    <a:lumMod val="90000"/>
                  </a:schemeClr>
                </a:solidFill>
                <a:latin typeface="Berlin Sans FB" pitchFamily="34" charset="0"/>
              </a:rPr>
              <a:t>farmer is almost dependent on climatic conditions for irrigation. Monsoons are irregular. Only a few farmers avail the facilities of irrigation from various sources such as canals, tube wells, etc.</a:t>
            </a:r>
            <a:endParaRPr lang="en-IN" sz="2000" dirty="0" smtClean="0">
              <a:solidFill>
                <a:schemeClr val="tx2">
                  <a:lumMod val="90000"/>
                </a:schemeClr>
              </a:solidFill>
              <a:latin typeface="Berlin Sans FB" pitchFamily="34" charset="0"/>
            </a:endParaRPr>
          </a:p>
        </p:txBody>
      </p:sp>
      <p:sp>
        <p:nvSpPr>
          <p:cNvPr id="6" name="Parallelogram 5"/>
          <p:cNvSpPr/>
          <p:nvPr/>
        </p:nvSpPr>
        <p:spPr>
          <a:xfrm>
            <a:off x="4000496" y="2000240"/>
            <a:ext cx="3714776" cy="4357718"/>
          </a:xfrm>
          <a:prstGeom prst="parallelogram">
            <a:avLst/>
          </a:prstGeom>
          <a:solidFill>
            <a:schemeClr val="tx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IN" sz="2000" dirty="0" smtClean="0">
                <a:solidFill>
                  <a:schemeClr val="tx2">
                    <a:lumMod val="90000"/>
                  </a:schemeClr>
                </a:solidFill>
                <a:latin typeface="Berlin Sans FB" pitchFamily="34" charset="0"/>
              </a:rPr>
              <a:t>  Moreover </a:t>
            </a:r>
            <a:r>
              <a:rPr lang="en-IN" sz="2000" dirty="0" smtClean="0">
                <a:solidFill>
                  <a:schemeClr val="tx2">
                    <a:lumMod val="90000"/>
                  </a:schemeClr>
                </a:solidFill>
                <a:latin typeface="Berlin Sans FB" pitchFamily="34" charset="0"/>
              </a:rPr>
              <a:t>these facilities are found in some areas and where these are available, they are not fully utilized. The result is that the produce is of bad quality and results in low productivity</a:t>
            </a:r>
          </a:p>
          <a:p>
            <a:endParaRPr lang="en-IN" sz="2000" dirty="0">
              <a:solidFill>
                <a:schemeClr val="tx2">
                  <a:lumMod val="90000"/>
                </a:schemeClr>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03D4A8"/>
              </a:gs>
              <a:gs pos="25000">
                <a:srgbClr val="21D6E0"/>
              </a:gs>
              <a:gs pos="75000">
                <a:srgbClr val="0087E6"/>
              </a:gs>
              <a:gs pos="100000">
                <a:srgbClr val="005CBF"/>
              </a:gs>
            </a:gsLst>
            <a:lin ang="13000000" scaled="0"/>
          </a:gradFill>
        </p:spPr>
        <p:txBody>
          <a:bodyPr>
            <a:normAutofit/>
          </a:bodyPr>
          <a:lstStyle/>
          <a:p>
            <a:r>
              <a:rPr lang="en-IN" sz="2800" b="1" dirty="0" smtClean="0">
                <a:solidFill>
                  <a:schemeClr val="tx2">
                    <a:lumMod val="10000"/>
                  </a:schemeClr>
                </a:solidFill>
                <a:latin typeface="Arial Black" pitchFamily="34" charset="0"/>
              </a:rPr>
              <a:t>            </a:t>
            </a:r>
            <a:r>
              <a:rPr lang="en-IN" sz="2800" b="1" dirty="0" smtClean="0">
                <a:solidFill>
                  <a:schemeClr val="tx2">
                    <a:lumMod val="10000"/>
                  </a:schemeClr>
                </a:solidFill>
                <a:latin typeface="Arial Black" pitchFamily="34" charset="0"/>
              </a:rPr>
              <a:t>Lack of Adequate Finance</a:t>
            </a:r>
            <a:endParaRPr lang="en-IN" sz="2800" dirty="0">
              <a:solidFill>
                <a:schemeClr val="tx2">
                  <a:lumMod val="10000"/>
                </a:schemeClr>
              </a:solidFill>
              <a:latin typeface="Arial Black" pitchFamily="34" charset="0"/>
            </a:endParaRPr>
          </a:p>
        </p:txBody>
      </p:sp>
      <p:sp>
        <p:nvSpPr>
          <p:cNvPr id="4" name="Pentagon 3"/>
          <p:cNvSpPr/>
          <p:nvPr/>
        </p:nvSpPr>
        <p:spPr>
          <a:xfrm>
            <a:off x="428596" y="2214554"/>
            <a:ext cx="8215370" cy="2857520"/>
          </a:xfrm>
          <a:prstGeom prst="homePlate">
            <a:avLst/>
          </a:prstGeom>
          <a:solidFill>
            <a:schemeClr val="tx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dirty="0" smtClean="0">
                <a:solidFill>
                  <a:schemeClr val="tx2">
                    <a:lumMod val="90000"/>
                  </a:schemeClr>
                </a:solidFill>
                <a:latin typeface="Berlin Sans FB" pitchFamily="34" charset="0"/>
              </a:rPr>
              <a:t>Availability of finance is the basis of every industry. The supply of finance is inadequate in case of Indian agriculture. Money is required for short period as well as for long period in order to improve the agricultural production.</a:t>
            </a:r>
            <a:endParaRPr lang="en-IN" sz="2800" dirty="0">
              <a:solidFill>
                <a:schemeClr val="tx2">
                  <a:lumMod val="90000"/>
                </a:schemeClr>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gradFill>
            <a:gsLst>
              <a:gs pos="0">
                <a:srgbClr val="03D4A8"/>
              </a:gs>
              <a:gs pos="25000">
                <a:srgbClr val="21D6E0"/>
              </a:gs>
              <a:gs pos="75000">
                <a:srgbClr val="0087E6"/>
              </a:gs>
              <a:gs pos="100000">
                <a:srgbClr val="005CBF"/>
              </a:gs>
            </a:gsLst>
            <a:lin ang="13000000" scaled="0"/>
          </a:gradFill>
        </p:spPr>
        <p:txBody>
          <a:bodyPr>
            <a:normAutofit/>
          </a:bodyPr>
          <a:lstStyle/>
          <a:p>
            <a:r>
              <a:rPr lang="en-IN" sz="3200" b="1" dirty="0" smtClean="0">
                <a:solidFill>
                  <a:schemeClr val="tx2">
                    <a:lumMod val="10000"/>
                  </a:schemeClr>
                </a:solidFill>
                <a:latin typeface="Arial Black" pitchFamily="34" charset="0"/>
              </a:rPr>
              <a:t>   No </a:t>
            </a:r>
            <a:r>
              <a:rPr lang="en-IN" sz="3200" b="1" dirty="0" smtClean="0">
                <a:solidFill>
                  <a:schemeClr val="tx2">
                    <a:lumMod val="10000"/>
                  </a:schemeClr>
                </a:solidFill>
                <a:latin typeface="Arial Black" pitchFamily="34" charset="0"/>
              </a:rPr>
              <a:t>Scientific Methods </a:t>
            </a:r>
            <a:r>
              <a:rPr lang="en-IN" sz="3200" b="1" dirty="0" smtClean="0">
                <a:solidFill>
                  <a:schemeClr val="tx2">
                    <a:lumMod val="10000"/>
                  </a:schemeClr>
                </a:solidFill>
                <a:latin typeface="Arial Black" pitchFamily="34" charset="0"/>
              </a:rPr>
              <a:t>of Cultivation</a:t>
            </a:r>
            <a:endParaRPr lang="en-IN" sz="3200" dirty="0">
              <a:solidFill>
                <a:schemeClr val="tx2">
                  <a:lumMod val="10000"/>
                </a:schemeClr>
              </a:solidFill>
              <a:latin typeface="Arial Black" pitchFamily="34" charset="0"/>
            </a:endParaRPr>
          </a:p>
        </p:txBody>
      </p:sp>
      <p:sp>
        <p:nvSpPr>
          <p:cNvPr id="4" name="Folded Corner 3"/>
          <p:cNvSpPr/>
          <p:nvPr/>
        </p:nvSpPr>
        <p:spPr>
          <a:xfrm>
            <a:off x="642910" y="1714488"/>
            <a:ext cx="7072362" cy="4286280"/>
          </a:xfrm>
          <a:prstGeom prst="foldedCorner">
            <a:avLst/>
          </a:prstGeom>
          <a:solidFill>
            <a:schemeClr val="tx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dirty="0" smtClean="0">
                <a:solidFill>
                  <a:schemeClr val="tx2">
                    <a:lumMod val="90000"/>
                  </a:schemeClr>
                </a:solidFill>
                <a:latin typeface="Berlin Sans FB" pitchFamily="34" charset="0"/>
              </a:rPr>
              <a:t>The ignorance and conservation of Indian farmer also results in the poor performance of agriculture. They do not know the importance of modern technology. Still, seeds are sown by wooden ploughs. Poor quality of seeds yields poor quantity of crops.</a:t>
            </a:r>
            <a:endParaRPr lang="en-IN" sz="2800" dirty="0">
              <a:solidFill>
                <a:schemeClr val="tx2">
                  <a:lumMod val="90000"/>
                </a:schemeClr>
              </a:solidFill>
              <a:latin typeface="Berlin Sans FB" pitchFamily="34" charset="0"/>
            </a:endParaRPr>
          </a:p>
        </p:txBody>
      </p:sp>
    </p:spTree>
  </p:cSld>
  <p:clrMapOvr>
    <a:masterClrMapping/>
  </p:clrMapOvr>
</p:sld>
</file>

<file path=ppt/theme/theme1.xml><?xml version="1.0" encoding="utf-8"?>
<a:theme xmlns:a="http://schemas.openxmlformats.org/drawingml/2006/main" name="Technic">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51</TotalTime>
  <Words>380</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Technic</vt:lpstr>
      <vt:lpstr>REASON S OF BACKWARDNESS  OF  INDIAN AGRICULTURE</vt:lpstr>
      <vt:lpstr>Slide 2</vt:lpstr>
      <vt:lpstr>             Vicious Circle of Poverty</vt:lpstr>
      <vt:lpstr>                  Indebtedness</vt:lpstr>
      <vt:lpstr>          Inadequate Irrigation Facilities</vt:lpstr>
      <vt:lpstr>            Lack of Adequate Finance</vt:lpstr>
      <vt:lpstr>   No Scientific Methods of Cultivation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and economic development of india </dc:title>
  <dc:creator>jahanvi</dc:creator>
  <cp:lastModifiedBy>jahanvi</cp:lastModifiedBy>
  <cp:revision>14</cp:revision>
  <dcterms:created xsi:type="dcterms:W3CDTF">2019-12-01T15:01:42Z</dcterms:created>
  <dcterms:modified xsi:type="dcterms:W3CDTF">2020-05-19T14:49:59Z</dcterms:modified>
</cp:coreProperties>
</file>