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7" r:id="rId2"/>
    <p:sldId id="262" r:id="rId3"/>
    <p:sldId id="261" r:id="rId4"/>
    <p:sldId id="263" r:id="rId5"/>
    <p:sldId id="264" r:id="rId6"/>
    <p:sldId id="265" r:id="rId7"/>
    <p:sldId id="266"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B0B81D2A-223B-43CE-B42C-CB3ADEC5D5A1}" type="datetimeFigureOut">
              <a:rPr lang="en-US" smtClean="0"/>
              <a:pPr/>
              <a:t>5/18/2020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8C03A54-A463-4AEA-ABCC-48B914750747}"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B0B81D2A-223B-43CE-B42C-CB3ADEC5D5A1}" type="datetimeFigureOut">
              <a:rPr lang="en-US" smtClean="0"/>
              <a:pPr/>
              <a:t>5/18/2020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8C03A54-A463-4AEA-ABCC-48B914750747}"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B0B81D2A-223B-43CE-B42C-CB3ADEC5D5A1}" type="datetimeFigureOut">
              <a:rPr lang="en-US" smtClean="0"/>
              <a:pPr/>
              <a:t>5/18/2020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8C03A54-A463-4AEA-ABCC-48B914750747}"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B0B81D2A-223B-43CE-B42C-CB3ADEC5D5A1}" type="datetimeFigureOut">
              <a:rPr lang="en-US" smtClean="0"/>
              <a:pPr/>
              <a:t>5/18/2020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8C03A54-A463-4AEA-ABCC-48B914750747}"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0B81D2A-223B-43CE-B42C-CB3ADEC5D5A1}" type="datetimeFigureOut">
              <a:rPr lang="en-US" smtClean="0"/>
              <a:pPr/>
              <a:t>5/18/2020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8C03A54-A463-4AEA-ABCC-48B914750747}"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B0B81D2A-223B-43CE-B42C-CB3ADEC5D5A1}" type="datetimeFigureOut">
              <a:rPr lang="en-US" smtClean="0"/>
              <a:pPr/>
              <a:t>5/18/2020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8C03A54-A463-4AEA-ABCC-48B914750747}"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B0B81D2A-223B-43CE-B42C-CB3ADEC5D5A1}" type="datetimeFigureOut">
              <a:rPr lang="en-US" smtClean="0"/>
              <a:pPr/>
              <a:t>5/18/2020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D8C03A54-A463-4AEA-ABCC-48B914750747}"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B0B81D2A-223B-43CE-B42C-CB3ADEC5D5A1}" type="datetimeFigureOut">
              <a:rPr lang="en-US" smtClean="0"/>
              <a:pPr/>
              <a:t>5/18/2020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D8C03A54-A463-4AEA-ABCC-48B914750747}"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B81D2A-223B-43CE-B42C-CB3ADEC5D5A1}" type="datetimeFigureOut">
              <a:rPr lang="en-US" smtClean="0"/>
              <a:pPr/>
              <a:t>5/18/2020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D8C03A54-A463-4AEA-ABCC-48B914750747}"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B81D2A-223B-43CE-B42C-CB3ADEC5D5A1}" type="datetimeFigureOut">
              <a:rPr lang="en-US" smtClean="0"/>
              <a:pPr/>
              <a:t>5/18/2020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8C03A54-A463-4AEA-ABCC-48B914750747}"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B81D2A-223B-43CE-B42C-CB3ADEC5D5A1}" type="datetimeFigureOut">
              <a:rPr lang="en-US" smtClean="0"/>
              <a:pPr/>
              <a:t>5/18/2020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8C03A54-A463-4AEA-ABCC-48B914750747}"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3D4A8"/>
            </a:gs>
            <a:gs pos="25000">
              <a:srgbClr val="21D6E0"/>
            </a:gs>
            <a:gs pos="75000">
              <a:srgbClr val="0087E6"/>
            </a:gs>
            <a:gs pos="100000">
              <a:srgbClr val="005CBF"/>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B81D2A-223B-43CE-B42C-CB3ADEC5D5A1}" type="datetimeFigureOut">
              <a:rPr lang="en-US" smtClean="0"/>
              <a:pPr/>
              <a:t>5/18/2020</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C03A54-A463-4AEA-ABCC-48B914750747}"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AW101-BUSINESS-LAW-1024x683.jpg"/>
          <p:cNvPicPr>
            <a:picLocks noChangeAspect="1"/>
          </p:cNvPicPr>
          <p:nvPr/>
        </p:nvPicPr>
        <p:blipFill>
          <a:blip r:embed="rId2"/>
          <a:stretch>
            <a:fillRect/>
          </a:stretch>
        </p:blipFill>
        <p:spPr>
          <a:xfrm>
            <a:off x="0" y="0"/>
            <a:ext cx="9144000" cy="6858000"/>
          </a:xfrm>
          <a:prstGeom prst="rect">
            <a:avLst/>
          </a:prstGeom>
        </p:spPr>
      </p:pic>
      <p:sp>
        <p:nvSpPr>
          <p:cNvPr id="7" name="TextBox 6"/>
          <p:cNvSpPr txBox="1"/>
          <p:nvPr/>
        </p:nvSpPr>
        <p:spPr>
          <a:xfrm>
            <a:off x="428596" y="3286124"/>
            <a:ext cx="5072098" cy="1477328"/>
          </a:xfrm>
          <a:prstGeom prst="rect">
            <a:avLst/>
          </a:prstGeom>
          <a:noFill/>
        </p:spPr>
        <p:txBody>
          <a:bodyPr wrap="square" rtlCol="0">
            <a:spAutoFit/>
          </a:bodyPr>
          <a:lstStyle/>
          <a:p>
            <a:r>
              <a:rPr lang="en-IN" b="1" dirty="0" smtClean="0">
                <a:solidFill>
                  <a:srgbClr val="FF0000"/>
                </a:solidFill>
                <a:latin typeface="Arial Black" pitchFamily="34" charset="0"/>
              </a:rPr>
              <a:t>BY JAHANAVI DEO</a:t>
            </a:r>
          </a:p>
          <a:p>
            <a:r>
              <a:rPr lang="en-IN" b="1" dirty="0" smtClean="0">
                <a:solidFill>
                  <a:srgbClr val="FF0000"/>
                </a:solidFill>
                <a:latin typeface="Arial Black" pitchFamily="34" charset="0"/>
              </a:rPr>
              <a:t>DEPARTMENT OF COMMERCE</a:t>
            </a:r>
          </a:p>
          <a:p>
            <a:r>
              <a:rPr lang="en-IN" b="1" dirty="0" smtClean="0">
                <a:solidFill>
                  <a:srgbClr val="FF0000"/>
                </a:solidFill>
                <a:latin typeface="Arial Black" pitchFamily="34" charset="0"/>
              </a:rPr>
              <a:t>M.L ARYA </a:t>
            </a:r>
            <a:r>
              <a:rPr lang="en-IN" b="1" dirty="0" smtClean="0">
                <a:solidFill>
                  <a:srgbClr val="FF0000"/>
                </a:solidFill>
                <a:latin typeface="Arial Black" pitchFamily="34" charset="0"/>
              </a:rPr>
              <a:t>COLLEGE,KASBA</a:t>
            </a:r>
          </a:p>
          <a:p>
            <a:r>
              <a:rPr lang="en-IN" b="1" dirty="0" smtClean="0">
                <a:solidFill>
                  <a:srgbClr val="FF0000"/>
                </a:solidFill>
                <a:latin typeface="Arial Black" pitchFamily="34" charset="0"/>
              </a:rPr>
              <a:t>B.COM 2_UNIT 4_DATE:20/05/2020</a:t>
            </a:r>
            <a:endParaRPr lang="en-IN" b="1" dirty="0" smtClean="0">
              <a:solidFill>
                <a:srgbClr val="FF0000"/>
              </a:solidFill>
              <a:latin typeface="Arial Black" pitchFamily="34" charset="0"/>
            </a:endParaRPr>
          </a:p>
          <a:p>
            <a:endParaRPr lang="en-IN" b="1" dirty="0">
              <a:solidFill>
                <a:srgbClr val="FF0000"/>
              </a:solidFill>
              <a:latin typeface="Arial Black"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500174"/>
          </a:xfrm>
          <a:solidFill>
            <a:srgbClr val="002060"/>
          </a:solidFill>
        </p:spPr>
        <p:txBody>
          <a:bodyPr>
            <a:normAutofit/>
          </a:bodyPr>
          <a:lstStyle/>
          <a:p>
            <a:r>
              <a:rPr lang="en-IN" dirty="0" smtClean="0">
                <a:solidFill>
                  <a:schemeClr val="accent3">
                    <a:lumMod val="75000"/>
                  </a:schemeClr>
                </a:solidFill>
                <a:latin typeface="Arial Black" pitchFamily="34" charset="0"/>
              </a:rPr>
              <a:t>PRESUMPTIONS AS TO NEGOTIABLE INSTRUMENT</a:t>
            </a:r>
            <a:endParaRPr lang="en-IN" dirty="0">
              <a:solidFill>
                <a:schemeClr val="accent3">
                  <a:lumMod val="75000"/>
                </a:schemeClr>
              </a:solidFill>
              <a:latin typeface="Arial Black" pitchFamily="34" charset="0"/>
            </a:endParaRPr>
          </a:p>
        </p:txBody>
      </p:sp>
      <p:sp>
        <p:nvSpPr>
          <p:cNvPr id="3" name="Content Placeholder 2"/>
          <p:cNvSpPr>
            <a:spLocks noGrp="1"/>
          </p:cNvSpPr>
          <p:nvPr>
            <p:ph idx="1"/>
          </p:nvPr>
        </p:nvSpPr>
        <p:spPr>
          <a:xfrm>
            <a:off x="457200" y="1600200"/>
            <a:ext cx="8229600" cy="4829196"/>
          </a:xfrm>
          <a:solidFill>
            <a:schemeClr val="bg2">
              <a:lumMod val="75000"/>
            </a:schemeClr>
          </a:solidFill>
        </p:spPr>
        <p:txBody>
          <a:bodyPr>
            <a:normAutofit lnSpcReduction="10000"/>
          </a:bodyPr>
          <a:lstStyle/>
          <a:p>
            <a:pPr>
              <a:buNone/>
            </a:pPr>
            <a:r>
              <a:rPr lang="en-IN" dirty="0" smtClean="0">
                <a:solidFill>
                  <a:srgbClr val="002060"/>
                </a:solidFill>
                <a:latin typeface="Berlin Sans FB" pitchFamily="34" charset="0"/>
              </a:rPr>
              <a:t>   Sections </a:t>
            </a:r>
            <a:r>
              <a:rPr lang="en-IN" dirty="0" smtClean="0">
                <a:solidFill>
                  <a:srgbClr val="002060"/>
                </a:solidFill>
                <a:latin typeface="Berlin Sans FB" pitchFamily="34" charset="0"/>
              </a:rPr>
              <a:t>118 and 119 of the Negotiable Instrument Act lay down certain presumptions which the court presumes in regard to negotiable instruments. </a:t>
            </a:r>
            <a:endParaRPr lang="en-IN" dirty="0" smtClean="0">
              <a:solidFill>
                <a:srgbClr val="002060"/>
              </a:solidFill>
              <a:latin typeface="Berlin Sans FB" pitchFamily="34" charset="0"/>
            </a:endParaRPr>
          </a:p>
          <a:p>
            <a:pPr>
              <a:buNone/>
            </a:pPr>
            <a:r>
              <a:rPr lang="en-IN" dirty="0" smtClean="0">
                <a:solidFill>
                  <a:srgbClr val="002060"/>
                </a:solidFill>
                <a:latin typeface="Berlin Sans FB" pitchFamily="34" charset="0"/>
              </a:rPr>
              <a:t> </a:t>
            </a:r>
            <a:r>
              <a:rPr lang="en-IN" dirty="0" smtClean="0">
                <a:solidFill>
                  <a:srgbClr val="002060"/>
                </a:solidFill>
                <a:latin typeface="Berlin Sans FB" pitchFamily="34" charset="0"/>
              </a:rPr>
              <a:t>        </a:t>
            </a:r>
            <a:r>
              <a:rPr lang="en-IN" dirty="0" smtClean="0">
                <a:solidFill>
                  <a:srgbClr val="002060"/>
                </a:solidFill>
                <a:latin typeface="Berlin Sans FB" pitchFamily="34" charset="0"/>
              </a:rPr>
              <a:t>In </a:t>
            </a:r>
            <a:r>
              <a:rPr lang="en-IN" dirty="0" smtClean="0">
                <a:solidFill>
                  <a:srgbClr val="002060"/>
                </a:solidFill>
                <a:latin typeface="Berlin Sans FB" pitchFamily="34" charset="0"/>
              </a:rPr>
              <a:t>other words these presumptions need not be proved as they are presumed to exist in every negotiable instrument. Until the contrary is proved the following presumptions shall be made in case of all negotiable instruments: </a:t>
            </a:r>
            <a:endParaRPr lang="en-IN" dirty="0">
              <a:solidFill>
                <a:srgbClr val="002060"/>
              </a:solidFill>
              <a:latin typeface="Berlin Sans FB"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5626121"/>
          </a:xfrm>
          <a:solidFill>
            <a:schemeClr val="bg2">
              <a:lumMod val="75000"/>
            </a:schemeClr>
          </a:solidFill>
        </p:spPr>
        <p:txBody>
          <a:bodyPr>
            <a:normAutofit/>
          </a:bodyPr>
          <a:lstStyle/>
          <a:p>
            <a:pPr>
              <a:buNone/>
            </a:pPr>
            <a:r>
              <a:rPr lang="en-IN" b="1" dirty="0" smtClean="0">
                <a:solidFill>
                  <a:srgbClr val="002060"/>
                </a:solidFill>
                <a:latin typeface="Berlin Sans FB" pitchFamily="34" charset="0"/>
              </a:rPr>
              <a:t>1. Consideration: </a:t>
            </a:r>
          </a:p>
          <a:p>
            <a:pPr>
              <a:buNone/>
            </a:pPr>
            <a:r>
              <a:rPr lang="en-IN" dirty="0" smtClean="0">
                <a:solidFill>
                  <a:srgbClr val="002060"/>
                </a:solidFill>
                <a:latin typeface="Berlin Sans FB" pitchFamily="34" charset="0"/>
              </a:rPr>
              <a:t>     It </a:t>
            </a:r>
            <a:r>
              <a:rPr lang="en-IN" dirty="0" smtClean="0">
                <a:solidFill>
                  <a:srgbClr val="002060"/>
                </a:solidFill>
                <a:latin typeface="Berlin Sans FB" pitchFamily="34" charset="0"/>
              </a:rPr>
              <a:t>shall be presumed that every negotiable instrument was made drawn, accepted or endorsed for consideration. It is presumed that, consideration is present in every negotiable instrument until the contrary is presumed. The presumption of consideration, however may be rebutted by proof that the instrument had been obtained from, its lawful owner by means of fraud or undue influence. </a:t>
            </a:r>
            <a:endParaRPr lang="en-IN" dirty="0">
              <a:solidFill>
                <a:srgbClr val="002060"/>
              </a:solidFill>
              <a:latin typeface="Berlin Sans FB"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6072230"/>
          </a:xfrm>
          <a:solidFill>
            <a:schemeClr val="bg2">
              <a:lumMod val="75000"/>
            </a:schemeClr>
          </a:solidFill>
        </p:spPr>
        <p:txBody>
          <a:bodyPr>
            <a:normAutofit fontScale="92500" lnSpcReduction="20000"/>
          </a:bodyPr>
          <a:lstStyle/>
          <a:p>
            <a:pPr>
              <a:buNone/>
            </a:pPr>
            <a:r>
              <a:rPr lang="en-IN" b="1" dirty="0" smtClean="0">
                <a:solidFill>
                  <a:srgbClr val="002060"/>
                </a:solidFill>
                <a:latin typeface="Berlin Sans FB" pitchFamily="34" charset="0"/>
              </a:rPr>
              <a:t>   2</a:t>
            </a:r>
            <a:r>
              <a:rPr lang="en-IN" b="1" dirty="0" smtClean="0">
                <a:solidFill>
                  <a:srgbClr val="002060"/>
                </a:solidFill>
                <a:latin typeface="Berlin Sans FB" pitchFamily="34" charset="0"/>
              </a:rPr>
              <a:t>. Date:</a:t>
            </a:r>
          </a:p>
          <a:p>
            <a:pPr>
              <a:buNone/>
            </a:pPr>
            <a:r>
              <a:rPr lang="en-IN" dirty="0" smtClean="0">
                <a:solidFill>
                  <a:srgbClr val="002060"/>
                </a:solidFill>
                <a:latin typeface="Berlin Sans FB" pitchFamily="34" charset="0"/>
              </a:rPr>
              <a:t>   Where a negotiable instrument is dated, the presumption is that it has been made or drawn on such date, unless the contrary is proved.</a:t>
            </a:r>
          </a:p>
          <a:p>
            <a:pPr>
              <a:buNone/>
            </a:pPr>
            <a:endParaRPr lang="en-IN" dirty="0" smtClean="0">
              <a:solidFill>
                <a:srgbClr val="002060"/>
              </a:solidFill>
              <a:latin typeface="Berlin Sans FB" pitchFamily="34" charset="0"/>
            </a:endParaRPr>
          </a:p>
          <a:p>
            <a:pPr>
              <a:buNone/>
            </a:pPr>
            <a:r>
              <a:rPr lang="en-IN" b="1" dirty="0" smtClean="0">
                <a:solidFill>
                  <a:srgbClr val="002060"/>
                </a:solidFill>
                <a:latin typeface="Berlin Sans FB" pitchFamily="34" charset="0"/>
              </a:rPr>
              <a:t>   </a:t>
            </a:r>
            <a:r>
              <a:rPr lang="en-IN" b="1" dirty="0" smtClean="0">
                <a:solidFill>
                  <a:srgbClr val="002060"/>
                </a:solidFill>
                <a:latin typeface="Berlin Sans FB" pitchFamily="34" charset="0"/>
              </a:rPr>
              <a:t>3. Time of acceptance: </a:t>
            </a:r>
          </a:p>
          <a:p>
            <a:pPr>
              <a:buNone/>
            </a:pPr>
            <a:r>
              <a:rPr lang="en-IN" dirty="0" smtClean="0">
                <a:solidFill>
                  <a:srgbClr val="002060"/>
                </a:solidFill>
                <a:latin typeface="Berlin Sans FB" pitchFamily="34" charset="0"/>
              </a:rPr>
              <a:t>   Unless the contrary is proved, every accepted bill of exchange is presumed to have been accepted within a reasonable time after its issue and before its maturity. This presumption only applies when the acceptance is not dated; if the acceptance bears a date, it will prima facie be taken as evidence of the date on which it was made. </a:t>
            </a:r>
            <a:endParaRPr lang="en-IN" dirty="0">
              <a:solidFill>
                <a:srgbClr val="002060"/>
              </a:solidFill>
              <a:latin typeface="Berlin Sans FB"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480"/>
            <a:ext cx="8229600" cy="5554683"/>
          </a:xfrm>
          <a:solidFill>
            <a:schemeClr val="bg2">
              <a:lumMod val="75000"/>
            </a:schemeClr>
          </a:solidFill>
        </p:spPr>
        <p:txBody>
          <a:bodyPr>
            <a:normAutofit/>
          </a:bodyPr>
          <a:lstStyle/>
          <a:p>
            <a:pPr>
              <a:buNone/>
            </a:pPr>
            <a:r>
              <a:rPr lang="en-IN" b="1" dirty="0" smtClean="0">
                <a:solidFill>
                  <a:srgbClr val="002060"/>
                </a:solidFill>
                <a:latin typeface="Berlin Sans FB" pitchFamily="34" charset="0"/>
              </a:rPr>
              <a:t>   4</a:t>
            </a:r>
            <a:r>
              <a:rPr lang="en-IN" b="1" dirty="0" smtClean="0">
                <a:solidFill>
                  <a:srgbClr val="002060"/>
                </a:solidFill>
                <a:latin typeface="Berlin Sans FB" pitchFamily="34" charset="0"/>
              </a:rPr>
              <a:t>. Time of transfer:</a:t>
            </a:r>
          </a:p>
          <a:p>
            <a:pPr>
              <a:buNone/>
            </a:pPr>
            <a:r>
              <a:rPr lang="en-IN" dirty="0" smtClean="0">
                <a:solidFill>
                  <a:srgbClr val="002060"/>
                </a:solidFill>
                <a:latin typeface="Berlin Sans FB" pitchFamily="34" charset="0"/>
              </a:rPr>
              <a:t>   Unless the contrary is presumed it shall be presumed that every transfer of a negotiable instrument was made before its maturity. </a:t>
            </a:r>
          </a:p>
          <a:p>
            <a:endParaRPr lang="en-IN" dirty="0" smtClean="0">
              <a:solidFill>
                <a:srgbClr val="002060"/>
              </a:solidFill>
              <a:latin typeface="Berlin Sans FB" pitchFamily="34" charset="0"/>
            </a:endParaRPr>
          </a:p>
          <a:p>
            <a:pPr>
              <a:buNone/>
            </a:pPr>
            <a:r>
              <a:rPr lang="en-IN" b="1" dirty="0" smtClean="0">
                <a:solidFill>
                  <a:srgbClr val="002060"/>
                </a:solidFill>
                <a:latin typeface="Berlin Sans FB" pitchFamily="34" charset="0"/>
              </a:rPr>
              <a:t>   5</a:t>
            </a:r>
            <a:r>
              <a:rPr lang="en-IN" b="1" dirty="0" smtClean="0">
                <a:solidFill>
                  <a:srgbClr val="002060"/>
                </a:solidFill>
                <a:latin typeface="Berlin Sans FB" pitchFamily="34" charset="0"/>
              </a:rPr>
              <a:t>. Order of endorsement:</a:t>
            </a:r>
          </a:p>
          <a:p>
            <a:pPr>
              <a:buNone/>
            </a:pPr>
            <a:r>
              <a:rPr lang="en-IN" dirty="0" smtClean="0">
                <a:solidFill>
                  <a:srgbClr val="002060"/>
                </a:solidFill>
                <a:latin typeface="Berlin Sans FB" pitchFamily="34" charset="0"/>
              </a:rPr>
              <a:t>   Until the contrary is proved it shall be presumed that the endorsements appearing upon a negotiable instrument were made in the order in which they appear thereon. </a:t>
            </a:r>
            <a:endParaRPr lang="en-IN" dirty="0">
              <a:solidFill>
                <a:srgbClr val="002060"/>
              </a:solidFill>
              <a:latin typeface="Berlin Sans FB"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6000792"/>
          </a:xfrm>
          <a:solidFill>
            <a:schemeClr val="bg2">
              <a:lumMod val="75000"/>
            </a:schemeClr>
          </a:solidFill>
        </p:spPr>
        <p:txBody>
          <a:bodyPr>
            <a:normAutofit fontScale="92500" lnSpcReduction="20000"/>
          </a:bodyPr>
          <a:lstStyle/>
          <a:p>
            <a:pPr>
              <a:buNone/>
            </a:pPr>
            <a:r>
              <a:rPr lang="en-IN" b="1" dirty="0" smtClean="0">
                <a:solidFill>
                  <a:srgbClr val="002060"/>
                </a:solidFill>
                <a:latin typeface="Berlin Sans FB" pitchFamily="34" charset="0"/>
              </a:rPr>
              <a:t>    6</a:t>
            </a:r>
            <a:r>
              <a:rPr lang="en-IN" b="1" dirty="0" smtClean="0">
                <a:solidFill>
                  <a:srgbClr val="002060"/>
                </a:solidFill>
                <a:latin typeface="Berlin Sans FB" pitchFamily="34" charset="0"/>
              </a:rPr>
              <a:t>. Stamp:</a:t>
            </a:r>
          </a:p>
          <a:p>
            <a:pPr>
              <a:buNone/>
            </a:pPr>
            <a:r>
              <a:rPr lang="en-IN" dirty="0" smtClean="0">
                <a:solidFill>
                  <a:srgbClr val="002060"/>
                </a:solidFill>
                <a:latin typeface="Berlin Sans FB" pitchFamily="34" charset="0"/>
              </a:rPr>
              <a:t>    Unless the contrary is proved, it shall be presumed that a lost promissory note, bill of exchange or cheque was duly stamped. </a:t>
            </a:r>
          </a:p>
          <a:p>
            <a:endParaRPr lang="en-IN" dirty="0" smtClean="0">
              <a:solidFill>
                <a:srgbClr val="002060"/>
              </a:solidFill>
              <a:latin typeface="Berlin Sans FB" pitchFamily="34" charset="0"/>
            </a:endParaRPr>
          </a:p>
          <a:p>
            <a:pPr>
              <a:buNone/>
            </a:pPr>
            <a:r>
              <a:rPr lang="en-IN" b="1" dirty="0" smtClean="0">
                <a:solidFill>
                  <a:srgbClr val="002060"/>
                </a:solidFill>
                <a:latin typeface="Berlin Sans FB" pitchFamily="34" charset="0"/>
              </a:rPr>
              <a:t>   7</a:t>
            </a:r>
            <a:r>
              <a:rPr lang="en-IN" b="1" dirty="0" smtClean="0">
                <a:solidFill>
                  <a:srgbClr val="002060"/>
                </a:solidFill>
                <a:latin typeface="Berlin Sans FB" pitchFamily="34" charset="0"/>
              </a:rPr>
              <a:t>. Holder in due course:</a:t>
            </a:r>
          </a:p>
          <a:p>
            <a:pPr>
              <a:buNone/>
            </a:pPr>
            <a:r>
              <a:rPr lang="en-IN" dirty="0" smtClean="0">
                <a:solidFill>
                  <a:srgbClr val="002060"/>
                </a:solidFill>
                <a:latin typeface="Berlin Sans FB" pitchFamily="34" charset="0"/>
              </a:rPr>
              <a:t>   Until the contrary is proved, it shall be presumed that the holder of a negotiable instrument is the holder in due course. Every holder of a negotiable instrument is presumed to have paid consideration for it and to have taken it in good faith. But if the instrument was obtained from its lawful owner by means of an offence or fraud, the holder has to prove that he is a holder in due course. </a:t>
            </a:r>
            <a:endParaRPr lang="en-IN" dirty="0">
              <a:solidFill>
                <a:srgbClr val="002060"/>
              </a:solidFill>
              <a:latin typeface="Berlin Sans FB"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480"/>
            <a:ext cx="8229600" cy="5857916"/>
          </a:xfrm>
          <a:solidFill>
            <a:schemeClr val="bg2">
              <a:lumMod val="75000"/>
            </a:schemeClr>
          </a:solidFill>
        </p:spPr>
        <p:txBody>
          <a:bodyPr/>
          <a:lstStyle/>
          <a:p>
            <a:pPr>
              <a:buNone/>
            </a:pPr>
            <a:r>
              <a:rPr lang="en-IN" b="1" dirty="0" smtClean="0">
                <a:solidFill>
                  <a:srgbClr val="002060"/>
                </a:solidFill>
                <a:latin typeface="Berlin Sans FB" pitchFamily="34" charset="0"/>
              </a:rPr>
              <a:t>   8</a:t>
            </a:r>
            <a:r>
              <a:rPr lang="en-IN" b="1" dirty="0" smtClean="0">
                <a:solidFill>
                  <a:srgbClr val="002060"/>
                </a:solidFill>
                <a:latin typeface="Berlin Sans FB" pitchFamily="34" charset="0"/>
              </a:rPr>
              <a:t>. Proof of protest: </a:t>
            </a:r>
          </a:p>
          <a:p>
            <a:pPr>
              <a:buNone/>
            </a:pPr>
            <a:r>
              <a:rPr lang="en-IN" dirty="0" smtClean="0">
                <a:solidFill>
                  <a:srgbClr val="002060"/>
                </a:solidFill>
                <a:latin typeface="Berlin Sans FB" pitchFamily="34" charset="0"/>
              </a:rPr>
              <a:t>   Section 119 lays down that in a suit upon an instrument which has been dishonoured, the court shall on proof of the protest, presume the fact of dishonour, unless and until such fact is disproved. </a:t>
            </a:r>
            <a:endParaRPr lang="en-IN" dirty="0">
              <a:solidFill>
                <a:srgbClr val="002060"/>
              </a:solidFill>
              <a:latin typeface="Berlin Sans FB"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TotalTime>
  <Words>488</Words>
  <Application>Microsoft Office PowerPoint</Application>
  <PresentationFormat>On-screen Show (4:3)</PresentationFormat>
  <Paragraphs>26</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Slide 1</vt:lpstr>
      <vt:lpstr>PRESUMPTIONS AS TO NEGOTIABLE INSTRUMENT</vt:lpstr>
      <vt:lpstr>Slide 3</vt:lpstr>
      <vt:lpstr>Slide 4</vt:lpstr>
      <vt:lpstr>Slide 5</vt:lpstr>
      <vt:lpstr>Slide 6</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1 BY SUMITA KUMARI B.COM PART 2 MARWARI COLLEGE KISHANGANJ</dc:title>
  <dc:creator>jahanvi</dc:creator>
  <cp:lastModifiedBy>jahanvi</cp:lastModifiedBy>
  <cp:revision>15</cp:revision>
  <dcterms:created xsi:type="dcterms:W3CDTF">2019-07-22T07:23:20Z</dcterms:created>
  <dcterms:modified xsi:type="dcterms:W3CDTF">2020-05-18T07:20:29Z</dcterms:modified>
</cp:coreProperties>
</file>