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5" r:id="rId2"/>
    <p:sldId id="259" r:id="rId3"/>
    <p:sldId id="260" r:id="rId4"/>
    <p:sldId id="261"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3760"/>
    <a:srgbClr val="89198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4C92142-1F71-4E8B-99E4-EACC50D9C420}" type="datetimeFigureOut">
              <a:rPr lang="en-US" smtClean="0"/>
              <a:pPr/>
              <a:t>5/7/2020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4EB1F63D-4C75-48DF-A765-E033C88EC7E0}"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C92142-1F71-4E8B-99E4-EACC50D9C420}"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B1F63D-4C75-48DF-A765-E033C88EC7E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C92142-1F71-4E8B-99E4-EACC50D9C420}"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B1F63D-4C75-48DF-A765-E033C88EC7E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C92142-1F71-4E8B-99E4-EACC50D9C420}"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B1F63D-4C75-48DF-A765-E033C88EC7E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C92142-1F71-4E8B-99E4-EACC50D9C420}"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EB1F63D-4C75-48DF-A765-E033C88EC7E0}"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C92142-1F71-4E8B-99E4-EACC50D9C420}" type="datetimeFigureOut">
              <a:rPr lang="en-US" smtClean="0"/>
              <a:pPr/>
              <a:t>5/7/2020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EB1F63D-4C75-48DF-A765-E033C88EC7E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4C92142-1F71-4E8B-99E4-EACC50D9C420}" type="datetimeFigureOut">
              <a:rPr lang="en-US" smtClean="0"/>
              <a:pPr/>
              <a:t>5/7/2020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EB1F63D-4C75-48DF-A765-E033C88EC7E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4C92142-1F71-4E8B-99E4-EACC50D9C420}" type="datetimeFigureOut">
              <a:rPr lang="en-US" smtClean="0"/>
              <a:pPr/>
              <a:t>5/7/2020</a:t>
            </a:fld>
            <a:endParaRPr lang="en-IN"/>
          </a:p>
        </p:txBody>
      </p:sp>
      <p:sp>
        <p:nvSpPr>
          <p:cNvPr id="8" name="Slide Number Placeholder 7"/>
          <p:cNvSpPr>
            <a:spLocks noGrp="1"/>
          </p:cNvSpPr>
          <p:nvPr>
            <p:ph type="sldNum" sz="quarter" idx="11"/>
          </p:nvPr>
        </p:nvSpPr>
        <p:spPr/>
        <p:txBody>
          <a:bodyPr/>
          <a:lstStyle/>
          <a:p>
            <a:fld id="{4EB1F63D-4C75-48DF-A765-E033C88EC7E0}" type="slidenum">
              <a:rPr lang="en-IN" smtClean="0"/>
              <a:pPr/>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92142-1F71-4E8B-99E4-EACC50D9C420}" type="datetimeFigureOut">
              <a:rPr lang="en-US" smtClean="0"/>
              <a:pPr/>
              <a:t>5/7/2020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EB1F63D-4C75-48DF-A765-E033C88EC7E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C92142-1F71-4E8B-99E4-EACC50D9C420}" type="datetimeFigureOut">
              <a:rPr lang="en-US" smtClean="0"/>
              <a:pPr/>
              <a:t>5/7/2020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156448" y="6422064"/>
            <a:ext cx="762000" cy="365125"/>
          </a:xfrm>
        </p:spPr>
        <p:txBody>
          <a:bodyPr/>
          <a:lstStyle/>
          <a:p>
            <a:fld id="{4EB1F63D-4C75-48DF-A765-E033C88EC7E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B4C92142-1F71-4E8B-99E4-EACC50D9C420}" type="datetimeFigureOut">
              <a:rPr lang="en-US" smtClean="0"/>
              <a:pPr/>
              <a:t>5/7/2020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EB1F63D-4C75-48DF-A765-E033C88EC7E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4C92142-1F71-4E8B-99E4-EACC50D9C420}" type="datetimeFigureOut">
              <a:rPr lang="en-US" smtClean="0"/>
              <a:pPr/>
              <a:t>5/7/2020</a:t>
            </a:fld>
            <a:endParaRPr lang="en-IN"/>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IN"/>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EB1F63D-4C75-48DF-A765-E033C88EC7E0}"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usiness-organisation-original-imad8v7yqfxzgrzh.jpeg"/>
          <p:cNvPicPr>
            <a:picLocks noGrp="1" noChangeAspect="1"/>
          </p:cNvPicPr>
          <p:nvPr>
            <p:ph idx="1"/>
          </p:nvPr>
        </p:nvPicPr>
        <p:blipFill>
          <a:blip r:embed="rId2"/>
          <a:srcRect b="21972"/>
          <a:stretch>
            <a:fillRect/>
          </a:stretch>
        </p:blipFill>
        <p:spPr>
          <a:xfrm>
            <a:off x="0" y="0"/>
            <a:ext cx="9144000" cy="6858000"/>
          </a:xfrm>
        </p:spPr>
      </p:pic>
      <p:sp>
        <p:nvSpPr>
          <p:cNvPr id="6" name="TextBox 5"/>
          <p:cNvSpPr txBox="1"/>
          <p:nvPr/>
        </p:nvSpPr>
        <p:spPr>
          <a:xfrm>
            <a:off x="214282" y="3143248"/>
            <a:ext cx="8929718" cy="1815882"/>
          </a:xfrm>
          <a:prstGeom prst="rect">
            <a:avLst/>
          </a:prstGeom>
          <a:noFill/>
        </p:spPr>
        <p:txBody>
          <a:bodyPr wrap="square" rtlCol="0">
            <a:spAutoFit/>
          </a:bodyPr>
          <a:lstStyle/>
          <a:p>
            <a:r>
              <a:rPr lang="en-IN" sz="2800" dirty="0" smtClean="0">
                <a:solidFill>
                  <a:srgbClr val="F73760"/>
                </a:solidFill>
                <a:latin typeface="Bernard MT Condensed" pitchFamily="18" charset="0"/>
              </a:rPr>
              <a:t>BY JAHANAVI </a:t>
            </a:r>
            <a:r>
              <a:rPr lang="en-IN" sz="2800" dirty="0" smtClean="0">
                <a:solidFill>
                  <a:srgbClr val="F73760"/>
                </a:solidFill>
                <a:latin typeface="Bernard MT Condensed" pitchFamily="18" charset="0"/>
              </a:rPr>
              <a:t>DEO</a:t>
            </a:r>
            <a:endParaRPr lang="en-IN" sz="2800" dirty="0" smtClean="0">
              <a:solidFill>
                <a:srgbClr val="F73760"/>
              </a:solidFill>
              <a:latin typeface="Bernard MT Condensed" pitchFamily="18" charset="0"/>
            </a:endParaRPr>
          </a:p>
          <a:p>
            <a:r>
              <a:rPr lang="en-IN" sz="2800" dirty="0" smtClean="0">
                <a:solidFill>
                  <a:srgbClr val="F73760"/>
                </a:solidFill>
                <a:latin typeface="Bernard MT Condensed" pitchFamily="18" charset="0"/>
              </a:rPr>
              <a:t>DEPARTMENT OF COMMERCE</a:t>
            </a:r>
          </a:p>
          <a:p>
            <a:r>
              <a:rPr lang="en-IN" sz="2800" dirty="0" smtClean="0">
                <a:solidFill>
                  <a:srgbClr val="F73760"/>
                </a:solidFill>
                <a:latin typeface="Bernard MT Condensed" pitchFamily="18" charset="0"/>
              </a:rPr>
              <a:t>M.L ARYA COLLEGE, </a:t>
            </a:r>
            <a:r>
              <a:rPr lang="en-IN" sz="2800" dirty="0" smtClean="0">
                <a:solidFill>
                  <a:srgbClr val="F73760"/>
                </a:solidFill>
                <a:latin typeface="Bernard MT Condensed" pitchFamily="18" charset="0"/>
              </a:rPr>
              <a:t>KASBA</a:t>
            </a:r>
          </a:p>
          <a:p>
            <a:r>
              <a:rPr lang="en-IN" sz="2800" dirty="0" smtClean="0">
                <a:solidFill>
                  <a:srgbClr val="F73760"/>
                </a:solidFill>
                <a:latin typeface="Bernard MT Condensed" pitchFamily="18" charset="0"/>
              </a:rPr>
              <a:t>B.COM 1</a:t>
            </a:r>
            <a:r>
              <a:rPr lang="en-IN" sz="2800" smtClean="0">
                <a:solidFill>
                  <a:srgbClr val="F73760"/>
                </a:solidFill>
                <a:latin typeface="Bernard MT Condensed" pitchFamily="18" charset="0"/>
              </a:rPr>
              <a:t>_ UNIT 3_DATE:09/05/2020</a:t>
            </a:r>
            <a:endParaRPr lang="en-IN" sz="2800" dirty="0">
              <a:solidFill>
                <a:srgbClr val="F73760"/>
              </a:solidFill>
              <a:latin typeface="Bernard MT Condense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2">
                    <a:lumMod val="75000"/>
                  </a:schemeClr>
                </a:solidFill>
                <a:latin typeface="Bauhaus 93" pitchFamily="82" charset="0"/>
              </a:rPr>
              <a:t>TYPES OF ORGANISATION</a:t>
            </a:r>
            <a:endParaRPr lang="en-IN" dirty="0">
              <a:solidFill>
                <a:schemeClr val="accent2">
                  <a:lumMod val="75000"/>
                </a:schemeClr>
              </a:solidFill>
              <a:latin typeface="Bauhaus 93" pitchFamily="82" charset="0"/>
            </a:endParaRPr>
          </a:p>
        </p:txBody>
      </p:sp>
      <p:sp>
        <p:nvSpPr>
          <p:cNvPr id="4" name="Rectangle 3"/>
          <p:cNvSpPr/>
          <p:nvPr/>
        </p:nvSpPr>
        <p:spPr>
          <a:xfrm>
            <a:off x="2786050" y="2071678"/>
            <a:ext cx="3357586"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600" dirty="0" smtClean="0"/>
              <a:t>organisation</a:t>
            </a:r>
            <a:endParaRPr lang="en-IN" sz="3600" dirty="0"/>
          </a:p>
        </p:txBody>
      </p:sp>
      <p:cxnSp>
        <p:nvCxnSpPr>
          <p:cNvPr id="6" name="Straight Arrow Connector 5"/>
          <p:cNvCxnSpPr>
            <a:stCxn id="4" idx="2"/>
          </p:cNvCxnSpPr>
          <p:nvPr/>
        </p:nvCxnSpPr>
        <p:spPr>
          <a:xfrm rot="16200000" flipH="1">
            <a:off x="4125512" y="3196826"/>
            <a:ext cx="1714512" cy="10358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4" idx="2"/>
          </p:cNvCxnSpPr>
          <p:nvPr/>
        </p:nvCxnSpPr>
        <p:spPr>
          <a:xfrm rot="5400000">
            <a:off x="3018226" y="3053953"/>
            <a:ext cx="1643074" cy="1250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500166" y="4500570"/>
            <a:ext cx="2571768" cy="114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Formal organisation</a:t>
            </a:r>
            <a:endParaRPr lang="en-IN" dirty="0"/>
          </a:p>
        </p:txBody>
      </p:sp>
      <p:sp>
        <p:nvSpPr>
          <p:cNvPr id="10" name="Oval 9"/>
          <p:cNvSpPr/>
          <p:nvPr/>
        </p:nvSpPr>
        <p:spPr>
          <a:xfrm>
            <a:off x="5000628" y="4500570"/>
            <a:ext cx="2286016" cy="114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Informal organisation</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8443914" cy="928694"/>
          </a:xfrm>
        </p:spPr>
        <p:txBody>
          <a:bodyPr/>
          <a:lstStyle/>
          <a:p>
            <a:r>
              <a:rPr lang="en-IN" dirty="0" smtClean="0"/>
              <a:t>FORMAL ORGANISATION</a:t>
            </a:r>
            <a:endParaRPr lang="en-IN" dirty="0"/>
          </a:p>
        </p:txBody>
      </p:sp>
      <p:pic>
        <p:nvPicPr>
          <p:cNvPr id="5" name="Picture 4" descr="Guidelines-of-formal-organisation.jpg"/>
          <p:cNvPicPr>
            <a:picLocks noChangeAspect="1"/>
          </p:cNvPicPr>
          <p:nvPr/>
        </p:nvPicPr>
        <p:blipFill>
          <a:blip r:embed="rId2"/>
          <a:stretch>
            <a:fillRect/>
          </a:stretch>
        </p:blipFill>
        <p:spPr>
          <a:xfrm>
            <a:off x="500034" y="1928802"/>
            <a:ext cx="8072494" cy="428628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8429684" cy="5860180"/>
          </a:xfrm>
        </p:spPr>
        <p:txBody>
          <a:bodyPr/>
          <a:lstStyle/>
          <a:p>
            <a:endParaRPr lang="en-IN" dirty="0" smtClean="0">
              <a:solidFill>
                <a:srgbClr val="FF0000"/>
              </a:solidFill>
              <a:latin typeface="Berlin Sans FB" pitchFamily="34" charset="0"/>
            </a:endParaRPr>
          </a:p>
          <a:p>
            <a:endParaRPr lang="en-IN" dirty="0" smtClean="0">
              <a:solidFill>
                <a:srgbClr val="FF0000"/>
              </a:solidFill>
              <a:latin typeface="Berlin Sans FB" pitchFamily="34" charset="0"/>
            </a:endParaRPr>
          </a:p>
          <a:p>
            <a:endParaRPr lang="en-IN" dirty="0" smtClean="0">
              <a:solidFill>
                <a:srgbClr val="FF0000"/>
              </a:solidFill>
              <a:latin typeface="Berlin Sans FB" pitchFamily="34" charset="0"/>
            </a:endParaRPr>
          </a:p>
        </p:txBody>
      </p:sp>
      <p:sp>
        <p:nvSpPr>
          <p:cNvPr id="4" name="Down Arrow Callout 3"/>
          <p:cNvSpPr/>
          <p:nvPr/>
        </p:nvSpPr>
        <p:spPr>
          <a:xfrm>
            <a:off x="214282" y="928670"/>
            <a:ext cx="8643998" cy="507209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dirty="0" smtClean="0">
                <a:solidFill>
                  <a:srgbClr val="FF0000"/>
                </a:solidFill>
                <a:latin typeface="Berlin Sans FB" pitchFamily="34" charset="0"/>
              </a:rPr>
              <a:t> we mean a structure that comes into existence when two or more people come together for a common purpose, and there is a legal &amp; formal relationship between them. The formation of such an organisation is deliberate by the top level management. The organisation has its own set of rules, regulations, and policies expressed in writing.</a:t>
            </a:r>
            <a:endParaRPr lang="en-IN" sz="2800" dirty="0">
              <a:solidFill>
                <a:srgbClr val="FF0000"/>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931618"/>
          </a:xfrm>
        </p:spPr>
        <p:txBody>
          <a:bodyPr>
            <a:normAutofit/>
          </a:bodyPr>
          <a:lstStyle/>
          <a:p>
            <a:r>
              <a:rPr lang="en-IN" dirty="0" smtClean="0">
                <a:solidFill>
                  <a:schemeClr val="accent2">
                    <a:lumMod val="60000"/>
                    <a:lumOff val="40000"/>
                  </a:schemeClr>
                </a:solidFill>
                <a:latin typeface="Berlin Sans FB" pitchFamily="34" charset="0"/>
              </a:rPr>
              <a:t>The basic objective of the establishment of an organisation is the attainment of the organisation’s goal.</a:t>
            </a:r>
          </a:p>
          <a:p>
            <a:r>
              <a:rPr lang="en-IN" dirty="0" smtClean="0">
                <a:solidFill>
                  <a:schemeClr val="accent2">
                    <a:lumMod val="60000"/>
                    <a:lumOff val="40000"/>
                  </a:schemeClr>
                </a:solidFill>
                <a:latin typeface="Berlin Sans FB" pitchFamily="34" charset="0"/>
              </a:rPr>
              <a:t> For this purpose, work is assigned, and authorities are delegated to each member and the concept of division of labour and specialisation of workers are applied and so the work is assigned on the basis of their capabilities. </a:t>
            </a:r>
          </a:p>
          <a:p>
            <a:endParaRPr lang="en-IN" dirty="0" smtClean="0">
              <a:solidFill>
                <a:schemeClr val="accent2">
                  <a:lumMod val="60000"/>
                  <a:lumOff val="40000"/>
                </a:schemeClr>
              </a:solidFill>
              <a:latin typeface="Berlin Sans FB" pitchFamily="34" charset="0"/>
            </a:endParaRPr>
          </a:p>
          <a:p>
            <a:r>
              <a:rPr lang="en-IN" dirty="0" smtClean="0">
                <a:solidFill>
                  <a:schemeClr val="accent2">
                    <a:lumMod val="60000"/>
                    <a:lumOff val="40000"/>
                  </a:schemeClr>
                </a:solidFill>
                <a:latin typeface="Berlin Sans FB" pitchFamily="34" charset="0"/>
              </a:rPr>
              <a:t>The job of each is fixed, and roles, responsibilities, authority and accountability associated with the job is clearly defined.</a:t>
            </a:r>
          </a:p>
          <a:p>
            <a:endParaRPr lang="en-IN" dirty="0">
              <a:solidFill>
                <a:schemeClr val="accent2">
                  <a:lumMod val="60000"/>
                  <a:lumOff val="40000"/>
                </a:schemeClr>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04"/>
            <a:ext cx="4929190" cy="6429396"/>
          </a:xfrm>
        </p:spPr>
        <p:txBody>
          <a:bodyPr>
            <a:normAutofit/>
          </a:bodyPr>
          <a:lstStyle/>
          <a:p>
            <a:r>
              <a:rPr lang="en-IN" dirty="0" smtClean="0">
                <a:solidFill>
                  <a:schemeClr val="accent2">
                    <a:lumMod val="60000"/>
                    <a:lumOff val="40000"/>
                  </a:schemeClr>
                </a:solidFill>
                <a:latin typeface="Berlin Sans FB" pitchFamily="34" charset="0"/>
              </a:rPr>
              <a:t>In addition to this, there exists a hierarchical structure, which determines a logical authority relationship and follows a chain of command. The communication between two members is only through planned channels.</a:t>
            </a:r>
          </a:p>
          <a:p>
            <a:endParaRPr lang="en-IN" dirty="0">
              <a:solidFill>
                <a:schemeClr val="accent2">
                  <a:lumMod val="60000"/>
                  <a:lumOff val="40000"/>
                </a:schemeClr>
              </a:solidFill>
              <a:latin typeface="Berlin Sans FB" pitchFamily="34" charset="0"/>
            </a:endParaRPr>
          </a:p>
        </p:txBody>
      </p:sp>
      <p:pic>
        <p:nvPicPr>
          <p:cNvPr id="4" name="Picture 3" descr="boarderline-personality-disorder-5-1024x768.jpg"/>
          <p:cNvPicPr>
            <a:picLocks noChangeAspect="1"/>
          </p:cNvPicPr>
          <p:nvPr/>
        </p:nvPicPr>
        <p:blipFill>
          <a:blip r:embed="rId2"/>
          <a:stretch>
            <a:fillRect/>
          </a:stretch>
        </p:blipFill>
        <p:spPr>
          <a:xfrm>
            <a:off x="4929190" y="428604"/>
            <a:ext cx="4214810" cy="642939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Formal organisation</a:t>
            </a:r>
            <a:endParaRPr lang="en-IN" dirty="0"/>
          </a:p>
        </p:txBody>
      </p:sp>
      <p:sp>
        <p:nvSpPr>
          <p:cNvPr id="3" name="Content Placeholder 2"/>
          <p:cNvSpPr>
            <a:spLocks noGrp="1"/>
          </p:cNvSpPr>
          <p:nvPr>
            <p:ph idx="1"/>
          </p:nvPr>
        </p:nvSpPr>
        <p:spPr/>
        <p:txBody>
          <a:bodyPr/>
          <a:lstStyle/>
          <a:p>
            <a:endParaRPr lang="en-IN" dirty="0"/>
          </a:p>
        </p:txBody>
      </p:sp>
      <p:cxnSp>
        <p:nvCxnSpPr>
          <p:cNvPr id="5" name="Straight Arrow Connector 4"/>
          <p:cNvCxnSpPr/>
          <p:nvPr/>
        </p:nvCxnSpPr>
        <p:spPr>
          <a:xfrm rot="5400000">
            <a:off x="1678761" y="2607463"/>
            <a:ext cx="1500198"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a:off x="3000364" y="2500306"/>
            <a:ext cx="3214710"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2250265" y="3393281"/>
            <a:ext cx="2143140"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5500694" y="3357562"/>
            <a:ext cx="3000396"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Staff </a:t>
            </a:r>
            <a:endParaRPr lang="en-IN" dirty="0"/>
          </a:p>
        </p:txBody>
      </p:sp>
      <p:sp>
        <p:nvSpPr>
          <p:cNvPr id="22" name="Oval 21"/>
          <p:cNvSpPr/>
          <p:nvPr/>
        </p:nvSpPr>
        <p:spPr>
          <a:xfrm>
            <a:off x="714348" y="3857628"/>
            <a:ext cx="207170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Line </a:t>
            </a:r>
            <a:endParaRPr lang="en-IN" dirty="0"/>
          </a:p>
        </p:txBody>
      </p:sp>
      <p:sp>
        <p:nvSpPr>
          <p:cNvPr id="23" name="Isosceles Triangle 22"/>
          <p:cNvSpPr/>
          <p:nvPr/>
        </p:nvSpPr>
        <p:spPr>
          <a:xfrm>
            <a:off x="2285984" y="4500570"/>
            <a:ext cx="2571768" cy="135732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Functional </a:t>
            </a:r>
            <a:endParaRPr lang="en-IN"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50</TotalTime>
  <Words>85</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Technic</vt:lpstr>
      <vt:lpstr>Slide 1</vt:lpstr>
      <vt:lpstr>TYPES OF ORGANISATION</vt:lpstr>
      <vt:lpstr>FORMAL ORGANISATION</vt:lpstr>
      <vt:lpstr>Slide 4</vt:lpstr>
      <vt:lpstr>Slide 5</vt:lpstr>
      <vt:lpstr>Slide 6</vt:lpstr>
      <vt:lpstr>Formal organisation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ORGANISATION</dc:title>
  <dc:creator>jahanvi</dc:creator>
  <cp:lastModifiedBy>jahanvi</cp:lastModifiedBy>
  <cp:revision>12</cp:revision>
  <dcterms:created xsi:type="dcterms:W3CDTF">2020-03-30T12:58:34Z</dcterms:created>
  <dcterms:modified xsi:type="dcterms:W3CDTF">2020-05-07T15:49:42Z</dcterms:modified>
</cp:coreProperties>
</file>