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19299B3-514C-4A82-AE82-B0460AC38AA4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DE16C08-19DF-4002-84E4-87BC1FF3893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xresdefaul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928934"/>
            <a:ext cx="9144000" cy="3929066"/>
          </a:xfrm>
        </p:spPr>
      </p:pic>
      <p:sp>
        <p:nvSpPr>
          <p:cNvPr id="5" name="Rectangle 4"/>
          <p:cNvSpPr/>
          <p:nvPr/>
        </p:nvSpPr>
        <p:spPr>
          <a:xfrm>
            <a:off x="0" y="428604"/>
            <a:ext cx="914400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B.COM 1</a:t>
            </a:r>
          </a:p>
          <a:p>
            <a:pPr algn="ctr"/>
            <a:r>
              <a:rPr lang="en-US" sz="3200" b="1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Unit 3</a:t>
            </a:r>
            <a:endParaRPr lang="en-US" sz="3200" b="1" cap="none" spc="0" dirty="0" smtClean="0">
              <a:ln w="11430"/>
              <a:solidFill>
                <a:srgbClr val="CC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BY JAHANAVI DEO</a:t>
            </a:r>
          </a:p>
          <a:p>
            <a:pPr algn="ctr"/>
            <a:r>
              <a:rPr lang="en-US" sz="2400" b="1" cap="none" spc="0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DEPARTMENT OF COMMERCE</a:t>
            </a:r>
          </a:p>
          <a:p>
            <a:pPr algn="ctr"/>
            <a:r>
              <a:rPr lang="en-US" sz="2400" b="1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M.L ARYA COLLEGE,KASBA</a:t>
            </a:r>
            <a:endParaRPr lang="en-US" sz="2400" b="1" cap="none" spc="0" dirty="0">
              <a:ln w="11430"/>
              <a:solidFill>
                <a:srgbClr val="CC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rgbClr val="00B0F0"/>
                </a:solidFill>
                <a:latin typeface="Forte" pitchFamily="66" charset="0"/>
              </a:rPr>
              <a:t>Relative price of other goods</a:t>
            </a:r>
            <a:endParaRPr lang="en-IN" sz="2400" dirty="0">
              <a:solidFill>
                <a:srgbClr val="00B0F0"/>
              </a:solidFill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b="1" u="sng" dirty="0" smtClean="0">
                <a:solidFill>
                  <a:srgbClr val="FF0000"/>
                </a:solidFill>
                <a:latin typeface="Rage Italic" pitchFamily="66" charset="0"/>
              </a:rPr>
              <a:t>Complementary  goods.</a:t>
            </a:r>
          </a:p>
          <a:p>
            <a:r>
              <a:rPr lang="en-IN" sz="2400" dirty="0" smtClean="0">
                <a:solidFill>
                  <a:schemeClr val="accent1">
                    <a:lumMod val="75000"/>
                  </a:schemeClr>
                </a:solidFill>
                <a:latin typeface="Matura MT Script Capitals" pitchFamily="66" charset="0"/>
              </a:rPr>
              <a:t>Demand for a commodity depends much on the price of its complementary goods. If the price of a complementary good falls, demand for the will rise. </a:t>
            </a:r>
          </a:p>
          <a:p>
            <a:endParaRPr lang="en-IN" sz="2400" dirty="0" smtClean="0">
              <a:solidFill>
                <a:schemeClr val="accent1">
                  <a:lumMod val="75000"/>
                </a:schemeClr>
              </a:solidFill>
              <a:latin typeface="Matura MT Script Capitals" pitchFamily="66" charset="0"/>
            </a:endParaRPr>
          </a:p>
          <a:p>
            <a:r>
              <a:rPr lang="en-IN" sz="2400" dirty="0" smtClean="0">
                <a:solidFill>
                  <a:schemeClr val="accent1">
                    <a:lumMod val="75000"/>
                  </a:schemeClr>
                </a:solidFill>
                <a:latin typeface="Matura MT Script Capitals" pitchFamily="66" charset="0"/>
              </a:rPr>
              <a:t>There exists an inverse relationship between demand for a commodity and the price of its complements.</a:t>
            </a:r>
          </a:p>
          <a:p>
            <a:r>
              <a:rPr lang="en-IN" sz="2400" u="sng" dirty="0" smtClean="0">
                <a:solidFill>
                  <a:schemeClr val="accent1">
                    <a:lumMod val="75000"/>
                  </a:schemeClr>
                </a:solidFill>
                <a:latin typeface="Matura MT Script Capitals" pitchFamily="66" charset="0"/>
              </a:rPr>
              <a:t>Example:</a:t>
            </a:r>
          </a:p>
          <a:p>
            <a:r>
              <a:rPr lang="en-IN" sz="2400" dirty="0" smtClean="0">
                <a:solidFill>
                  <a:schemeClr val="accent1">
                    <a:lumMod val="75000"/>
                  </a:schemeClr>
                </a:solidFill>
                <a:latin typeface="Matura MT Script Capitals" pitchFamily="66" charset="0"/>
              </a:rPr>
              <a:t>Tea and sugar</a:t>
            </a:r>
          </a:p>
          <a:p>
            <a:r>
              <a:rPr lang="en-IN" sz="2400" dirty="0" smtClean="0">
                <a:solidFill>
                  <a:schemeClr val="accent1">
                    <a:lumMod val="75000"/>
                  </a:schemeClr>
                </a:solidFill>
                <a:latin typeface="Matura MT Script Capitals" pitchFamily="66" charset="0"/>
              </a:rPr>
              <a:t>Car </a:t>
            </a:r>
            <a:r>
              <a:rPr lang="en-IN" sz="2400" smtClean="0">
                <a:solidFill>
                  <a:schemeClr val="accent1">
                    <a:lumMod val="75000"/>
                  </a:schemeClr>
                </a:solidFill>
                <a:latin typeface="Matura MT Script Capitals" pitchFamily="66" charset="0"/>
              </a:rPr>
              <a:t>and petrol</a:t>
            </a:r>
            <a:endParaRPr lang="en-IN" sz="2400" dirty="0" smtClean="0">
              <a:solidFill>
                <a:schemeClr val="accent1">
                  <a:lumMod val="75000"/>
                </a:schemeClr>
              </a:solidFill>
              <a:latin typeface="Matura MT Script Capitals" pitchFamily="66" charset="0"/>
            </a:endParaRPr>
          </a:p>
          <a:p>
            <a:endParaRPr lang="en-IN" sz="3200" b="1" dirty="0">
              <a:solidFill>
                <a:srgbClr val="FF0000"/>
              </a:solidFill>
              <a:latin typeface="Rage Italic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2990"/>
          </a:xfrm>
        </p:spPr>
        <p:txBody>
          <a:bodyPr>
            <a:normAutofit/>
          </a:bodyPr>
          <a:lstStyle/>
          <a:p>
            <a:r>
              <a:rPr lang="en-IN" sz="3200" b="1" u="sng" dirty="0" smtClean="0">
                <a:solidFill>
                  <a:srgbClr val="FF0000"/>
                </a:solidFill>
                <a:latin typeface="Rage Italic" pitchFamily="66" charset="0"/>
              </a:rPr>
              <a:t>Substitute  goods.</a:t>
            </a:r>
          </a:p>
          <a:p>
            <a:r>
              <a:rPr lang="en-IN" sz="2400" dirty="0" smtClean="0">
                <a:solidFill>
                  <a:srgbClr val="002060"/>
                </a:solidFill>
                <a:latin typeface="Matura MT Script Capitals" pitchFamily="66" charset="0"/>
              </a:rPr>
              <a:t>Demand for a commodity is also influenced by changes in the price of its substitutes. If the price of substitutes increases, demand for a commodity will also increase.</a:t>
            </a:r>
          </a:p>
          <a:p>
            <a:endParaRPr lang="en-IN" sz="2400" dirty="0" smtClean="0">
              <a:solidFill>
                <a:srgbClr val="002060"/>
              </a:solidFill>
              <a:latin typeface="Matura MT Script Capitals" pitchFamily="66" charset="0"/>
            </a:endParaRPr>
          </a:p>
          <a:p>
            <a:r>
              <a:rPr lang="en-IN" sz="2400" dirty="0" smtClean="0">
                <a:solidFill>
                  <a:srgbClr val="002060"/>
                </a:solidFill>
                <a:latin typeface="Matura MT Script Capitals" pitchFamily="66" charset="0"/>
              </a:rPr>
              <a:t>There exists a direct relationship between demand for a commodity and the price of its substitutes.</a:t>
            </a:r>
          </a:p>
          <a:p>
            <a:endParaRPr lang="en-IN" sz="2400" dirty="0" smtClean="0">
              <a:solidFill>
                <a:srgbClr val="002060"/>
              </a:solidFill>
              <a:latin typeface="Matura MT Script Capitals" pitchFamily="66" charset="0"/>
            </a:endParaRPr>
          </a:p>
          <a:p>
            <a:r>
              <a:rPr lang="en-IN" sz="2400" b="1" u="sng" dirty="0" smtClean="0">
                <a:solidFill>
                  <a:srgbClr val="002060"/>
                </a:solidFill>
                <a:latin typeface="Matura MT Script Capitals" pitchFamily="66" charset="0"/>
              </a:rPr>
              <a:t>EXAMPLE</a:t>
            </a:r>
          </a:p>
          <a:p>
            <a:pPr>
              <a:buNone/>
            </a:pPr>
            <a:r>
              <a:rPr lang="en-IN" sz="2000" dirty="0" smtClean="0">
                <a:solidFill>
                  <a:srgbClr val="002060"/>
                </a:solidFill>
                <a:latin typeface="Matura MT Script Capitals" pitchFamily="66" charset="0"/>
              </a:rPr>
              <a:t>  </a:t>
            </a:r>
            <a:r>
              <a:rPr lang="en-IN" sz="2400" dirty="0" smtClean="0">
                <a:solidFill>
                  <a:srgbClr val="002060"/>
                </a:solidFill>
                <a:latin typeface="Matura MT Script Capitals" pitchFamily="66" charset="0"/>
              </a:rPr>
              <a:t>tea and coffee</a:t>
            </a:r>
          </a:p>
          <a:p>
            <a:pPr>
              <a:buNone/>
            </a:pPr>
            <a:r>
              <a:rPr lang="en-IN" sz="2400" dirty="0" smtClean="0">
                <a:solidFill>
                  <a:srgbClr val="002060"/>
                </a:solidFill>
                <a:latin typeface="Matura MT Script Capitals" pitchFamily="66" charset="0"/>
              </a:rPr>
              <a:t>Coco cola and </a:t>
            </a:r>
            <a:r>
              <a:rPr lang="en-IN" sz="2400" dirty="0" err="1" smtClean="0">
                <a:solidFill>
                  <a:srgbClr val="002060"/>
                </a:solidFill>
                <a:latin typeface="Matura MT Script Capitals" pitchFamily="66" charset="0"/>
              </a:rPr>
              <a:t>pepsi</a:t>
            </a:r>
            <a:endParaRPr lang="en-IN" sz="2400" dirty="0" smtClean="0">
              <a:solidFill>
                <a:srgbClr val="002060"/>
              </a:solidFill>
              <a:latin typeface="Matura MT Script Capitals" pitchFamily="66" charset="0"/>
            </a:endParaRPr>
          </a:p>
          <a:p>
            <a:pPr>
              <a:buNone/>
            </a:pPr>
            <a:r>
              <a:rPr lang="en-IN" sz="2400" dirty="0" err="1" smtClean="0">
                <a:solidFill>
                  <a:srgbClr val="002060"/>
                </a:solidFill>
                <a:latin typeface="Matura MT Script Capitals" pitchFamily="66" charset="0"/>
              </a:rPr>
              <a:t>Marcedes</a:t>
            </a:r>
            <a:r>
              <a:rPr lang="en-IN" sz="2400" dirty="0" smtClean="0">
                <a:solidFill>
                  <a:srgbClr val="002060"/>
                </a:solidFill>
                <a:latin typeface="Matura MT Script Capitals" pitchFamily="66" charset="0"/>
              </a:rPr>
              <a:t> and </a:t>
            </a:r>
            <a:r>
              <a:rPr lang="en-IN" sz="2400" dirty="0" err="1" smtClean="0">
                <a:solidFill>
                  <a:srgbClr val="002060"/>
                </a:solidFill>
                <a:latin typeface="Matura MT Script Capitals" pitchFamily="66" charset="0"/>
              </a:rPr>
              <a:t>bmw</a:t>
            </a:r>
            <a:endParaRPr lang="en-IN" sz="2400" dirty="0" smtClean="0">
              <a:solidFill>
                <a:srgbClr val="002060"/>
              </a:solidFill>
              <a:latin typeface="Matura MT Script Capitals" pitchFamily="66" charset="0"/>
            </a:endParaRPr>
          </a:p>
          <a:p>
            <a:pPr>
              <a:buNone/>
            </a:pPr>
            <a:endParaRPr lang="en-IN" sz="2400" dirty="0" smtClean="0">
              <a:solidFill>
                <a:srgbClr val="002060"/>
              </a:solidFill>
              <a:latin typeface="Matura MT Script Capitals" pitchFamily="66" charset="0"/>
            </a:endParaRPr>
          </a:p>
          <a:p>
            <a:endParaRPr lang="en-IN" sz="2400" dirty="0">
              <a:solidFill>
                <a:srgbClr val="002060"/>
              </a:solidFill>
              <a:latin typeface="Rage Italic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</TotalTime>
  <Words>138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Urban</vt:lpstr>
      <vt:lpstr>Slide 1</vt:lpstr>
      <vt:lpstr>Relative price of other goods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Economics</dc:title>
  <dc:creator>jahanvi</dc:creator>
  <cp:lastModifiedBy>jahanvi</cp:lastModifiedBy>
  <cp:revision>5</cp:revision>
  <dcterms:created xsi:type="dcterms:W3CDTF">2019-09-06T16:44:10Z</dcterms:created>
  <dcterms:modified xsi:type="dcterms:W3CDTF">2020-04-26T16:20:36Z</dcterms:modified>
</cp:coreProperties>
</file>