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9"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C896BA7-8BCF-4936-BA52-99F0FEE9F33C}" type="datetimeFigureOut">
              <a:rPr lang="en-US" smtClean="0"/>
              <a:pPr/>
              <a:t>5/15/2020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19B7120-FDFA-488A-887A-CCD5EB388FF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AC896BA7-8BCF-4936-BA52-99F0FEE9F33C}" type="datetimeFigureOut">
              <a:rPr lang="en-US" smtClean="0"/>
              <a:pPr/>
              <a:t>5/15/2020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19B7120-FDFA-488A-887A-CCD5EB388FF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C896BA7-8BCF-4936-BA52-99F0FEE9F33C}" type="datetimeFigureOut">
              <a:rPr lang="en-US" smtClean="0"/>
              <a:pPr/>
              <a:t>5/15/2020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19B7120-FDFA-488A-887A-CCD5EB388FF9}"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C896BA7-8BCF-4936-BA52-99F0FEE9F33C}" type="datetimeFigureOut">
              <a:rPr lang="en-US" smtClean="0"/>
              <a:pPr/>
              <a:t>5/15/2020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19B7120-FDFA-488A-887A-CCD5EB388FF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C896BA7-8BCF-4936-BA52-99F0FEE9F33C}" type="datetimeFigureOut">
              <a:rPr lang="en-US" smtClean="0"/>
              <a:pPr/>
              <a:t>5/15/2020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19B7120-FDFA-488A-887A-CCD5EB388FF9}"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C896BA7-8BCF-4936-BA52-99F0FEE9F33C}" type="datetimeFigureOut">
              <a:rPr lang="en-US" smtClean="0"/>
              <a:pPr/>
              <a:t>5/15/2020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19B7120-FDFA-488A-887A-CCD5EB388FF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9788126575701.jpg"/>
          <p:cNvPicPr>
            <a:picLocks noGrp="1" noChangeAspect="1"/>
          </p:cNvPicPr>
          <p:nvPr>
            <p:ph idx="1"/>
          </p:nvPr>
        </p:nvPicPr>
        <p:blipFill>
          <a:blip r:embed="rId2"/>
          <a:srcRect r="2614" b="9269"/>
          <a:stretch>
            <a:fillRect/>
          </a:stretch>
        </p:blipFill>
        <p:spPr>
          <a:xfrm>
            <a:off x="0" y="-84693"/>
            <a:ext cx="9144000" cy="6942693"/>
          </a:xfrm>
        </p:spPr>
      </p:pic>
      <p:sp>
        <p:nvSpPr>
          <p:cNvPr id="5" name="TextBox 4"/>
          <p:cNvSpPr txBox="1"/>
          <p:nvPr/>
        </p:nvSpPr>
        <p:spPr>
          <a:xfrm>
            <a:off x="357158" y="714356"/>
            <a:ext cx="5000660" cy="1477328"/>
          </a:xfrm>
          <a:prstGeom prst="rect">
            <a:avLst/>
          </a:prstGeom>
          <a:noFill/>
        </p:spPr>
        <p:txBody>
          <a:bodyPr wrap="square" rtlCol="0">
            <a:spAutoFit/>
          </a:bodyPr>
          <a:lstStyle/>
          <a:p>
            <a:r>
              <a:rPr lang="en-IN" dirty="0" smtClean="0">
                <a:solidFill>
                  <a:schemeClr val="accent6">
                    <a:lumMod val="75000"/>
                  </a:schemeClr>
                </a:solidFill>
                <a:latin typeface="Arial Black" pitchFamily="34" charset="0"/>
              </a:rPr>
              <a:t>BY JAHANAVI DEO</a:t>
            </a:r>
          </a:p>
          <a:p>
            <a:r>
              <a:rPr lang="en-IN" dirty="0" smtClean="0">
                <a:solidFill>
                  <a:schemeClr val="accent6">
                    <a:lumMod val="75000"/>
                  </a:schemeClr>
                </a:solidFill>
                <a:latin typeface="Arial Black" pitchFamily="34" charset="0"/>
              </a:rPr>
              <a:t>DEPARTMENT </a:t>
            </a:r>
            <a:r>
              <a:rPr lang="en-IN" dirty="0" smtClean="0">
                <a:solidFill>
                  <a:schemeClr val="accent6">
                    <a:lumMod val="75000"/>
                  </a:schemeClr>
                </a:solidFill>
                <a:latin typeface="Arial Black" pitchFamily="34" charset="0"/>
              </a:rPr>
              <a:t>OF COMMERCE</a:t>
            </a:r>
          </a:p>
          <a:p>
            <a:r>
              <a:rPr lang="en-IN" dirty="0" smtClean="0">
                <a:solidFill>
                  <a:schemeClr val="accent6">
                    <a:lumMod val="75000"/>
                  </a:schemeClr>
                </a:solidFill>
                <a:latin typeface="Arial Black" pitchFamily="34" charset="0"/>
              </a:rPr>
              <a:t>M.L ARYA COLLEGE, </a:t>
            </a:r>
            <a:r>
              <a:rPr lang="en-IN" dirty="0" smtClean="0">
                <a:solidFill>
                  <a:schemeClr val="accent6">
                    <a:lumMod val="75000"/>
                  </a:schemeClr>
                </a:solidFill>
                <a:latin typeface="Arial Black" pitchFamily="34" charset="0"/>
              </a:rPr>
              <a:t>KASBA</a:t>
            </a:r>
          </a:p>
          <a:p>
            <a:r>
              <a:rPr lang="en-IN" dirty="0" smtClean="0">
                <a:solidFill>
                  <a:schemeClr val="accent6">
                    <a:lumMod val="75000"/>
                  </a:schemeClr>
                </a:solidFill>
                <a:latin typeface="Arial Black" pitchFamily="34" charset="0"/>
              </a:rPr>
              <a:t>B.COM </a:t>
            </a:r>
            <a:r>
              <a:rPr lang="en-IN" smtClean="0">
                <a:solidFill>
                  <a:schemeClr val="accent6">
                    <a:lumMod val="75000"/>
                  </a:schemeClr>
                </a:solidFill>
                <a:latin typeface="Arial Black" pitchFamily="34" charset="0"/>
              </a:rPr>
              <a:t>1_UNIT </a:t>
            </a:r>
            <a:r>
              <a:rPr lang="en-IN" smtClean="0">
                <a:solidFill>
                  <a:schemeClr val="accent6">
                    <a:lumMod val="75000"/>
                  </a:schemeClr>
                </a:solidFill>
                <a:latin typeface="Arial Black" pitchFamily="34" charset="0"/>
              </a:rPr>
              <a:t>2_DATE-16/05/2020</a:t>
            </a:r>
            <a:endParaRPr lang="en-IN" dirty="0" smtClean="0">
              <a:solidFill>
                <a:schemeClr val="accent6">
                  <a:lumMod val="75000"/>
                </a:schemeClr>
              </a:solidFill>
              <a:latin typeface="Arial Black" pitchFamily="34" charset="0"/>
            </a:endParaRPr>
          </a:p>
          <a:p>
            <a:endParaRPr lang="en-IN" dirty="0">
              <a:solidFill>
                <a:schemeClr val="accent6">
                  <a:lumMod val="75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72462" cy="1000108"/>
          </a:xfrm>
        </p:spPr>
        <p:txBody>
          <a:bodyPr>
            <a:normAutofit/>
          </a:bodyPr>
          <a:lstStyle/>
          <a:p>
            <a:r>
              <a:rPr lang="en-IN" sz="2800" dirty="0" smtClean="0">
                <a:latin typeface="Arial Rounded MT Bold" pitchFamily="34" charset="0"/>
              </a:rPr>
              <a:t>Types of Financial Statement Analysis</a:t>
            </a:r>
            <a:endParaRPr lang="en-IN" sz="2800" dirty="0">
              <a:latin typeface="Arial Rounded MT Bold" pitchFamily="34" charset="0"/>
            </a:endParaRPr>
          </a:p>
        </p:txBody>
      </p:sp>
      <p:sp>
        <p:nvSpPr>
          <p:cNvPr id="3" name="Content Placeholder 2"/>
          <p:cNvSpPr>
            <a:spLocks noGrp="1"/>
          </p:cNvSpPr>
          <p:nvPr>
            <p:ph idx="1"/>
          </p:nvPr>
        </p:nvSpPr>
        <p:spPr>
          <a:xfrm>
            <a:off x="285720" y="1142984"/>
            <a:ext cx="7786742" cy="5715016"/>
          </a:xfrm>
        </p:spPr>
        <p:txBody>
          <a:bodyPr/>
          <a:lstStyle/>
          <a:p>
            <a:r>
              <a:rPr lang="en-IN" dirty="0" smtClean="0">
                <a:latin typeface="Berlin Sans FB" pitchFamily="34" charset="0"/>
              </a:rPr>
              <a:t>Financial statement analysis can be performed by employing a number of methods or techniques. </a:t>
            </a:r>
          </a:p>
          <a:p>
            <a:pPr>
              <a:buNone/>
            </a:pPr>
            <a:endParaRPr lang="en-IN" dirty="0" smtClean="0">
              <a:latin typeface="Berlin Sans FB" pitchFamily="34" charset="0"/>
            </a:endParaRPr>
          </a:p>
          <a:p>
            <a:pPr>
              <a:buNone/>
            </a:pPr>
            <a:r>
              <a:rPr lang="en-IN" dirty="0" smtClean="0">
                <a:latin typeface="Berlin Sans FB" pitchFamily="34" charset="0"/>
              </a:rPr>
              <a:t>   There are three key methods for analyzing financial statements</a:t>
            </a:r>
            <a:endParaRPr lang="en-IN" dirty="0">
              <a:latin typeface="Berlin Sans FB" pitchFamily="34" charset="0"/>
            </a:endParaRPr>
          </a:p>
        </p:txBody>
      </p:sp>
      <p:sp>
        <p:nvSpPr>
          <p:cNvPr id="4" name="Oval 3"/>
          <p:cNvSpPr/>
          <p:nvPr/>
        </p:nvSpPr>
        <p:spPr>
          <a:xfrm>
            <a:off x="2500298" y="3143248"/>
            <a:ext cx="3286148" cy="12858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Arial Rounded MT Bold" pitchFamily="34" charset="0"/>
              </a:rPr>
              <a:t>Horizontal analysis</a:t>
            </a:r>
            <a:endParaRPr lang="en-IN" sz="2400" dirty="0">
              <a:latin typeface="Arial Rounded MT Bold" pitchFamily="34" charset="0"/>
            </a:endParaRPr>
          </a:p>
        </p:txBody>
      </p:sp>
      <p:sp>
        <p:nvSpPr>
          <p:cNvPr id="5" name="Isosceles Triangle 4"/>
          <p:cNvSpPr/>
          <p:nvPr/>
        </p:nvSpPr>
        <p:spPr>
          <a:xfrm>
            <a:off x="357158" y="4643446"/>
            <a:ext cx="3857652" cy="17859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smtClean="0">
                <a:latin typeface="Arial Rounded MT Bold" pitchFamily="34" charset="0"/>
              </a:rPr>
              <a:t>Vertical analysis</a:t>
            </a:r>
            <a:endParaRPr lang="en-IN" sz="2400" dirty="0">
              <a:latin typeface="Arial Rounded MT Bold" pitchFamily="34" charset="0"/>
            </a:endParaRPr>
          </a:p>
        </p:txBody>
      </p:sp>
      <p:sp>
        <p:nvSpPr>
          <p:cNvPr id="6" name="Rounded Rectangle 5"/>
          <p:cNvSpPr/>
          <p:nvPr/>
        </p:nvSpPr>
        <p:spPr>
          <a:xfrm>
            <a:off x="4714876" y="4929198"/>
            <a:ext cx="3214710" cy="15001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dirty="0" err="1" smtClean="0">
                <a:latin typeface="Arial Rounded MT Bold" pitchFamily="34" charset="0"/>
              </a:rPr>
              <a:t>Rotio</a:t>
            </a:r>
            <a:r>
              <a:rPr lang="en-IN" sz="2400" dirty="0" smtClean="0">
                <a:latin typeface="Arial Rounded MT Bold" pitchFamily="34" charset="0"/>
              </a:rPr>
              <a:t> analysis</a:t>
            </a:r>
            <a:endParaRPr lang="en-IN" sz="2400" dirty="0">
              <a:latin typeface="Arial Rounded MT Bol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239000" cy="608630"/>
          </a:xfrm>
        </p:spPr>
        <p:txBody>
          <a:bodyPr/>
          <a:lstStyle/>
          <a:p>
            <a:r>
              <a:rPr lang="en-IN" dirty="0" smtClean="0"/>
              <a:t>Horizontal analysis</a:t>
            </a:r>
            <a:endParaRPr lang="en-IN" dirty="0"/>
          </a:p>
        </p:txBody>
      </p:sp>
      <p:sp>
        <p:nvSpPr>
          <p:cNvPr id="3" name="Content Placeholder 2"/>
          <p:cNvSpPr>
            <a:spLocks noGrp="1"/>
          </p:cNvSpPr>
          <p:nvPr>
            <p:ph idx="1"/>
          </p:nvPr>
        </p:nvSpPr>
        <p:spPr>
          <a:xfrm>
            <a:off x="0" y="928670"/>
            <a:ext cx="8143900" cy="2500330"/>
          </a:xfrm>
        </p:spPr>
        <p:txBody>
          <a:bodyPr>
            <a:normAutofit fontScale="92500"/>
          </a:bodyPr>
          <a:lstStyle/>
          <a:p>
            <a:r>
              <a:rPr lang="en-IN" dirty="0" smtClean="0">
                <a:solidFill>
                  <a:schemeClr val="accent1">
                    <a:lumMod val="75000"/>
                  </a:schemeClr>
                </a:solidFill>
                <a:latin typeface="Berlin Sans FB" pitchFamily="34" charset="0"/>
              </a:rPr>
              <a:t>Horizontal analysis is the comparison of financial information over a series of reporting periods, Horizontal analysis looks at amounts on the financial statements over the past years. This allows you to see how each item has changed in relationship to the changes in other items. Horizontal analysis is also referred to as trend analysis</a:t>
            </a:r>
            <a:endParaRPr lang="en-IN" dirty="0">
              <a:solidFill>
                <a:schemeClr val="accent1">
                  <a:lumMod val="75000"/>
                </a:schemeClr>
              </a:solidFill>
              <a:latin typeface="Berlin Sans FB" pitchFamily="34" charset="0"/>
            </a:endParaRPr>
          </a:p>
        </p:txBody>
      </p:sp>
      <p:pic>
        <p:nvPicPr>
          <p:cNvPr id="4" name="Picture 3" descr="horizontal_analysis_0.png"/>
          <p:cNvPicPr>
            <a:picLocks noChangeAspect="1"/>
          </p:cNvPicPr>
          <p:nvPr/>
        </p:nvPicPr>
        <p:blipFill>
          <a:blip r:embed="rId2"/>
          <a:stretch>
            <a:fillRect/>
          </a:stretch>
        </p:blipFill>
        <p:spPr>
          <a:xfrm>
            <a:off x="0" y="3357562"/>
            <a:ext cx="8143900" cy="350043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37192"/>
          </a:xfrm>
        </p:spPr>
        <p:txBody>
          <a:bodyPr>
            <a:normAutofit fontScale="90000"/>
          </a:bodyPr>
          <a:lstStyle/>
          <a:p>
            <a:r>
              <a:rPr lang="en-IN" dirty="0" smtClean="0"/>
              <a:t>Vertical analysis</a:t>
            </a:r>
            <a:endParaRPr lang="en-IN" dirty="0"/>
          </a:p>
        </p:txBody>
      </p:sp>
      <p:sp>
        <p:nvSpPr>
          <p:cNvPr id="3" name="Content Placeholder 2"/>
          <p:cNvSpPr>
            <a:spLocks noGrp="1"/>
          </p:cNvSpPr>
          <p:nvPr>
            <p:ph idx="1"/>
          </p:nvPr>
        </p:nvSpPr>
        <p:spPr>
          <a:xfrm>
            <a:off x="214282" y="928670"/>
            <a:ext cx="3786214" cy="5715040"/>
          </a:xfrm>
        </p:spPr>
        <p:txBody>
          <a:bodyPr>
            <a:normAutofit fontScale="77500" lnSpcReduction="20000"/>
          </a:bodyPr>
          <a:lstStyle/>
          <a:p>
            <a:r>
              <a:rPr lang="en-IN" dirty="0" smtClean="0">
                <a:solidFill>
                  <a:schemeClr val="accent6">
                    <a:lumMod val="75000"/>
                  </a:schemeClr>
                </a:solidFill>
                <a:latin typeface="Berlin Sans FB" pitchFamily="34" charset="0"/>
              </a:rPr>
              <a:t>Vertical analysis is the proportional analysis of a financial statement, where each line item on a financial statement is listed as a percentage of another item.</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Typically, this means that every line item on an income statement is stated as a percentage of gross sales, while every line item on a balance sheet is stated as a percentage of total assets. </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Thus, horizontal analysis is the review of the results of multiple time periods, while vertical analysis is the review of the proportion of accounts to each other within a single period.</a:t>
            </a:r>
            <a:endParaRPr lang="en-IN" dirty="0">
              <a:solidFill>
                <a:schemeClr val="accent6">
                  <a:lumMod val="75000"/>
                </a:schemeClr>
              </a:solidFill>
              <a:latin typeface="Berlin Sans FB" pitchFamily="34" charset="0"/>
            </a:endParaRPr>
          </a:p>
        </p:txBody>
      </p:sp>
      <p:pic>
        <p:nvPicPr>
          <p:cNvPr id="4" name="Picture 3" descr="Vertical-Analysis-of-Income-Statement.jpg"/>
          <p:cNvPicPr>
            <a:picLocks noChangeAspect="1"/>
          </p:cNvPicPr>
          <p:nvPr/>
        </p:nvPicPr>
        <p:blipFill>
          <a:blip r:embed="rId2"/>
          <a:stretch>
            <a:fillRect/>
          </a:stretch>
        </p:blipFill>
        <p:spPr>
          <a:xfrm>
            <a:off x="3786182" y="928670"/>
            <a:ext cx="4357718" cy="59293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08630"/>
          </a:xfrm>
        </p:spPr>
        <p:txBody>
          <a:bodyPr/>
          <a:lstStyle/>
          <a:p>
            <a:r>
              <a:rPr lang="en-IN" dirty="0" smtClean="0"/>
              <a:t>Ratio Analysis</a:t>
            </a:r>
            <a:endParaRPr lang="en-IN" dirty="0"/>
          </a:p>
        </p:txBody>
      </p:sp>
      <p:sp>
        <p:nvSpPr>
          <p:cNvPr id="3" name="Content Placeholder 2"/>
          <p:cNvSpPr>
            <a:spLocks noGrp="1"/>
          </p:cNvSpPr>
          <p:nvPr>
            <p:ph idx="1"/>
          </p:nvPr>
        </p:nvSpPr>
        <p:spPr>
          <a:xfrm>
            <a:off x="214282" y="1000108"/>
            <a:ext cx="4214842" cy="5572164"/>
          </a:xfrm>
        </p:spPr>
        <p:txBody>
          <a:bodyPr>
            <a:normAutofit fontScale="62500" lnSpcReduction="20000"/>
          </a:bodyPr>
          <a:lstStyle/>
          <a:p>
            <a:r>
              <a:rPr lang="en-IN" dirty="0" smtClean="0">
                <a:solidFill>
                  <a:schemeClr val="accent6">
                    <a:lumMod val="75000"/>
                  </a:schemeClr>
                </a:solidFill>
                <a:latin typeface="Berlin Sans FB" pitchFamily="34" charset="0"/>
              </a:rPr>
              <a:t>The second method for analyzing financial statements is the use of many kinds of ratios. You use ratios to calculate the relative size of one number in relation to 7 another.</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After you calculate a ratio, you can then compare it to the same ratio calculated for a prior period, or that is based on an industry average, to see if the company is performing in accordance with expectations.</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In a typical financial statement analysis, most ratios will be within expectations, while a small number will flag potential problems that will attract the attention of the reviewer.</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The methods to be selected for the analysis depend upon the circumstances and the users' need. The user or the analyst should use appropriate methods to derive required information to </a:t>
            </a:r>
            <a:r>
              <a:rPr lang="en-IN" dirty="0" err="1" smtClean="0">
                <a:solidFill>
                  <a:schemeClr val="accent6">
                    <a:lumMod val="75000"/>
                  </a:schemeClr>
                </a:solidFill>
                <a:latin typeface="Berlin Sans FB" pitchFamily="34" charset="0"/>
              </a:rPr>
              <a:t>fulfill</a:t>
            </a:r>
            <a:r>
              <a:rPr lang="en-IN" dirty="0" smtClean="0">
                <a:solidFill>
                  <a:schemeClr val="accent6">
                    <a:lumMod val="75000"/>
                  </a:schemeClr>
                </a:solidFill>
                <a:latin typeface="Berlin Sans FB" pitchFamily="34" charset="0"/>
              </a:rPr>
              <a:t> their needs.</a:t>
            </a:r>
            <a:endParaRPr lang="en-IN" dirty="0">
              <a:solidFill>
                <a:schemeClr val="accent6">
                  <a:lumMod val="75000"/>
                </a:schemeClr>
              </a:solidFill>
              <a:latin typeface="Berlin Sans FB" pitchFamily="34" charset="0"/>
            </a:endParaRPr>
          </a:p>
        </p:txBody>
      </p:sp>
      <p:pic>
        <p:nvPicPr>
          <p:cNvPr id="4" name="Picture 3" descr="Ratio-Analysis-Types-3.png"/>
          <p:cNvPicPr>
            <a:picLocks noChangeAspect="1"/>
          </p:cNvPicPr>
          <p:nvPr/>
        </p:nvPicPr>
        <p:blipFill>
          <a:blip r:embed="rId2"/>
          <a:stretch>
            <a:fillRect/>
          </a:stretch>
        </p:blipFill>
        <p:spPr>
          <a:xfrm>
            <a:off x="4357685" y="0"/>
            <a:ext cx="3857653" cy="6858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41</TotalTime>
  <Words>358</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Opulent</vt:lpstr>
      <vt:lpstr>Slide 1</vt:lpstr>
      <vt:lpstr>Types of Financial Statement Analysis</vt:lpstr>
      <vt:lpstr>Horizontal analysis</vt:lpstr>
      <vt:lpstr>Vertical analysis</vt:lpstr>
      <vt:lpstr>Ratio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ACCOUNTING</dc:title>
  <dc:creator>jahanvi</dc:creator>
  <cp:lastModifiedBy>jahanvi</cp:lastModifiedBy>
  <cp:revision>14</cp:revision>
  <dcterms:created xsi:type="dcterms:W3CDTF">2020-04-03T12:53:00Z</dcterms:created>
  <dcterms:modified xsi:type="dcterms:W3CDTF">2020-05-15T06:11:17Z</dcterms:modified>
</cp:coreProperties>
</file>