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9" r:id="rId3"/>
    <p:sldId id="260" r:id="rId4"/>
    <p:sldId id="261"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624DBBF3-A1DE-45D3-BA76-320F655EDF3A}" type="datetimeFigureOut">
              <a:rPr lang="en-US" smtClean="0"/>
              <a:pPr/>
              <a:t>5/19/2020</a:t>
            </a:fld>
            <a:endParaRPr lang="en-IN"/>
          </a:p>
        </p:txBody>
      </p:sp>
      <p:sp>
        <p:nvSpPr>
          <p:cNvPr id="17" name="Footer Placeholder 16"/>
          <p:cNvSpPr>
            <a:spLocks noGrp="1"/>
          </p:cNvSpPr>
          <p:nvPr>
            <p:ph type="ftr" sz="quarter" idx="11"/>
          </p:nvPr>
        </p:nvSpPr>
        <p:spPr>
          <a:xfrm>
            <a:off x="5410200" y="4205288"/>
            <a:ext cx="1295400" cy="457200"/>
          </a:xfrm>
        </p:spPr>
        <p:txBody>
          <a:bodyPr/>
          <a:lstStyle/>
          <a:p>
            <a:endParaRPr lang="en-IN"/>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BD19B9C-41DE-4B61-91E4-15D12EE3760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4DBBF3-A1DE-45D3-BA76-320F655EDF3A}" type="datetimeFigureOut">
              <a:rPr lang="en-US" smtClean="0"/>
              <a:pPr/>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D19B9C-41DE-4B61-91E4-15D12EE3760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4DBBF3-A1DE-45D3-BA76-320F655EDF3A}" type="datetimeFigureOut">
              <a:rPr lang="en-US" smtClean="0"/>
              <a:pPr/>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D19B9C-41DE-4B61-91E4-15D12EE3760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4DBBF3-A1DE-45D3-BA76-320F655EDF3A}" type="datetimeFigureOut">
              <a:rPr lang="en-US" smtClean="0"/>
              <a:pPr/>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D19B9C-41DE-4B61-91E4-15D12EE3760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4DBBF3-A1DE-45D3-BA76-320F655EDF3A}" type="datetimeFigureOut">
              <a:rPr lang="en-US" smtClean="0"/>
              <a:pPr/>
              <a:t>5/19/2020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D19B9C-41DE-4B61-91E4-15D12EE37603}"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4DBBF3-A1DE-45D3-BA76-320F655EDF3A}" type="datetimeFigureOut">
              <a:rPr lang="en-US" smtClean="0"/>
              <a:pPr/>
              <a:t>5/19/2020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D19B9C-41DE-4B61-91E4-15D12EE3760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624DBBF3-A1DE-45D3-BA76-320F655EDF3A}" type="datetimeFigureOut">
              <a:rPr lang="en-US" smtClean="0"/>
              <a:pPr/>
              <a:t>5/19/2020</a:t>
            </a:fld>
            <a:endParaRPr lang="en-IN"/>
          </a:p>
        </p:txBody>
      </p:sp>
      <p:sp>
        <p:nvSpPr>
          <p:cNvPr id="27" name="Slide Number Placeholder 26"/>
          <p:cNvSpPr>
            <a:spLocks noGrp="1"/>
          </p:cNvSpPr>
          <p:nvPr>
            <p:ph type="sldNum" sz="quarter" idx="11"/>
          </p:nvPr>
        </p:nvSpPr>
        <p:spPr/>
        <p:txBody>
          <a:bodyPr rtlCol="0"/>
          <a:lstStyle/>
          <a:p>
            <a:fld id="{1BD19B9C-41DE-4B61-91E4-15D12EE37603}" type="slidenum">
              <a:rPr lang="en-IN" smtClean="0"/>
              <a:pPr/>
              <a:t>‹#›</a:t>
            </a:fld>
            <a:endParaRPr lang="en-IN"/>
          </a:p>
        </p:txBody>
      </p:sp>
      <p:sp>
        <p:nvSpPr>
          <p:cNvPr id="28" name="Footer Placeholder 27"/>
          <p:cNvSpPr>
            <a:spLocks noGrp="1"/>
          </p:cNvSpPr>
          <p:nvPr>
            <p:ph type="ftr" sz="quarter" idx="12"/>
          </p:nvPr>
        </p:nvSpPr>
        <p:spPr/>
        <p:txBody>
          <a:bodyPr rtlCol="0"/>
          <a:lstStyle/>
          <a:p>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624DBBF3-A1DE-45D3-BA76-320F655EDF3A}" type="datetimeFigureOut">
              <a:rPr lang="en-US" smtClean="0"/>
              <a:pPr/>
              <a:t>5/19/2020</a:t>
            </a:fld>
            <a:endParaRPr lang="en-IN"/>
          </a:p>
        </p:txBody>
      </p:sp>
      <p:sp>
        <p:nvSpPr>
          <p:cNvPr id="4" name="Footer Placeholder 3"/>
          <p:cNvSpPr>
            <a:spLocks noGrp="1"/>
          </p:cNvSpPr>
          <p:nvPr>
            <p:ph type="ftr" sz="quarter" idx="11"/>
          </p:nvPr>
        </p:nvSpPr>
        <p:spPr>
          <a:xfrm>
            <a:off x="5257800" y="612648"/>
            <a:ext cx="1325880" cy="457200"/>
          </a:xfrm>
        </p:spPr>
        <p:txBody>
          <a:bodyPr/>
          <a:lstStyle/>
          <a:p>
            <a:endParaRPr lang="en-IN"/>
          </a:p>
        </p:txBody>
      </p:sp>
      <p:sp>
        <p:nvSpPr>
          <p:cNvPr id="5" name="Slide Number Placeholder 4"/>
          <p:cNvSpPr>
            <a:spLocks noGrp="1"/>
          </p:cNvSpPr>
          <p:nvPr>
            <p:ph type="sldNum" sz="quarter" idx="12"/>
          </p:nvPr>
        </p:nvSpPr>
        <p:spPr>
          <a:xfrm>
            <a:off x="8174736" y="2272"/>
            <a:ext cx="762000" cy="365760"/>
          </a:xfrm>
        </p:spPr>
        <p:txBody>
          <a:bodyPr/>
          <a:lstStyle/>
          <a:p>
            <a:fld id="{1BD19B9C-41DE-4B61-91E4-15D12EE3760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4DBBF3-A1DE-45D3-BA76-320F655EDF3A}" type="datetimeFigureOut">
              <a:rPr lang="en-US" smtClean="0"/>
              <a:pPr/>
              <a:t>5/19/2020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BD19B9C-41DE-4B61-91E4-15D12EE3760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4DBBF3-A1DE-45D3-BA76-320F655EDF3A}" type="datetimeFigureOut">
              <a:rPr lang="en-US" smtClean="0"/>
              <a:pPr/>
              <a:t>5/19/2020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D19B9C-41DE-4B61-91E4-15D12EE3760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4DBBF3-A1DE-45D3-BA76-320F655EDF3A}" type="datetimeFigureOut">
              <a:rPr lang="en-US" smtClean="0"/>
              <a:pPr/>
              <a:t>5/19/2020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D19B9C-41DE-4B61-91E4-15D12EE37603}"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24DBBF3-A1DE-45D3-BA76-320F655EDF3A}" type="datetimeFigureOut">
              <a:rPr lang="en-US" smtClean="0"/>
              <a:pPr/>
              <a:t>5/19/2020</a:t>
            </a:fld>
            <a:endParaRPr lang="en-IN"/>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IN"/>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BD19B9C-41DE-4B61-91E4-15D12EE3760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usiness-organisation-original-imad8v7yqfxzgrzh.jpeg"/>
          <p:cNvPicPr>
            <a:picLocks noGrp="1" noChangeAspect="1"/>
          </p:cNvPicPr>
          <p:nvPr>
            <p:ph sz="quarter" idx="1"/>
          </p:nvPr>
        </p:nvPicPr>
        <p:blipFill>
          <a:blip r:embed="rId2"/>
          <a:srcRect b="21972"/>
          <a:stretch>
            <a:fillRect/>
          </a:stretch>
        </p:blipFill>
        <p:spPr>
          <a:xfrm>
            <a:off x="0" y="0"/>
            <a:ext cx="9144000" cy="6858000"/>
          </a:xfrm>
        </p:spPr>
      </p:pic>
      <p:sp>
        <p:nvSpPr>
          <p:cNvPr id="6" name="TextBox 5"/>
          <p:cNvSpPr txBox="1"/>
          <p:nvPr/>
        </p:nvSpPr>
        <p:spPr>
          <a:xfrm>
            <a:off x="214282" y="3143248"/>
            <a:ext cx="5429288" cy="2246769"/>
          </a:xfrm>
          <a:prstGeom prst="rect">
            <a:avLst/>
          </a:prstGeom>
          <a:noFill/>
        </p:spPr>
        <p:txBody>
          <a:bodyPr wrap="square" rtlCol="0">
            <a:spAutoFit/>
          </a:bodyPr>
          <a:lstStyle/>
          <a:p>
            <a:r>
              <a:rPr lang="en-IN" sz="2800" dirty="0" smtClean="0">
                <a:solidFill>
                  <a:srgbClr val="F73760"/>
                </a:solidFill>
                <a:latin typeface="Bernard MT Condensed" pitchFamily="18" charset="0"/>
              </a:rPr>
              <a:t>BY JAHANAVI DEO</a:t>
            </a:r>
          </a:p>
          <a:p>
            <a:r>
              <a:rPr lang="en-IN" sz="2800" dirty="0" smtClean="0">
                <a:solidFill>
                  <a:srgbClr val="F73760"/>
                </a:solidFill>
                <a:latin typeface="Bernard MT Condensed" pitchFamily="18" charset="0"/>
              </a:rPr>
              <a:t>DEPARTMENT OF COMMERCE</a:t>
            </a:r>
          </a:p>
          <a:p>
            <a:r>
              <a:rPr lang="en-IN" sz="2800" dirty="0" smtClean="0">
                <a:solidFill>
                  <a:srgbClr val="F73760"/>
                </a:solidFill>
                <a:latin typeface="Bernard MT Condensed" pitchFamily="18" charset="0"/>
              </a:rPr>
              <a:t>M.L ARYA COLLEGE, KASBA</a:t>
            </a:r>
          </a:p>
          <a:p>
            <a:r>
              <a:rPr lang="en-IN" sz="2800" dirty="0" smtClean="0">
                <a:solidFill>
                  <a:srgbClr val="F73760"/>
                </a:solidFill>
                <a:latin typeface="Bernard MT Condensed" pitchFamily="18" charset="0"/>
              </a:rPr>
              <a:t>B.COM </a:t>
            </a:r>
            <a:r>
              <a:rPr lang="en-IN" sz="2800" smtClean="0">
                <a:solidFill>
                  <a:srgbClr val="F73760"/>
                </a:solidFill>
                <a:latin typeface="Bernard MT Condensed" pitchFamily="18" charset="0"/>
              </a:rPr>
              <a:t>1_UNIT </a:t>
            </a:r>
            <a:r>
              <a:rPr lang="en-IN" sz="2800" smtClean="0">
                <a:solidFill>
                  <a:srgbClr val="F73760"/>
                </a:solidFill>
                <a:latin typeface="Bernard MT Condensed" pitchFamily="18" charset="0"/>
              </a:rPr>
              <a:t>3_DATE:21/05/2020</a:t>
            </a:r>
            <a:endParaRPr lang="en-IN" sz="2800" dirty="0" smtClean="0">
              <a:solidFill>
                <a:srgbClr val="F73760"/>
              </a:solidFill>
              <a:latin typeface="Bernard MT Condensed" pitchFamily="18" charset="0"/>
            </a:endParaRPr>
          </a:p>
          <a:p>
            <a:endParaRPr lang="en-IN" sz="2800" dirty="0">
              <a:solidFill>
                <a:srgbClr val="F73760"/>
              </a:solidFill>
              <a:latin typeface="Bernard MT Condensed"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929066"/>
            <a:ext cx="8229600" cy="2645470"/>
          </a:xfrm>
        </p:spPr>
        <p:txBody>
          <a:bodyPr>
            <a:normAutofit/>
          </a:bodyPr>
          <a:lstStyle/>
          <a:p>
            <a:r>
              <a:rPr lang="en-IN" sz="4000" dirty="0" smtClean="0">
                <a:solidFill>
                  <a:schemeClr val="accent1">
                    <a:lumMod val="50000"/>
                  </a:schemeClr>
                </a:solidFill>
                <a:latin typeface="Bernard MT Condensed" pitchFamily="18" charset="0"/>
              </a:rPr>
              <a:t>staff organisation </a:t>
            </a:r>
            <a:r>
              <a:rPr lang="en-IN" dirty="0" smtClean="0">
                <a:solidFill>
                  <a:schemeClr val="accent1">
                    <a:lumMod val="50000"/>
                  </a:schemeClr>
                </a:solidFill>
                <a:latin typeface="Berlin Sans FB" pitchFamily="34" charset="0"/>
              </a:rPr>
              <a:t>is an improvement over the above mentioned two systems </a:t>
            </a:r>
            <a:r>
              <a:rPr lang="en-IN" dirty="0" err="1" smtClean="0">
                <a:solidFill>
                  <a:schemeClr val="accent1">
                    <a:lumMod val="50000"/>
                  </a:schemeClr>
                </a:solidFill>
                <a:latin typeface="Berlin Sans FB" pitchFamily="34" charset="0"/>
              </a:rPr>
              <a:t>viz</a:t>
            </a:r>
            <a:r>
              <a:rPr lang="en-IN" dirty="0" smtClean="0">
                <a:solidFill>
                  <a:schemeClr val="accent1">
                    <a:lumMod val="50000"/>
                  </a:schemeClr>
                </a:solidFill>
                <a:latin typeface="Berlin Sans FB" pitchFamily="34" charset="0"/>
              </a:rPr>
              <a:t>, line organisation and functional organisation. The line organisation concentrates too much on control whereas the functional system divides the control too much.</a:t>
            </a:r>
            <a:endParaRPr lang="en-IN" dirty="0">
              <a:solidFill>
                <a:schemeClr val="accent1">
                  <a:lumMod val="50000"/>
                </a:schemeClr>
              </a:solidFill>
              <a:latin typeface="Berlin Sans FB" pitchFamily="34" charset="0"/>
            </a:endParaRPr>
          </a:p>
        </p:txBody>
      </p:sp>
      <p:pic>
        <p:nvPicPr>
          <p:cNvPr id="4" name="Picture 3" descr="line-vs-line-and-staff.jpg"/>
          <p:cNvPicPr>
            <a:picLocks noChangeAspect="1"/>
          </p:cNvPicPr>
          <p:nvPr/>
        </p:nvPicPr>
        <p:blipFill>
          <a:blip r:embed="rId2"/>
          <a:stretch>
            <a:fillRect/>
          </a:stretch>
        </p:blipFill>
        <p:spPr>
          <a:xfrm>
            <a:off x="357158" y="642918"/>
            <a:ext cx="8072494" cy="29289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The staff is usually of three types </a:t>
            </a:r>
            <a:r>
              <a:rPr lang="en-IN" b="1" dirty="0" err="1" smtClean="0"/>
              <a:t>viz</a:t>
            </a:r>
            <a:r>
              <a:rPr lang="en-IN" b="1" dirty="0" smtClean="0"/>
              <a:t>:</a:t>
            </a:r>
            <a:endParaRPr lang="en-IN" dirty="0"/>
          </a:p>
        </p:txBody>
      </p:sp>
      <p:sp>
        <p:nvSpPr>
          <p:cNvPr id="3" name="Content Placeholder 2"/>
          <p:cNvSpPr>
            <a:spLocks noGrp="1"/>
          </p:cNvSpPr>
          <p:nvPr>
            <p:ph idx="1"/>
          </p:nvPr>
        </p:nvSpPr>
        <p:spPr>
          <a:xfrm>
            <a:off x="457200" y="2249424"/>
            <a:ext cx="4400552" cy="4325112"/>
          </a:xfrm>
        </p:spPr>
        <p:txBody>
          <a:bodyPr>
            <a:normAutofit lnSpcReduction="10000"/>
          </a:bodyPr>
          <a:lstStyle/>
          <a:p>
            <a:pPr fontAlgn="base"/>
            <a:r>
              <a:rPr lang="en-IN" b="1" dirty="0" smtClean="0">
                <a:solidFill>
                  <a:schemeClr val="accent1">
                    <a:lumMod val="50000"/>
                  </a:schemeClr>
                </a:solidFill>
                <a:latin typeface="Berlin Sans FB" pitchFamily="34" charset="0"/>
              </a:rPr>
              <a:t>(a) Personal Staff:</a:t>
            </a:r>
          </a:p>
          <a:p>
            <a:pPr fontAlgn="base"/>
            <a:r>
              <a:rPr lang="en-IN" dirty="0" smtClean="0">
                <a:solidFill>
                  <a:schemeClr val="accent1">
                    <a:lumMod val="50000"/>
                  </a:schemeClr>
                </a:solidFill>
                <a:latin typeface="Berlin Sans FB" pitchFamily="34" charset="0"/>
              </a:rPr>
              <a:t>This includes the personal staff attached to Line Officers. For example, personal assistant to general manager, secretary to manager etc. The personal staff renders valuable advice and assistance to Line Officers.</a:t>
            </a:r>
          </a:p>
          <a:p>
            <a:endParaRPr lang="en-IN" dirty="0">
              <a:solidFill>
                <a:schemeClr val="accent1">
                  <a:lumMod val="50000"/>
                </a:schemeClr>
              </a:solidFill>
              <a:latin typeface="Berlin Sans FB" pitchFamily="34" charset="0"/>
            </a:endParaRPr>
          </a:p>
        </p:txBody>
      </p:sp>
      <p:pic>
        <p:nvPicPr>
          <p:cNvPr id="4" name="Picture 3" descr="Personal_ID_card-512.png"/>
          <p:cNvPicPr>
            <a:picLocks noChangeAspect="1"/>
          </p:cNvPicPr>
          <p:nvPr/>
        </p:nvPicPr>
        <p:blipFill>
          <a:blip r:embed="rId2"/>
          <a:stretch>
            <a:fillRect/>
          </a:stretch>
        </p:blipFill>
        <p:spPr>
          <a:xfrm>
            <a:off x="4714876" y="1714488"/>
            <a:ext cx="4000528" cy="47871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3900486" cy="5931618"/>
          </a:xfrm>
        </p:spPr>
        <p:txBody>
          <a:bodyPr>
            <a:normAutofit fontScale="85000" lnSpcReduction="20000"/>
          </a:bodyPr>
          <a:lstStyle/>
          <a:p>
            <a:pPr fontAlgn="base"/>
            <a:r>
              <a:rPr lang="en-IN" b="1" dirty="0" smtClean="0">
                <a:solidFill>
                  <a:schemeClr val="accent1">
                    <a:lumMod val="50000"/>
                  </a:schemeClr>
                </a:solidFill>
                <a:latin typeface="Berlin Sans FB" pitchFamily="34" charset="0"/>
              </a:rPr>
              <a:t>(b) Specialised Staff:</a:t>
            </a:r>
          </a:p>
          <a:p>
            <a:pPr fontAlgn="base"/>
            <a:r>
              <a:rPr lang="en-IN" dirty="0" smtClean="0">
                <a:solidFill>
                  <a:schemeClr val="accent1">
                    <a:lumMod val="50000"/>
                  </a:schemeClr>
                </a:solidFill>
                <a:latin typeface="Berlin Sans FB" pitchFamily="34" charset="0"/>
              </a:rPr>
              <a:t>This category includes various experts possessing specialised knowledge in different fields like accounting, personnel, law, marketing, etc. They render specialised service to the organisation.</a:t>
            </a:r>
          </a:p>
          <a:p>
            <a:pPr fontAlgn="base"/>
            <a:r>
              <a:rPr lang="en-IN" dirty="0" smtClean="0">
                <a:solidFill>
                  <a:schemeClr val="accent1">
                    <a:lumMod val="50000"/>
                  </a:schemeClr>
                </a:solidFill>
                <a:latin typeface="Berlin Sans FB" pitchFamily="34" charset="0"/>
              </a:rPr>
              <a:t>For example, a company may engage a lawyer for rendering legal advice on different legal matters. Similarly, it may engage a chartered accountant and a cost accountant for tackling accounting problems.</a:t>
            </a:r>
          </a:p>
          <a:p>
            <a:endParaRPr lang="en-IN" dirty="0">
              <a:solidFill>
                <a:schemeClr val="accent1">
                  <a:lumMod val="50000"/>
                </a:schemeClr>
              </a:solidFill>
              <a:latin typeface="Berlin Sans FB" pitchFamily="34" charset="0"/>
            </a:endParaRPr>
          </a:p>
        </p:txBody>
      </p:sp>
      <p:pic>
        <p:nvPicPr>
          <p:cNvPr id="4" name="Picture 3" descr="150909095814Specialised_recruitment_agency_investing_in_personnel.jpg"/>
          <p:cNvPicPr>
            <a:picLocks noChangeAspect="1"/>
          </p:cNvPicPr>
          <p:nvPr/>
        </p:nvPicPr>
        <p:blipFill>
          <a:blip r:embed="rId2"/>
          <a:stretch>
            <a:fillRect/>
          </a:stretch>
        </p:blipFill>
        <p:spPr>
          <a:xfrm>
            <a:off x="4429124" y="928670"/>
            <a:ext cx="4243378" cy="557216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3900486" cy="5931618"/>
          </a:xfrm>
        </p:spPr>
        <p:txBody>
          <a:bodyPr/>
          <a:lstStyle/>
          <a:p>
            <a:pPr fontAlgn="base"/>
            <a:r>
              <a:rPr lang="en-IN" b="1" dirty="0" smtClean="0">
                <a:solidFill>
                  <a:schemeClr val="accent1">
                    <a:lumMod val="50000"/>
                  </a:schemeClr>
                </a:solidFill>
                <a:latin typeface="Berlin Sans FB" pitchFamily="34" charset="0"/>
              </a:rPr>
              <a:t>(c) General Staff:</a:t>
            </a:r>
          </a:p>
          <a:p>
            <a:pPr fontAlgn="base"/>
            <a:r>
              <a:rPr lang="en-IN" dirty="0" smtClean="0">
                <a:solidFill>
                  <a:schemeClr val="accent1">
                    <a:lumMod val="50000"/>
                  </a:schemeClr>
                </a:solidFill>
                <a:latin typeface="Berlin Sans FB" pitchFamily="34" charset="0"/>
              </a:rPr>
              <a:t>This comprises of various experts in different areas who render valuable advice to the top management on different matters requiring expert advice.</a:t>
            </a:r>
          </a:p>
          <a:p>
            <a:endParaRPr lang="en-IN" dirty="0">
              <a:solidFill>
                <a:schemeClr val="accent1">
                  <a:lumMod val="50000"/>
                </a:schemeClr>
              </a:solidFill>
              <a:latin typeface="Berlin Sans FB" pitchFamily="34" charset="0"/>
            </a:endParaRPr>
          </a:p>
        </p:txBody>
      </p:sp>
      <p:pic>
        <p:nvPicPr>
          <p:cNvPr id="4" name="Picture 3" descr="images (1).png"/>
          <p:cNvPicPr>
            <a:picLocks noChangeAspect="1"/>
          </p:cNvPicPr>
          <p:nvPr/>
        </p:nvPicPr>
        <p:blipFill>
          <a:blip r:embed="rId2"/>
          <a:stretch>
            <a:fillRect/>
          </a:stretch>
        </p:blipFill>
        <p:spPr>
          <a:xfrm>
            <a:off x="4143372" y="1071546"/>
            <a:ext cx="4572032" cy="5500726"/>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TotalTime>
  <Words>175</Words>
  <Application>Microsoft Office PowerPoint</Application>
  <PresentationFormat>On-screen Show (4:3)</PresentationFormat>
  <Paragraphs>13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Urban</vt:lpstr>
      <vt:lpstr>Slide 1</vt:lpstr>
      <vt:lpstr>Slide 2</vt:lpstr>
      <vt:lpstr>The staff is usually of three types viz:</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ORGANISATION</dc:title>
  <dc:creator>jahanvi</dc:creator>
  <cp:lastModifiedBy>jahanvi</cp:lastModifiedBy>
  <cp:revision>5</cp:revision>
  <dcterms:created xsi:type="dcterms:W3CDTF">2020-03-30T15:12:07Z</dcterms:created>
  <dcterms:modified xsi:type="dcterms:W3CDTF">2020-05-19T15:01:46Z</dcterms:modified>
</cp:coreProperties>
</file>