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 id="259" r:id="rId3"/>
    <p:sldId id="260" r:id="rId4"/>
    <p:sldId id="261" r:id="rId5"/>
    <p:sldId id="262" r:id="rId6"/>
    <p:sldId id="263" r:id="rId7"/>
    <p:sldId id="26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EA874ADB-C33C-4E41-A230-F2158CBCB681}" type="datetimeFigureOut">
              <a:rPr lang="en-US" smtClean="0"/>
              <a:pPr/>
              <a:t>5/26/2020</a:t>
            </a:fld>
            <a:endParaRPr lang="en-IN"/>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IN"/>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34DEE12E-E1E8-4528-9E3A-41EBE28A9AED}"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A874ADB-C33C-4E41-A230-F2158CBCB681}" type="datetimeFigureOut">
              <a:rPr lang="en-US" smtClean="0"/>
              <a:pPr/>
              <a:t>5/26/2020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34DEE12E-E1E8-4528-9E3A-41EBE28A9AED}"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EA874ADB-C33C-4E41-A230-F2158CBCB681}" type="datetimeFigureOut">
              <a:rPr lang="en-US" smtClean="0"/>
              <a:pPr/>
              <a:t>5/26/2020</a:t>
            </a:fld>
            <a:endParaRPr lang="en-IN"/>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IN"/>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34DEE12E-E1E8-4528-9E3A-41EBE28A9AED}"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A874ADB-C33C-4E41-A230-F2158CBCB681}" type="datetimeFigureOut">
              <a:rPr lang="en-US" smtClean="0"/>
              <a:pPr/>
              <a:t>5/26/2020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34DEE12E-E1E8-4528-9E3A-41EBE28A9AED}"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EA874ADB-C33C-4E41-A230-F2158CBCB681}" type="datetimeFigureOut">
              <a:rPr lang="en-US" smtClean="0"/>
              <a:pPr/>
              <a:t>5/26/2020</a:t>
            </a:fld>
            <a:endParaRPr lang="en-IN"/>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IN"/>
          </a:p>
        </p:txBody>
      </p:sp>
      <p:sp>
        <p:nvSpPr>
          <p:cNvPr id="6" name="Slide Number Placeholder 5"/>
          <p:cNvSpPr>
            <a:spLocks noGrp="1"/>
          </p:cNvSpPr>
          <p:nvPr>
            <p:ph type="sldNum" sz="quarter" idx="12"/>
          </p:nvPr>
        </p:nvSpPr>
        <p:spPr>
          <a:xfrm>
            <a:off x="6733952" y="6555112"/>
            <a:ext cx="588336" cy="228600"/>
          </a:xfrm>
        </p:spPr>
        <p:txBody>
          <a:bodyPr/>
          <a:lstStyle>
            <a:extLst/>
          </a:lstStyle>
          <a:p>
            <a:fld id="{34DEE12E-E1E8-4528-9E3A-41EBE28A9AED}"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A874ADB-C33C-4E41-A230-F2158CBCB681}" type="datetimeFigureOut">
              <a:rPr lang="en-US" smtClean="0"/>
              <a:pPr/>
              <a:t>5/26/2020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34DEE12E-E1E8-4528-9E3A-41EBE28A9AED}"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A874ADB-C33C-4E41-A230-F2158CBCB681}" type="datetimeFigureOut">
              <a:rPr lang="en-US" smtClean="0"/>
              <a:pPr/>
              <a:t>5/26/2020</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34DEE12E-E1E8-4528-9E3A-41EBE28A9AED}"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A874ADB-C33C-4E41-A230-F2158CBCB681}" type="datetimeFigureOut">
              <a:rPr lang="en-US" smtClean="0"/>
              <a:pPr/>
              <a:t>5/26/2020</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34DEE12E-E1E8-4528-9E3A-41EBE28A9AED}"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EA874ADB-C33C-4E41-A230-F2158CBCB681}" type="datetimeFigureOut">
              <a:rPr lang="en-US" smtClean="0"/>
              <a:pPr/>
              <a:t>5/26/2020</a:t>
            </a:fld>
            <a:endParaRPr lang="en-IN"/>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IN"/>
          </a:p>
        </p:txBody>
      </p:sp>
      <p:sp>
        <p:nvSpPr>
          <p:cNvPr id="4" name="Slide Number Placeholder 3"/>
          <p:cNvSpPr>
            <a:spLocks noGrp="1"/>
          </p:cNvSpPr>
          <p:nvPr>
            <p:ph type="sldNum" sz="quarter" idx="12"/>
          </p:nvPr>
        </p:nvSpPr>
        <p:spPr/>
        <p:txBody>
          <a:bodyPr/>
          <a:lstStyle>
            <a:extLst/>
          </a:lstStyle>
          <a:p>
            <a:fld id="{34DEE12E-E1E8-4528-9E3A-41EBE28A9AED}"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A874ADB-C33C-4E41-A230-F2158CBCB681}" type="datetimeFigureOut">
              <a:rPr lang="en-US" smtClean="0"/>
              <a:pPr/>
              <a:t>5/26/2020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34DEE12E-E1E8-4528-9E3A-41EBE28A9AED}"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EA874ADB-C33C-4E41-A230-F2158CBCB681}" type="datetimeFigureOut">
              <a:rPr lang="en-US" smtClean="0"/>
              <a:pPr/>
              <a:t>5/26/2020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34DEE12E-E1E8-4528-9E3A-41EBE28A9AED}" type="slidenum">
              <a:rPr lang="en-IN" smtClean="0"/>
              <a:pPr/>
              <a:t>‹#›</a:t>
            </a:fld>
            <a:endParaRPr lang="en-IN"/>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EA874ADB-C33C-4E41-A230-F2158CBCB681}" type="datetimeFigureOut">
              <a:rPr lang="en-US" smtClean="0"/>
              <a:pPr/>
              <a:t>5/26/2020</a:t>
            </a:fld>
            <a:endParaRPr lang="en-IN"/>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IN"/>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34DEE12E-E1E8-4528-9E3A-41EBE28A9AED}"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9788126575701.jpg"/>
          <p:cNvPicPr>
            <a:picLocks noGrp="1" noChangeAspect="1"/>
          </p:cNvPicPr>
          <p:nvPr>
            <p:ph idx="1"/>
          </p:nvPr>
        </p:nvPicPr>
        <p:blipFill>
          <a:blip r:embed="rId2"/>
          <a:srcRect r="2614" b="9269"/>
          <a:stretch>
            <a:fillRect/>
          </a:stretch>
        </p:blipFill>
        <p:spPr>
          <a:xfrm>
            <a:off x="0" y="-84693"/>
            <a:ext cx="9144000" cy="6942693"/>
          </a:xfrm>
        </p:spPr>
      </p:pic>
      <p:sp>
        <p:nvSpPr>
          <p:cNvPr id="5" name="TextBox 4"/>
          <p:cNvSpPr txBox="1"/>
          <p:nvPr/>
        </p:nvSpPr>
        <p:spPr>
          <a:xfrm>
            <a:off x="357158" y="714356"/>
            <a:ext cx="4643470" cy="1477328"/>
          </a:xfrm>
          <a:prstGeom prst="rect">
            <a:avLst/>
          </a:prstGeom>
          <a:noFill/>
        </p:spPr>
        <p:txBody>
          <a:bodyPr wrap="square" rtlCol="0">
            <a:spAutoFit/>
          </a:bodyPr>
          <a:lstStyle/>
          <a:p>
            <a:r>
              <a:rPr lang="en-IN" dirty="0" smtClean="0">
                <a:solidFill>
                  <a:schemeClr val="accent6">
                    <a:lumMod val="75000"/>
                  </a:schemeClr>
                </a:solidFill>
                <a:latin typeface="Arial Black" pitchFamily="34" charset="0"/>
              </a:rPr>
              <a:t>BY JAHANAVI DEO</a:t>
            </a:r>
          </a:p>
          <a:p>
            <a:r>
              <a:rPr lang="en-IN" dirty="0" smtClean="0">
                <a:solidFill>
                  <a:schemeClr val="accent6">
                    <a:lumMod val="75000"/>
                  </a:schemeClr>
                </a:solidFill>
                <a:latin typeface="Arial Black" pitchFamily="34" charset="0"/>
              </a:rPr>
              <a:t>DEPARTMENT </a:t>
            </a:r>
            <a:r>
              <a:rPr lang="en-IN" dirty="0" smtClean="0">
                <a:solidFill>
                  <a:schemeClr val="accent6">
                    <a:lumMod val="75000"/>
                  </a:schemeClr>
                </a:solidFill>
                <a:latin typeface="Arial Black" pitchFamily="34" charset="0"/>
              </a:rPr>
              <a:t>OF COMMERCE</a:t>
            </a:r>
          </a:p>
          <a:p>
            <a:r>
              <a:rPr lang="en-IN" dirty="0" smtClean="0">
                <a:solidFill>
                  <a:schemeClr val="accent6">
                    <a:lumMod val="75000"/>
                  </a:schemeClr>
                </a:solidFill>
                <a:latin typeface="Arial Black" pitchFamily="34" charset="0"/>
              </a:rPr>
              <a:t>M.L ARYA COLLEGE, </a:t>
            </a:r>
            <a:r>
              <a:rPr lang="en-IN" dirty="0" smtClean="0">
                <a:solidFill>
                  <a:schemeClr val="accent6">
                    <a:lumMod val="75000"/>
                  </a:schemeClr>
                </a:solidFill>
                <a:latin typeface="Arial Black" pitchFamily="34" charset="0"/>
              </a:rPr>
              <a:t>KASBA</a:t>
            </a:r>
          </a:p>
          <a:p>
            <a:r>
              <a:rPr lang="en-IN" dirty="0" smtClean="0">
                <a:solidFill>
                  <a:schemeClr val="accent6">
                    <a:lumMod val="75000"/>
                  </a:schemeClr>
                </a:solidFill>
                <a:latin typeface="Arial Black" pitchFamily="34" charset="0"/>
              </a:rPr>
              <a:t>B.COM 1_UNIT 3_DATE-27/05/2020</a:t>
            </a:r>
          </a:p>
          <a:p>
            <a:endParaRPr lang="en-IN" dirty="0">
              <a:solidFill>
                <a:schemeClr val="accent6">
                  <a:lumMod val="75000"/>
                </a:schemeClr>
              </a:solidFill>
              <a:latin typeface="Arial Black"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Ratio analysis</a:t>
            </a:r>
            <a:endParaRPr lang="en-IN" dirty="0"/>
          </a:p>
        </p:txBody>
      </p:sp>
      <p:pic>
        <p:nvPicPr>
          <p:cNvPr id="6" name="Content Placeholder 5" descr="Financial-Ratios-op3-min.png"/>
          <p:cNvPicPr>
            <a:picLocks noGrp="1" noChangeAspect="1"/>
          </p:cNvPicPr>
          <p:nvPr>
            <p:ph idx="1"/>
          </p:nvPr>
        </p:nvPicPr>
        <p:blipFill>
          <a:blip r:embed="rId2"/>
          <a:stretch>
            <a:fillRect/>
          </a:stretch>
        </p:blipFill>
        <p:spPr>
          <a:xfrm>
            <a:off x="0" y="1609724"/>
            <a:ext cx="8143900" cy="5248276"/>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download.jpg"/>
          <p:cNvPicPr>
            <a:picLocks noGrp="1" noChangeAspect="1"/>
          </p:cNvPicPr>
          <p:nvPr>
            <p:ph idx="1"/>
          </p:nvPr>
        </p:nvPicPr>
        <p:blipFill>
          <a:blip r:embed="rId2"/>
          <a:stretch>
            <a:fillRect/>
          </a:stretch>
        </p:blipFill>
        <p:spPr>
          <a:xfrm>
            <a:off x="0" y="0"/>
            <a:ext cx="8143899" cy="6858000"/>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Ratio-Analysis-Types-3.png"/>
          <p:cNvPicPr>
            <a:picLocks noGrp="1" noChangeAspect="1"/>
          </p:cNvPicPr>
          <p:nvPr>
            <p:ph idx="1"/>
          </p:nvPr>
        </p:nvPicPr>
        <p:blipFill>
          <a:blip r:embed="rId2"/>
          <a:stretch>
            <a:fillRect/>
          </a:stretch>
        </p:blipFill>
        <p:spPr>
          <a:xfrm>
            <a:off x="0" y="0"/>
            <a:ext cx="8143899" cy="6858000"/>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08630"/>
          </a:xfrm>
        </p:spPr>
        <p:txBody>
          <a:bodyPr/>
          <a:lstStyle/>
          <a:p>
            <a:r>
              <a:rPr lang="en-IN" dirty="0" smtClean="0"/>
              <a:t>Liquidity ratios:</a:t>
            </a:r>
            <a:endParaRPr lang="en-IN" dirty="0"/>
          </a:p>
        </p:txBody>
      </p:sp>
      <p:sp>
        <p:nvSpPr>
          <p:cNvPr id="3" name="Content Placeholder 2"/>
          <p:cNvSpPr>
            <a:spLocks noGrp="1"/>
          </p:cNvSpPr>
          <p:nvPr>
            <p:ph idx="1"/>
          </p:nvPr>
        </p:nvSpPr>
        <p:spPr>
          <a:xfrm>
            <a:off x="457200" y="1071546"/>
            <a:ext cx="7239000" cy="5384190"/>
          </a:xfrm>
        </p:spPr>
        <p:txBody>
          <a:bodyPr>
            <a:normAutofit fontScale="85000" lnSpcReduction="10000"/>
          </a:bodyPr>
          <a:lstStyle/>
          <a:p>
            <a:r>
              <a:rPr lang="en-IN" dirty="0" smtClean="0">
                <a:solidFill>
                  <a:schemeClr val="tx2">
                    <a:lumMod val="75000"/>
                  </a:schemeClr>
                </a:solidFill>
                <a:latin typeface="Berlin Sans FB" pitchFamily="34" charset="0"/>
              </a:rPr>
              <a:t>Liquidity refers to a company's ability to pay its current bills and expenses. In other words, liquidity relates to the availability of cash and other assets to cover accounts payable, short-term debt, and other liabilities.</a:t>
            </a:r>
          </a:p>
          <a:p>
            <a:endParaRPr lang="en-IN" dirty="0" smtClean="0">
              <a:solidFill>
                <a:schemeClr val="tx2">
                  <a:lumMod val="75000"/>
                </a:schemeClr>
              </a:solidFill>
              <a:latin typeface="Berlin Sans FB" pitchFamily="34" charset="0"/>
            </a:endParaRPr>
          </a:p>
          <a:p>
            <a:r>
              <a:rPr lang="en-IN" dirty="0" smtClean="0">
                <a:solidFill>
                  <a:schemeClr val="tx2">
                    <a:lumMod val="75000"/>
                  </a:schemeClr>
                </a:solidFill>
                <a:latin typeface="Berlin Sans FB" pitchFamily="34" charset="0"/>
              </a:rPr>
              <a:t> All small businesses require a certain degree of liquidity in order to pay their bills on time, though start-up and very young companies are often not very liquid. In mature companies, low levels of liquidity can indicate poor management or a need for additional capital. </a:t>
            </a:r>
          </a:p>
          <a:p>
            <a:endParaRPr lang="en-IN" dirty="0" smtClean="0">
              <a:solidFill>
                <a:schemeClr val="tx2">
                  <a:lumMod val="75000"/>
                </a:schemeClr>
              </a:solidFill>
              <a:latin typeface="Berlin Sans FB" pitchFamily="34" charset="0"/>
            </a:endParaRPr>
          </a:p>
          <a:p>
            <a:r>
              <a:rPr lang="en-IN" dirty="0" smtClean="0">
                <a:solidFill>
                  <a:schemeClr val="tx2">
                    <a:lumMod val="75000"/>
                  </a:schemeClr>
                </a:solidFill>
                <a:latin typeface="Berlin Sans FB" pitchFamily="34" charset="0"/>
              </a:rPr>
              <a:t>Of course, any company's liquidity may vary due to seasonality, the timing of sales, and the state of the economy. This is the most fundamentally important set of ratios, because they measure the ability of a company to remain in business.</a:t>
            </a:r>
            <a:endParaRPr lang="en-IN" dirty="0">
              <a:solidFill>
                <a:schemeClr val="tx2">
                  <a:lumMod val="75000"/>
                </a:schemeClr>
              </a:solidFill>
              <a:latin typeface="Berlin Sans FB"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7239000" cy="6098570"/>
          </a:xfrm>
        </p:spPr>
        <p:txBody>
          <a:bodyPr/>
          <a:lstStyle/>
          <a:p>
            <a:r>
              <a:rPr lang="en-IN" dirty="0" smtClean="0">
                <a:solidFill>
                  <a:schemeClr val="accent6">
                    <a:lumMod val="75000"/>
                  </a:schemeClr>
                </a:solidFill>
                <a:latin typeface="Berlin Sans FB" pitchFamily="34" charset="0"/>
              </a:rPr>
              <a:t> Cash coverage ratio: </a:t>
            </a:r>
            <a:r>
              <a:rPr lang="en-IN" dirty="0" smtClean="0">
                <a:solidFill>
                  <a:schemeClr val="tx2">
                    <a:lumMod val="75000"/>
                  </a:schemeClr>
                </a:solidFill>
                <a:latin typeface="Berlin Sans FB" pitchFamily="34" charset="0"/>
              </a:rPr>
              <a:t>Shows the amount of cash available to pay interest.</a:t>
            </a:r>
          </a:p>
          <a:p>
            <a:endParaRPr lang="en-IN" dirty="0" smtClean="0">
              <a:solidFill>
                <a:schemeClr val="tx2">
                  <a:lumMod val="75000"/>
                </a:schemeClr>
              </a:solidFill>
              <a:latin typeface="Berlin Sans FB" pitchFamily="34" charset="0"/>
            </a:endParaRPr>
          </a:p>
          <a:p>
            <a:r>
              <a:rPr lang="en-IN" dirty="0" smtClean="0">
                <a:solidFill>
                  <a:schemeClr val="accent6">
                    <a:lumMod val="75000"/>
                  </a:schemeClr>
                </a:solidFill>
                <a:latin typeface="Berlin Sans FB" pitchFamily="34" charset="0"/>
              </a:rPr>
              <a:t>  Current ratio: </a:t>
            </a:r>
            <a:r>
              <a:rPr lang="en-IN" dirty="0" smtClean="0">
                <a:solidFill>
                  <a:schemeClr val="tx2">
                    <a:lumMod val="75000"/>
                  </a:schemeClr>
                </a:solidFill>
                <a:latin typeface="Berlin Sans FB" pitchFamily="34" charset="0"/>
              </a:rPr>
              <a:t>Measures the amount of liquidity available to pay for current liabilities.</a:t>
            </a:r>
          </a:p>
          <a:p>
            <a:endParaRPr lang="en-IN" dirty="0" smtClean="0">
              <a:solidFill>
                <a:schemeClr val="tx2">
                  <a:lumMod val="75000"/>
                </a:schemeClr>
              </a:solidFill>
              <a:latin typeface="Berlin Sans FB" pitchFamily="34" charset="0"/>
            </a:endParaRPr>
          </a:p>
          <a:p>
            <a:r>
              <a:rPr lang="en-IN" dirty="0" smtClean="0">
                <a:solidFill>
                  <a:schemeClr val="tx2">
                    <a:lumMod val="75000"/>
                  </a:schemeClr>
                </a:solidFill>
                <a:latin typeface="Berlin Sans FB" pitchFamily="34" charset="0"/>
              </a:rPr>
              <a:t> </a:t>
            </a:r>
            <a:r>
              <a:rPr lang="en-IN" dirty="0" smtClean="0">
                <a:solidFill>
                  <a:schemeClr val="accent6">
                    <a:lumMod val="75000"/>
                  </a:schemeClr>
                </a:solidFill>
                <a:latin typeface="Berlin Sans FB" pitchFamily="34" charset="0"/>
              </a:rPr>
              <a:t> Quick ratio:</a:t>
            </a:r>
            <a:r>
              <a:rPr lang="en-IN" dirty="0" smtClean="0">
                <a:solidFill>
                  <a:schemeClr val="tx2">
                    <a:lumMod val="75000"/>
                  </a:schemeClr>
                </a:solidFill>
                <a:latin typeface="Berlin Sans FB" pitchFamily="34" charset="0"/>
              </a:rPr>
              <a:t> The same as the current ratio, but does not include inventory. </a:t>
            </a:r>
          </a:p>
          <a:p>
            <a:endParaRPr lang="en-IN" dirty="0" smtClean="0">
              <a:solidFill>
                <a:schemeClr val="tx2">
                  <a:lumMod val="75000"/>
                </a:schemeClr>
              </a:solidFill>
              <a:latin typeface="Berlin Sans FB" pitchFamily="34" charset="0"/>
            </a:endParaRPr>
          </a:p>
          <a:p>
            <a:r>
              <a:rPr lang="en-IN" dirty="0" smtClean="0">
                <a:solidFill>
                  <a:schemeClr val="accent6">
                    <a:lumMod val="75000"/>
                  </a:schemeClr>
                </a:solidFill>
                <a:latin typeface="Berlin Sans FB" pitchFamily="34" charset="0"/>
              </a:rPr>
              <a:t> Liquidity index: </a:t>
            </a:r>
            <a:r>
              <a:rPr lang="en-IN" dirty="0" smtClean="0">
                <a:solidFill>
                  <a:schemeClr val="tx2">
                    <a:lumMod val="75000"/>
                  </a:schemeClr>
                </a:solidFill>
                <a:latin typeface="Berlin Sans FB" pitchFamily="34" charset="0"/>
              </a:rPr>
              <a:t>Measures the amount of time required to convert assets into cash. </a:t>
            </a:r>
            <a:endParaRPr lang="en-IN" dirty="0">
              <a:solidFill>
                <a:schemeClr val="tx2">
                  <a:lumMod val="75000"/>
                </a:schemeClr>
              </a:solidFill>
              <a:latin typeface="Berlin Sans FB"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7239000" cy="571504"/>
          </a:xfrm>
        </p:spPr>
        <p:txBody>
          <a:bodyPr>
            <a:normAutofit fontScale="90000"/>
          </a:bodyPr>
          <a:lstStyle/>
          <a:p>
            <a:r>
              <a:rPr lang="en-IN" dirty="0" smtClean="0"/>
              <a:t>Activity ratios:</a:t>
            </a:r>
            <a:endParaRPr lang="en-IN" dirty="0"/>
          </a:p>
        </p:txBody>
      </p:sp>
      <p:sp>
        <p:nvSpPr>
          <p:cNvPr id="3" name="Content Placeholder 2"/>
          <p:cNvSpPr>
            <a:spLocks noGrp="1"/>
          </p:cNvSpPr>
          <p:nvPr>
            <p:ph idx="1"/>
          </p:nvPr>
        </p:nvSpPr>
        <p:spPr>
          <a:xfrm>
            <a:off x="457200" y="928670"/>
            <a:ext cx="7239000" cy="5527066"/>
          </a:xfrm>
        </p:spPr>
        <p:txBody>
          <a:bodyPr>
            <a:normAutofit fontScale="85000" lnSpcReduction="20000"/>
          </a:bodyPr>
          <a:lstStyle/>
          <a:p>
            <a:r>
              <a:rPr lang="en-IN" dirty="0" smtClean="0">
                <a:solidFill>
                  <a:schemeClr val="tx2">
                    <a:lumMod val="75000"/>
                  </a:schemeClr>
                </a:solidFill>
                <a:latin typeface="Berlin Sans FB" pitchFamily="34" charset="0"/>
              </a:rPr>
              <a:t>These ratios are a strong indicator of the quality of management, since they reveal how well management is utilizing company resources. </a:t>
            </a:r>
          </a:p>
          <a:p>
            <a:r>
              <a:rPr lang="en-IN" dirty="0" smtClean="0">
                <a:solidFill>
                  <a:schemeClr val="accent6">
                    <a:lumMod val="75000"/>
                  </a:schemeClr>
                </a:solidFill>
                <a:latin typeface="Berlin Sans FB" pitchFamily="34" charset="0"/>
              </a:rPr>
              <a:t> Accounts payable turnover ratio: </a:t>
            </a:r>
            <a:r>
              <a:rPr lang="en-IN" dirty="0" smtClean="0">
                <a:solidFill>
                  <a:schemeClr val="tx2">
                    <a:lumMod val="75000"/>
                  </a:schemeClr>
                </a:solidFill>
                <a:latin typeface="Berlin Sans FB" pitchFamily="34" charset="0"/>
              </a:rPr>
              <a:t>Measures the speed with which a company pays its suppliers. </a:t>
            </a:r>
          </a:p>
          <a:p>
            <a:r>
              <a:rPr lang="en-IN" dirty="0" smtClean="0">
                <a:solidFill>
                  <a:schemeClr val="accent6">
                    <a:lumMod val="75000"/>
                  </a:schemeClr>
                </a:solidFill>
                <a:latin typeface="Berlin Sans FB" pitchFamily="34" charset="0"/>
              </a:rPr>
              <a:t> Accounts receivable turnover ratio: </a:t>
            </a:r>
            <a:r>
              <a:rPr lang="en-IN" dirty="0" smtClean="0">
                <a:solidFill>
                  <a:schemeClr val="tx2">
                    <a:lumMod val="75000"/>
                  </a:schemeClr>
                </a:solidFill>
                <a:latin typeface="Berlin Sans FB" pitchFamily="34" charset="0"/>
              </a:rPr>
              <a:t>Measures a company's ability to collect accounts receivable.</a:t>
            </a:r>
          </a:p>
          <a:p>
            <a:r>
              <a:rPr lang="en-IN" dirty="0" smtClean="0">
                <a:solidFill>
                  <a:schemeClr val="tx2">
                    <a:lumMod val="75000"/>
                  </a:schemeClr>
                </a:solidFill>
                <a:latin typeface="Berlin Sans FB" pitchFamily="34" charset="0"/>
              </a:rPr>
              <a:t> </a:t>
            </a:r>
            <a:r>
              <a:rPr lang="en-IN" dirty="0" smtClean="0">
                <a:solidFill>
                  <a:schemeClr val="accent6">
                    <a:lumMod val="75000"/>
                  </a:schemeClr>
                </a:solidFill>
                <a:latin typeface="Berlin Sans FB" pitchFamily="34" charset="0"/>
              </a:rPr>
              <a:t> Fixed asset turnover ratio: </a:t>
            </a:r>
            <a:r>
              <a:rPr lang="en-IN" dirty="0" smtClean="0">
                <a:solidFill>
                  <a:schemeClr val="tx2">
                    <a:lumMod val="75000"/>
                  </a:schemeClr>
                </a:solidFill>
                <a:latin typeface="Berlin Sans FB" pitchFamily="34" charset="0"/>
              </a:rPr>
              <a:t>Measures a company's ability to generate sales from a certain base of fixed assets. </a:t>
            </a:r>
          </a:p>
          <a:p>
            <a:r>
              <a:rPr lang="en-IN" dirty="0" smtClean="0">
                <a:solidFill>
                  <a:schemeClr val="accent6">
                    <a:lumMod val="75000"/>
                  </a:schemeClr>
                </a:solidFill>
                <a:latin typeface="Berlin Sans FB" pitchFamily="34" charset="0"/>
              </a:rPr>
              <a:t> Inventory turnover ratio: </a:t>
            </a:r>
            <a:r>
              <a:rPr lang="en-IN" dirty="0" smtClean="0">
                <a:solidFill>
                  <a:schemeClr val="tx2">
                    <a:lumMod val="75000"/>
                  </a:schemeClr>
                </a:solidFill>
                <a:latin typeface="Berlin Sans FB" pitchFamily="34" charset="0"/>
              </a:rPr>
              <a:t>Measures the amount of inventory needed to support a given level of sales.</a:t>
            </a:r>
          </a:p>
          <a:p>
            <a:r>
              <a:rPr lang="en-IN" dirty="0" smtClean="0">
                <a:solidFill>
                  <a:schemeClr val="tx2">
                    <a:lumMod val="75000"/>
                  </a:schemeClr>
                </a:solidFill>
                <a:latin typeface="Berlin Sans FB" pitchFamily="34" charset="0"/>
              </a:rPr>
              <a:t> </a:t>
            </a:r>
            <a:r>
              <a:rPr lang="en-IN" dirty="0" smtClean="0">
                <a:solidFill>
                  <a:schemeClr val="accent6">
                    <a:lumMod val="75000"/>
                  </a:schemeClr>
                </a:solidFill>
                <a:latin typeface="Berlin Sans FB" pitchFamily="34" charset="0"/>
              </a:rPr>
              <a:t> Sales to working capital ratio: </a:t>
            </a:r>
            <a:r>
              <a:rPr lang="en-IN" dirty="0" smtClean="0">
                <a:solidFill>
                  <a:schemeClr val="tx2">
                    <a:lumMod val="75000"/>
                  </a:schemeClr>
                </a:solidFill>
                <a:latin typeface="Berlin Sans FB" pitchFamily="34" charset="0"/>
              </a:rPr>
              <a:t>Shows the amount of working capital required to support a given amount of sales.</a:t>
            </a:r>
          </a:p>
          <a:p>
            <a:r>
              <a:rPr lang="en-IN" dirty="0" smtClean="0">
                <a:solidFill>
                  <a:schemeClr val="tx2">
                    <a:lumMod val="75000"/>
                  </a:schemeClr>
                </a:solidFill>
                <a:latin typeface="Berlin Sans FB" pitchFamily="34" charset="0"/>
              </a:rPr>
              <a:t> </a:t>
            </a:r>
            <a:r>
              <a:rPr lang="en-IN" dirty="0" smtClean="0">
                <a:solidFill>
                  <a:schemeClr val="accent6">
                    <a:lumMod val="75000"/>
                  </a:schemeClr>
                </a:solidFill>
                <a:latin typeface="Berlin Sans FB" pitchFamily="34" charset="0"/>
              </a:rPr>
              <a:t> Working capital turnover ratio: </a:t>
            </a:r>
            <a:r>
              <a:rPr lang="en-IN" dirty="0" smtClean="0">
                <a:solidFill>
                  <a:schemeClr val="tx2">
                    <a:lumMod val="75000"/>
                  </a:schemeClr>
                </a:solidFill>
                <a:latin typeface="Berlin Sans FB" pitchFamily="34" charset="0"/>
              </a:rPr>
              <a:t>Measures a company's ability to generate sales from a certain base of working capital.</a:t>
            </a:r>
            <a:endParaRPr lang="en-IN" dirty="0">
              <a:solidFill>
                <a:schemeClr val="tx2">
                  <a:lumMod val="75000"/>
                </a:schemeClr>
              </a:solidFill>
              <a:latin typeface="Berlin Sans FB"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25</TotalTime>
  <Words>366</Words>
  <Application>Microsoft Office PowerPoint</Application>
  <PresentationFormat>On-screen Show (4:3)</PresentationFormat>
  <Paragraphs>26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Opulent</vt:lpstr>
      <vt:lpstr>Slide 1</vt:lpstr>
      <vt:lpstr>Ratio analysis</vt:lpstr>
      <vt:lpstr>Slide 3</vt:lpstr>
      <vt:lpstr>Slide 4</vt:lpstr>
      <vt:lpstr>Liquidity ratios:</vt:lpstr>
      <vt:lpstr>Slide 6</vt:lpstr>
      <vt:lpstr>Activity ratios: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ACCOUNTING</dc:title>
  <dc:creator>jahanvi</dc:creator>
  <cp:lastModifiedBy>jahanvi</cp:lastModifiedBy>
  <cp:revision>8</cp:revision>
  <dcterms:created xsi:type="dcterms:W3CDTF">2020-04-03T13:46:20Z</dcterms:created>
  <dcterms:modified xsi:type="dcterms:W3CDTF">2020-05-26T03:31:38Z</dcterms:modified>
</cp:coreProperties>
</file>