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8" r:id="rId23"/>
    <p:sldId id="281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6A949C-C662-4EE3-B099-7973E4DE4830}" type="datetimeFigureOut">
              <a:rPr lang="en-US" smtClean="0"/>
              <a:pPr/>
              <a:t>5/28/2020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8EA45DB-F9DC-40EA-AD8D-EE086B986F4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14356"/>
            <a:ext cx="5143504" cy="1829761"/>
          </a:xfrm>
        </p:spPr>
        <p:txBody>
          <a:bodyPr>
            <a:normAutofit/>
          </a:bodyPr>
          <a:lstStyle/>
          <a:p>
            <a:r>
              <a:rPr lang="en-IN" sz="9600" dirty="0" smtClean="0">
                <a:solidFill>
                  <a:srgbClr val="C00000"/>
                </a:solidFill>
                <a:latin typeface="Algerian" pitchFamily="82" charset="0"/>
              </a:rPr>
              <a:t>QUIZ</a:t>
            </a:r>
            <a:endParaRPr lang="en-IN" sz="96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43248"/>
            <a:ext cx="7772400" cy="171451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IN" dirty="0" smtClean="0">
                <a:solidFill>
                  <a:srgbClr val="0070C0"/>
                </a:solidFill>
                <a:latin typeface="Bahnschrift SemiBold Condensed" pitchFamily="34" charset="0"/>
              </a:rPr>
              <a:t>AUDITING</a:t>
            </a:r>
          </a:p>
          <a:p>
            <a:pPr algn="ctr"/>
            <a:r>
              <a:rPr lang="en-IN" dirty="0" smtClean="0">
                <a:solidFill>
                  <a:srgbClr val="0070C0"/>
                </a:solidFill>
                <a:latin typeface="Bahnschrift SemiBold Condensed" pitchFamily="34" charset="0"/>
              </a:rPr>
              <a:t>BY JAHANAVI DEO</a:t>
            </a:r>
          </a:p>
          <a:p>
            <a:pPr algn="ctr"/>
            <a:r>
              <a:rPr lang="en-IN" dirty="0" smtClean="0">
                <a:solidFill>
                  <a:srgbClr val="0070C0"/>
                </a:solidFill>
                <a:latin typeface="Bahnschrift SemiBold Condensed" pitchFamily="34" charset="0"/>
              </a:rPr>
              <a:t>DEPARTMRNT OF COMMERCE</a:t>
            </a:r>
          </a:p>
          <a:p>
            <a:pPr algn="ctr"/>
            <a:r>
              <a:rPr lang="en-IN" dirty="0" smtClean="0">
                <a:solidFill>
                  <a:srgbClr val="0070C0"/>
                </a:solidFill>
                <a:latin typeface="Bahnschrift SemiBold Condensed" pitchFamily="34" charset="0"/>
              </a:rPr>
              <a:t>M.L ARYA COLLEGE,KASBA</a:t>
            </a:r>
          </a:p>
          <a:p>
            <a:pPr algn="ctr"/>
            <a:r>
              <a:rPr lang="en-IN" dirty="0" smtClean="0">
                <a:solidFill>
                  <a:srgbClr val="0070C0"/>
                </a:solidFill>
                <a:latin typeface="Bahnschrift SemiBold Condensed" pitchFamily="34" charset="0"/>
              </a:rPr>
              <a:t>B.COM </a:t>
            </a:r>
            <a:r>
              <a:rPr lang="en-IN" dirty="0" smtClean="0">
                <a:solidFill>
                  <a:srgbClr val="0070C0"/>
                </a:solidFill>
                <a:latin typeface="Bahnschrift SemiBold Condensed" pitchFamily="34" charset="0"/>
              </a:rPr>
              <a:t>1_DATE:29/05/2020</a:t>
            </a:r>
            <a:endParaRPr lang="en-IN" dirty="0">
              <a:solidFill>
                <a:srgbClr val="0070C0"/>
              </a:solidFill>
              <a:latin typeface="Bahnschrift SemiBold Condensed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9. Internal auditor is appointed by the</a:t>
            </a:r>
          </a:p>
          <a:p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a) Management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b) Shareholders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c) Government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d) C &amp; A-G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10. The object of internal check is to 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a)Control wastage of resources </a:t>
            </a:r>
          </a:p>
          <a:p>
            <a:pPr marL="1117854" lvl="2" indent="-514350">
              <a:buAutoNum type="alphaLcParenR"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b) Prevent errors and frauds </a:t>
            </a:r>
          </a:p>
          <a:p>
            <a:pPr marL="1117854" lvl="2" indent="-514350">
              <a:buAutoNum type="alphaLcParenR"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c) Verify the cash receipts and payments </a:t>
            </a:r>
          </a:p>
          <a:p>
            <a:pPr marL="1117854" lvl="2" indent="-514350">
              <a:buAutoNum type="alphaLcParenR"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d) Facilitate quick decision by the management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11. Test checking refers to 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a)Testing of accounting records </a:t>
            </a:r>
          </a:p>
          <a:p>
            <a:pPr marL="1117854" lvl="2" indent="-514350">
              <a:buAutoNum type="alphaLcParenR"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b) Testing of honesty of employees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c) Intensive checking of a selected number of transactions 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d) Checking of all transactions recorded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12. Test checking should not be applied to 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a)Sales book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b) Purchase book 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c) Bank reconciliation statement 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d) Bills book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13. Vouching implies 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a)Inspection of receipts 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b) Examination of vouchers to check authenticity of records</a:t>
            </a: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c) Surprise checking of accounting records 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d) Examining the various assets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14. Payment for goods purchased should be vouched with the help of 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a)Creditors statement</a:t>
            </a:r>
          </a:p>
          <a:p>
            <a:pPr marL="1117854" lvl="2" indent="-514350">
              <a:buAutoNum type="alphaLcParenR"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b) Correspondence with suppliers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c) Cash memos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d) Ledger accounts 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15. Receipt from debtors should be vouched with the help of 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a)Counterfoil Receipts cash book </a:t>
            </a:r>
          </a:p>
          <a:p>
            <a:pPr marL="1117854" lvl="2" indent="-514350">
              <a:buAutoNum type="alphaLcParenR"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b) Suppliers statement </a:t>
            </a:r>
          </a:p>
          <a:p>
            <a:pPr marL="1117854" lvl="2" indent="-514350">
              <a:buAutoNum type="alphaLcParenR"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c) Sales Deeds</a:t>
            </a:r>
          </a:p>
          <a:p>
            <a:pPr marL="1117854" lvl="2" indent="-514350">
              <a:buAutoNum type="alphaLcParenR"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d) General Ledge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16. Verification refers to 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a)Examination of journal and ledger</a:t>
            </a:r>
          </a:p>
          <a:p>
            <a:pPr marL="1117854" lvl="2" indent="-514350">
              <a:buAutoNum type="alphaLcParenR"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b) Examination of vouchers related to assets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c) Examining the physical existence and valuation of assets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d) Calculation of value of assets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17. Object of verification of assets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a) Physical verification of assets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b) Checking value of assets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c) Examining the authority of their acquisition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d) All of the above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18. Which of the following statements is correct?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a) Valuation is a part of verification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b) Verification is a part of valuation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c) Valuation has nothing to do with verification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d) Auditor is a </a:t>
            </a:r>
            <a:r>
              <a:rPr lang="en-IN" dirty="0" err="1" smtClean="0">
                <a:latin typeface="Arial Black" pitchFamily="34" charset="0"/>
              </a:rPr>
              <a:t>valuer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357167"/>
            <a:ext cx="7429552" cy="4572032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en-IN" dirty="0" smtClean="0">
                <a:latin typeface="Arial Black" pitchFamily="34" charset="0"/>
              </a:rPr>
              <a:t>1.Auditing refers to </a:t>
            </a:r>
          </a:p>
          <a:p>
            <a:pPr marL="1117854" lvl="2" indent="-514350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a) Preparation and checking of account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b) Examination of accounts of business units only </a:t>
            </a:r>
          </a:p>
          <a:p>
            <a:pPr lvl="2"/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c) Examination of accounts of professional accountants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d) Checking of vouchers</a:t>
            </a:r>
            <a:endParaRPr lang="en-IN" dirty="0">
              <a:latin typeface="Arial Black" pitchFamily="34" charset="0"/>
            </a:endParaRPr>
          </a:p>
        </p:txBody>
      </p:sp>
      <p:sp>
        <p:nvSpPr>
          <p:cNvPr id="4" name="Oval Callout 3"/>
          <p:cNvSpPr/>
          <p:nvPr/>
        </p:nvSpPr>
        <p:spPr>
          <a:xfrm>
            <a:off x="3857620" y="4500570"/>
            <a:ext cx="5000660" cy="1357298"/>
          </a:xfrm>
          <a:prstGeom prst="wedgeEllipseCallout">
            <a:avLst>
              <a:gd name="adj1" fmla="val -40484"/>
              <a:gd name="adj2" fmla="val 10741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Berlin Sans FB Demi" pitchFamily="34" charset="0"/>
              </a:rPr>
              <a:t>NOTE- ANSWERS OF THE MCQS ARE GIVEN IN THE LAST SLIDE.</a:t>
            </a:r>
            <a:endParaRPr lang="en-IN" dirty="0">
              <a:solidFill>
                <a:schemeClr val="tx1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50724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19. Stock should be valued at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a) Cost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b) Market price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c) Cost price or market price whichever is lower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d) Cost less depreciation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57868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20. Valuation of Fixed Assets is based on the concept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a) Going concern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b) Conservation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c) Money measurement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d) Dual aspect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150059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21. “ Auditor is not “</a:t>
            </a:r>
            <a:r>
              <a:rPr lang="en-IN" dirty="0" err="1" smtClean="0">
                <a:latin typeface="Arial Black" pitchFamily="34" charset="0"/>
              </a:rPr>
              <a:t>valuer</a:t>
            </a:r>
            <a:r>
              <a:rPr lang="en-IN" dirty="0" smtClean="0">
                <a:latin typeface="Arial Black" pitchFamily="34" charset="0"/>
              </a:rPr>
              <a:t>” was stated in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    a) Kingston Cotton Mills case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    b) London &amp; General Bank case</a:t>
            </a:r>
          </a:p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    c) Lee . V . Neuchatel Co. Ltd case 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    d) London oil Storage Co. case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7656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N" dirty="0" smtClean="0"/>
              <a:t>1.  C                                       12.C</a:t>
            </a:r>
          </a:p>
          <a:p>
            <a:pPr>
              <a:buNone/>
            </a:pPr>
            <a:r>
              <a:rPr lang="en-IN" dirty="0" smtClean="0"/>
              <a:t>2.  B                                        13.B</a:t>
            </a:r>
          </a:p>
          <a:p>
            <a:pPr>
              <a:buNone/>
            </a:pPr>
            <a:r>
              <a:rPr lang="en-IN" dirty="0" smtClean="0"/>
              <a:t>3.  C                                        14.A</a:t>
            </a:r>
          </a:p>
          <a:p>
            <a:pPr>
              <a:buNone/>
            </a:pPr>
            <a:r>
              <a:rPr lang="en-IN" dirty="0" smtClean="0"/>
              <a:t>4.  C                                        15.A</a:t>
            </a:r>
          </a:p>
          <a:p>
            <a:pPr>
              <a:buNone/>
            </a:pPr>
            <a:r>
              <a:rPr lang="en-IN" dirty="0" smtClean="0"/>
              <a:t>5.  C                                        16.C</a:t>
            </a:r>
          </a:p>
          <a:p>
            <a:pPr>
              <a:buNone/>
            </a:pPr>
            <a:r>
              <a:rPr lang="en-IN" dirty="0" smtClean="0"/>
              <a:t>6.  C                                        17.D</a:t>
            </a:r>
          </a:p>
          <a:p>
            <a:pPr>
              <a:buNone/>
            </a:pPr>
            <a:r>
              <a:rPr lang="en-IN" dirty="0" smtClean="0"/>
              <a:t>7.  B                                         18.A</a:t>
            </a:r>
          </a:p>
          <a:p>
            <a:pPr>
              <a:buNone/>
            </a:pPr>
            <a:r>
              <a:rPr lang="en-IN" dirty="0" smtClean="0"/>
              <a:t>8. C                                          19.C</a:t>
            </a:r>
          </a:p>
          <a:p>
            <a:pPr>
              <a:buNone/>
            </a:pPr>
            <a:r>
              <a:rPr lang="en-IN" dirty="0" smtClean="0"/>
              <a:t>9. A                                          20.A</a:t>
            </a:r>
          </a:p>
          <a:p>
            <a:pPr>
              <a:buNone/>
            </a:pPr>
            <a:r>
              <a:rPr lang="en-IN" dirty="0" smtClean="0"/>
              <a:t>10. B                                         21.A</a:t>
            </a:r>
          </a:p>
          <a:p>
            <a:pPr>
              <a:buNone/>
            </a:pPr>
            <a:r>
              <a:rPr lang="en-IN" dirty="0" smtClean="0"/>
              <a:t>11.C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             ANSWERS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68f188de0cd231c4c99f3c64fef0047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642918"/>
            <a:ext cx="8358246" cy="5012551"/>
          </a:xfrm>
          <a:ln>
            <a:solidFill>
              <a:srgbClr val="00B050"/>
            </a:solidFill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21497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IN" dirty="0" smtClean="0">
                <a:solidFill>
                  <a:srgbClr val="FF0000"/>
                </a:solidFill>
                <a:latin typeface="Arial Black" pitchFamily="34" charset="0"/>
              </a:rPr>
              <a:t>2. Main object of auditing is</a:t>
            </a:r>
          </a:p>
          <a:p>
            <a:pPr algn="just">
              <a:buNone/>
            </a:pPr>
            <a:r>
              <a:rPr lang="en-IN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marL="836676" lvl="2" indent="-342900" algn="just">
              <a:buNone/>
            </a:pPr>
            <a:r>
              <a:rPr lang="en-IN" dirty="0" smtClean="0">
                <a:solidFill>
                  <a:srgbClr val="FF0000"/>
                </a:solidFill>
                <a:latin typeface="Arial Black" pitchFamily="34" charset="0"/>
              </a:rPr>
              <a:t>  a)Detection of errors</a:t>
            </a:r>
          </a:p>
          <a:p>
            <a:pPr marL="836676" lvl="2" indent="-342900" algn="just">
              <a:buNone/>
            </a:pPr>
            <a:r>
              <a:rPr lang="en-IN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</a:p>
          <a:p>
            <a:pPr lvl="2" algn="just">
              <a:buNone/>
            </a:pPr>
            <a:r>
              <a:rPr lang="en-IN" dirty="0" smtClean="0">
                <a:solidFill>
                  <a:srgbClr val="FF0000"/>
                </a:solidFill>
                <a:latin typeface="Arial Black" pitchFamily="34" charset="0"/>
              </a:rPr>
              <a:t> b) To find out whether P&amp;L a/c   &amp; B/S show true and fair state affairs</a:t>
            </a:r>
          </a:p>
          <a:p>
            <a:pPr lvl="2" algn="just"/>
            <a:endParaRPr lang="en-IN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2" algn="just">
              <a:buNone/>
            </a:pPr>
            <a:r>
              <a:rPr lang="en-IN" dirty="0" smtClean="0">
                <a:solidFill>
                  <a:srgbClr val="FF0000"/>
                </a:solidFill>
                <a:latin typeface="Arial Black" pitchFamily="34" charset="0"/>
              </a:rPr>
              <a:t> c) Detection of frauds</a:t>
            </a:r>
          </a:p>
          <a:p>
            <a:pPr lvl="2" algn="just"/>
            <a:endParaRPr lang="en-IN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lvl="2" algn="just">
              <a:buNone/>
            </a:pPr>
            <a:r>
              <a:rPr lang="en-IN" dirty="0" smtClean="0">
                <a:solidFill>
                  <a:srgbClr val="FF0000"/>
                </a:solidFill>
                <a:latin typeface="Arial Black" pitchFamily="34" charset="0"/>
              </a:rPr>
              <a:t> d) Detection and prevention of frauds and errors.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85720" y="571480"/>
            <a:ext cx="8001056" cy="5143536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3. Auditing is luxury for a</a:t>
            </a:r>
          </a:p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a)Joint stock company</a:t>
            </a:r>
          </a:p>
          <a:p>
            <a:pPr marL="1117854" lvl="2" indent="-514350"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b) Partnership firm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c) Small shop-keeper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d) Government company</a:t>
            </a:r>
          </a:p>
          <a:p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435811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4. Auditing is compulsory for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 a) Small scale business enterprises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 b) All partnership firms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 c) All joint stock companies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 d) All proprietary concerns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5578687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5. Propriety audit refers to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a) Verification of accounts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b) Examination accounts of propriety concerns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c) Enquiry against justification and necessity of expresses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d) Audit of Govt. companies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2929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6. Internal audit means</a:t>
            </a:r>
          </a:p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 a) Audit undertaken to ascertain truth and fairness of state of affairs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b) Audit undertaken internally to evaluate management functions 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 c) Audit undertaken by employees of the organization to check financial irregularities</a:t>
            </a:r>
          </a:p>
          <a:p>
            <a:pPr lvl="2"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  d) Audit by independent auditor to improve internal affairs 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8605"/>
            <a:ext cx="8229600" cy="53578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7. Internal audit is</a:t>
            </a:r>
          </a:p>
          <a:p>
            <a:pPr>
              <a:buNone/>
            </a:pPr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a) Compulsory for a company with paid-up capital of Rs. 25 </a:t>
            </a:r>
            <a:r>
              <a:rPr lang="en-IN" dirty="0" err="1" smtClean="0">
                <a:latin typeface="Arial Black" pitchFamily="34" charset="0"/>
              </a:rPr>
              <a:t>lakhs</a:t>
            </a:r>
            <a:r>
              <a:rPr lang="en-IN" dirty="0" smtClean="0">
                <a:latin typeface="Arial Black" pitchFamily="34" charset="0"/>
              </a:rPr>
              <a:t> and above</a:t>
            </a:r>
          </a:p>
          <a:p>
            <a:pPr lvl="2"/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b) Voluntary for a company </a:t>
            </a:r>
          </a:p>
          <a:p>
            <a:pPr lvl="2"/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c) Not necessary for a company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</a:t>
            </a: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d) Necessary for a company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721563"/>
          </a:xfrm>
        </p:spPr>
        <p:txBody>
          <a:bodyPr/>
          <a:lstStyle/>
          <a:p>
            <a:pPr>
              <a:buNone/>
            </a:pPr>
            <a:r>
              <a:rPr lang="en-IN" dirty="0" smtClean="0">
                <a:latin typeface="Arial Black" pitchFamily="34" charset="0"/>
              </a:rPr>
              <a:t>8. Internal audit is undertaken</a:t>
            </a:r>
          </a:p>
          <a:p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a) By independent auditor</a:t>
            </a:r>
          </a:p>
          <a:p>
            <a:pPr lvl="2"/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b) Statutorily appointed auditor </a:t>
            </a:r>
          </a:p>
          <a:p>
            <a:pPr lvl="2"/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c) By a person appointed by the management</a:t>
            </a:r>
          </a:p>
          <a:p>
            <a:pPr lvl="2"/>
            <a:endParaRPr lang="en-IN" dirty="0" smtClean="0">
              <a:latin typeface="Arial Black" pitchFamily="34" charset="0"/>
            </a:endParaRPr>
          </a:p>
          <a:p>
            <a:pPr lvl="2">
              <a:buNone/>
            </a:pPr>
            <a:r>
              <a:rPr lang="en-IN" dirty="0" smtClean="0">
                <a:latin typeface="Arial Black" pitchFamily="34" charset="0"/>
              </a:rPr>
              <a:t> d) By Government auditor</a:t>
            </a:r>
            <a:endParaRPr lang="en-IN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2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500A7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92</TotalTime>
  <Words>820</Words>
  <Application>Microsoft Office PowerPoint</Application>
  <PresentationFormat>On-screen Show (4:3)</PresentationFormat>
  <Paragraphs>208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Concourse</vt:lpstr>
      <vt:lpstr>QUIZ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             ANSWERS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jahanvi</dc:creator>
  <cp:lastModifiedBy>jahanvi</cp:lastModifiedBy>
  <cp:revision>25</cp:revision>
  <dcterms:created xsi:type="dcterms:W3CDTF">2020-05-19T15:57:08Z</dcterms:created>
  <dcterms:modified xsi:type="dcterms:W3CDTF">2020-05-28T11:40:05Z</dcterms:modified>
</cp:coreProperties>
</file>