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8" r:id="rId3"/>
    <p:sldId id="259" r:id="rId4"/>
    <p:sldId id="263" r:id="rId5"/>
    <p:sldId id="264" r:id="rId6"/>
    <p:sldId id="265" r:id="rId7"/>
    <p:sldId id="266" r:id="rId8"/>
    <p:sldId id="267"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1C519B2-6D5B-40D4-B12C-1EC4983BFEA8}"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1C519B2-6D5B-40D4-B12C-1EC4983BFEA8}"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1C519B2-6D5B-40D4-B12C-1EC4983BFEA8}"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1C519B2-6D5B-40D4-B12C-1EC4983BFEA8}"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C519B2-6D5B-40D4-B12C-1EC4983BFEA8}"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1C519B2-6D5B-40D4-B12C-1EC4983BFEA8}"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1C519B2-6D5B-40D4-B12C-1EC4983BFEA8}" type="datetimeFigureOut">
              <a:rPr lang="en-US" smtClean="0"/>
              <a:pPr/>
              <a:t>5/18/2020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1C519B2-6D5B-40D4-B12C-1EC4983BFEA8}" type="datetimeFigureOut">
              <a:rPr lang="en-US" smtClean="0"/>
              <a:pPr/>
              <a:t>5/18/2020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519B2-6D5B-40D4-B12C-1EC4983BFEA8}" type="datetimeFigureOut">
              <a:rPr lang="en-US" smtClean="0"/>
              <a:pPr/>
              <a:t>5/18/2020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519B2-6D5B-40D4-B12C-1EC4983BFEA8}"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519B2-6D5B-40D4-B12C-1EC4983BFEA8}"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9291BD-AD6D-468B-A419-20DA65BA0C6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519B2-6D5B-40D4-B12C-1EC4983BFEA8}" type="datetimeFigureOut">
              <a:rPr lang="en-US" smtClean="0"/>
              <a:pPr/>
              <a:t>5/18/2020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291BD-AD6D-468B-A419-20DA65BA0C6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toppr.com/guides/fundamentals-of-economics-and-management/supply/exceptions-of-law-of-supply/" TargetMode="External"/><Relationship Id="rId2" Type="http://schemas.openxmlformats.org/officeDocument/2006/relationships/hyperlink" Target="https://www.toppr.com/guides/english/vocabulary/word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0" y="0"/>
            <a:ext cx="9144000" cy="6858000"/>
          </a:xfrm>
          <a:prstGeom prst="rect">
            <a:avLst/>
          </a:prstGeom>
        </p:spPr>
      </p:pic>
      <p:sp>
        <p:nvSpPr>
          <p:cNvPr id="7" name="TextBox 6"/>
          <p:cNvSpPr txBox="1"/>
          <p:nvPr/>
        </p:nvSpPr>
        <p:spPr>
          <a:xfrm>
            <a:off x="428596" y="3286124"/>
            <a:ext cx="3857652" cy="1200329"/>
          </a:xfrm>
          <a:prstGeom prst="rect">
            <a:avLst/>
          </a:prstGeom>
          <a:noFill/>
        </p:spPr>
        <p:txBody>
          <a:bodyPr wrap="square" rtlCol="0">
            <a:spAutoFit/>
          </a:bodyPr>
          <a:lstStyle/>
          <a:p>
            <a:r>
              <a:rPr lang="en-IN" b="1" dirty="0" smtClean="0">
                <a:solidFill>
                  <a:srgbClr val="FF0000"/>
                </a:solidFill>
              </a:rPr>
              <a:t>BY JAHANAVI DEO</a:t>
            </a:r>
          </a:p>
          <a:p>
            <a:r>
              <a:rPr lang="en-IN" b="1" dirty="0" smtClean="0">
                <a:solidFill>
                  <a:srgbClr val="FF0000"/>
                </a:solidFill>
              </a:rPr>
              <a:t>DEPARTMENT OF COMMERCE</a:t>
            </a:r>
          </a:p>
          <a:p>
            <a:r>
              <a:rPr lang="en-IN" b="1" dirty="0" smtClean="0">
                <a:solidFill>
                  <a:srgbClr val="FF0000"/>
                </a:solidFill>
              </a:rPr>
              <a:t>M.L ARYA </a:t>
            </a:r>
            <a:r>
              <a:rPr lang="en-IN" b="1" dirty="0" smtClean="0">
                <a:solidFill>
                  <a:srgbClr val="FF0000"/>
                </a:solidFill>
              </a:rPr>
              <a:t>COLLEGE,KASBA</a:t>
            </a:r>
          </a:p>
          <a:p>
            <a:r>
              <a:rPr lang="en-IN" b="1" smtClean="0">
                <a:solidFill>
                  <a:srgbClr val="FF0000"/>
                </a:solidFill>
              </a:rPr>
              <a:t>B.COM 2_DATE:18/05/2020</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fontScale="90000"/>
          </a:bodyPr>
          <a:lstStyle/>
          <a:p>
            <a:r>
              <a:rPr lang="en-IN" dirty="0" smtClean="0">
                <a:solidFill>
                  <a:srgbClr val="0070C0"/>
                </a:solidFill>
                <a:latin typeface="Arial Black" pitchFamily="34" charset="0"/>
              </a:rPr>
              <a:t>Negotiable instrument act, 1981</a:t>
            </a:r>
            <a:endParaRPr lang="en-IN" dirty="0">
              <a:solidFill>
                <a:srgbClr val="0070C0"/>
              </a:solidFill>
              <a:latin typeface="Arial Black" pitchFamily="34" charset="0"/>
            </a:endParaRPr>
          </a:p>
        </p:txBody>
      </p:sp>
      <p:sp>
        <p:nvSpPr>
          <p:cNvPr id="3" name="Content Placeholder 2"/>
          <p:cNvSpPr>
            <a:spLocks noGrp="1"/>
          </p:cNvSpPr>
          <p:nvPr>
            <p:ph idx="1"/>
          </p:nvPr>
        </p:nvSpPr>
        <p:spPr>
          <a:xfrm>
            <a:off x="428596" y="1600200"/>
            <a:ext cx="4786346" cy="4829196"/>
          </a:xfrm>
          <a:solidFill>
            <a:schemeClr val="accent5">
              <a:lumMod val="40000"/>
              <a:lumOff val="60000"/>
            </a:schemeClr>
          </a:solidFill>
        </p:spPr>
        <p:txBody>
          <a:bodyPr>
            <a:normAutofit fontScale="85000" lnSpcReduction="10000"/>
          </a:bodyPr>
          <a:lstStyle/>
          <a:p>
            <a:r>
              <a:rPr lang="en-IN" dirty="0" smtClean="0">
                <a:solidFill>
                  <a:schemeClr val="accent6">
                    <a:lumMod val="75000"/>
                  </a:schemeClr>
                </a:solidFill>
                <a:latin typeface="Berlin Sans FB" pitchFamily="34" charset="0"/>
              </a:rPr>
              <a:t>The Act has not defined negotiable instruments clearly but it has provided an inclusive meaning for them.</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Section 13(1) says NIs include promissory notes, bills of exchange or cheques payable either to order or to bearer. Hence, the Act only includes these three types of NIs within its ambit.</a:t>
            </a:r>
          </a:p>
          <a:p>
            <a:endParaRPr lang="en-IN" dirty="0">
              <a:solidFill>
                <a:schemeClr val="accent6">
                  <a:lumMod val="75000"/>
                </a:schemeClr>
              </a:solidFill>
              <a:latin typeface="Berlin Sans FB" pitchFamily="34" charset="0"/>
            </a:endParaRPr>
          </a:p>
        </p:txBody>
      </p:sp>
      <p:pic>
        <p:nvPicPr>
          <p:cNvPr id="5" name="Picture 4" descr="Negotiable-Instrument.jpg"/>
          <p:cNvPicPr>
            <a:picLocks noChangeAspect="1"/>
          </p:cNvPicPr>
          <p:nvPr/>
        </p:nvPicPr>
        <p:blipFill>
          <a:blip r:embed="rId2"/>
          <a:stretch>
            <a:fillRect/>
          </a:stretch>
        </p:blipFill>
        <p:spPr>
          <a:xfrm>
            <a:off x="5429256" y="1571613"/>
            <a:ext cx="3429024" cy="47149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a:solidFill>
            <a:schemeClr val="accent5">
              <a:lumMod val="60000"/>
              <a:lumOff val="40000"/>
            </a:schemeClr>
          </a:solidFill>
        </p:spPr>
        <p:txBody>
          <a:bodyPr>
            <a:normAutofit fontScale="70000" lnSpcReduction="20000"/>
          </a:bodyPr>
          <a:lstStyle/>
          <a:p>
            <a:r>
              <a:rPr lang="en-IN" dirty="0" smtClean="0">
                <a:solidFill>
                  <a:schemeClr val="accent6">
                    <a:lumMod val="75000"/>
                  </a:schemeClr>
                </a:solidFill>
                <a:latin typeface="Berlin Sans FB" pitchFamily="34" charset="0"/>
              </a:rPr>
              <a:t>A negotiable instrument is nothing but a document. Some laws and definitions also treat it as movable property.</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Since every property has some monetary worth, even NIs possess some financial value. In order to purchase it, one just has to pay its value to its owner and acquire it as property.</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According to these definitions, an instrument of this kind must always possess the following characteristics:</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It should be freely transferable either by simple delivery or by endorsement and delivery.</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Defects in the title of sellers of these instruments do not affect persons who purchase them in good faith.</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Holders of these instruments can sue upon them in their own names.</a:t>
            </a:r>
          </a:p>
          <a:p>
            <a:endParaRPr lang="en-IN" dirty="0">
              <a:solidFill>
                <a:schemeClr val="accent6">
                  <a:lumMod val="75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rmAutofit/>
          </a:bodyPr>
          <a:lstStyle/>
          <a:p>
            <a:r>
              <a:rPr lang="en-IN" sz="3200" dirty="0" smtClean="0">
                <a:solidFill>
                  <a:srgbClr val="FFFF00"/>
                </a:solidFill>
                <a:latin typeface="Arial Black" pitchFamily="34" charset="0"/>
              </a:rPr>
              <a:t>CHARACTERISTICS OF A NEGOTIABLE INSTRUMENT </a:t>
            </a:r>
            <a:endParaRPr lang="en-IN" sz="3200" dirty="0">
              <a:solidFill>
                <a:srgbClr val="FFFF00"/>
              </a:solidFill>
              <a:latin typeface="Arial Black" pitchFamily="34" charset="0"/>
            </a:endParaRPr>
          </a:p>
        </p:txBody>
      </p:sp>
      <p:sp>
        <p:nvSpPr>
          <p:cNvPr id="3" name="Content Placeholder 2"/>
          <p:cNvSpPr>
            <a:spLocks noGrp="1"/>
          </p:cNvSpPr>
          <p:nvPr>
            <p:ph idx="1"/>
          </p:nvPr>
        </p:nvSpPr>
        <p:spPr>
          <a:xfrm>
            <a:off x="457200" y="1600200"/>
            <a:ext cx="8229600" cy="4900634"/>
          </a:xfrm>
          <a:solidFill>
            <a:schemeClr val="accent5">
              <a:lumMod val="40000"/>
              <a:lumOff val="60000"/>
            </a:schemeClr>
          </a:solidFill>
        </p:spPr>
        <p:txBody>
          <a:bodyPr>
            <a:normAutofit fontScale="92500" lnSpcReduction="20000"/>
          </a:bodyPr>
          <a:lstStyle/>
          <a:p>
            <a:r>
              <a:rPr lang="en-IN" b="1" dirty="0" smtClean="0">
                <a:solidFill>
                  <a:schemeClr val="accent6">
                    <a:lumMod val="75000"/>
                  </a:schemeClr>
                </a:solidFill>
                <a:latin typeface="Berlin Sans FB" pitchFamily="34" charset="0"/>
              </a:rPr>
              <a:t>1. Property: </a:t>
            </a:r>
          </a:p>
          <a:p>
            <a:pPr>
              <a:buNone/>
            </a:pPr>
            <a:r>
              <a:rPr lang="en-IN" dirty="0" smtClean="0">
                <a:solidFill>
                  <a:schemeClr val="accent6">
                    <a:lumMod val="75000"/>
                  </a:schemeClr>
                </a:solidFill>
                <a:latin typeface="Berlin Sans FB" pitchFamily="34" charset="0"/>
              </a:rPr>
              <a:t>   The </a:t>
            </a:r>
            <a:r>
              <a:rPr lang="en-IN" dirty="0" err="1" smtClean="0">
                <a:solidFill>
                  <a:schemeClr val="accent6">
                    <a:lumMod val="75000"/>
                  </a:schemeClr>
                </a:solidFill>
                <a:latin typeface="Berlin Sans FB" pitchFamily="34" charset="0"/>
              </a:rPr>
              <a:t>prossessor</a:t>
            </a:r>
            <a:r>
              <a:rPr lang="en-IN" dirty="0" smtClean="0">
                <a:solidFill>
                  <a:schemeClr val="accent6">
                    <a:lumMod val="75000"/>
                  </a:schemeClr>
                </a:solidFill>
                <a:latin typeface="Berlin Sans FB" pitchFamily="34" charset="0"/>
              </a:rPr>
              <a:t> of the negotiable instrument is presumed to be the owner of the property contained therein. A negotiable instrument does not merely give possession of the instrument but right to property also. The property in a negotiable instrument can be transferred without any formality. In the case of bearer instrument, the property passes by mere delivery to the transferee. In the case of an order instrument, endorsement and delivery are required for the transfer of property. </a:t>
            </a:r>
            <a:endParaRPr lang="en-IN" dirty="0">
              <a:solidFill>
                <a:schemeClr val="accent6">
                  <a:lumMod val="75000"/>
                </a:schemeClr>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a:solidFill>
            <a:schemeClr val="accent5">
              <a:lumMod val="40000"/>
              <a:lumOff val="60000"/>
            </a:schemeClr>
          </a:solidFill>
        </p:spPr>
        <p:txBody>
          <a:bodyPr/>
          <a:lstStyle/>
          <a:p>
            <a:r>
              <a:rPr lang="en-IN" b="1" dirty="0" smtClean="0">
                <a:solidFill>
                  <a:schemeClr val="accent6">
                    <a:lumMod val="75000"/>
                  </a:schemeClr>
                </a:solidFill>
                <a:latin typeface="Berlin Sans FB" pitchFamily="34" charset="0"/>
              </a:rPr>
              <a:t>2. Title:</a:t>
            </a:r>
          </a:p>
          <a:p>
            <a:r>
              <a:rPr lang="en-IN" dirty="0" smtClean="0">
                <a:solidFill>
                  <a:schemeClr val="accent6">
                    <a:lumMod val="75000"/>
                  </a:schemeClr>
                </a:solidFill>
                <a:latin typeface="Berlin Sans FB" pitchFamily="34" charset="0"/>
              </a:rPr>
              <a:t> The transferee of a negotiable instrument is known as ‘holder in due course.’ A bona fide transferee for value is not affected by any defect of title on the part of the transferor or of any of the previous holders of the instrument. </a:t>
            </a:r>
            <a:endParaRPr lang="en-IN" dirty="0">
              <a:solidFill>
                <a:schemeClr val="accent6">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a:solidFill>
            <a:schemeClr val="accent5">
              <a:lumMod val="40000"/>
              <a:lumOff val="60000"/>
            </a:schemeClr>
          </a:solidFill>
        </p:spPr>
        <p:txBody>
          <a:bodyPr/>
          <a:lstStyle/>
          <a:p>
            <a:r>
              <a:rPr lang="en-IN" b="1" dirty="0" smtClean="0">
                <a:solidFill>
                  <a:schemeClr val="accent6">
                    <a:lumMod val="75000"/>
                  </a:schemeClr>
                </a:solidFill>
                <a:latin typeface="Berlin Sans FB" pitchFamily="34" charset="0"/>
              </a:rPr>
              <a:t>3. Rights:</a:t>
            </a:r>
          </a:p>
          <a:p>
            <a:r>
              <a:rPr lang="en-IN" dirty="0" smtClean="0">
                <a:solidFill>
                  <a:schemeClr val="accent6">
                    <a:lumMod val="75000"/>
                  </a:schemeClr>
                </a:solidFill>
                <a:latin typeface="Berlin Sans FB" pitchFamily="34" charset="0"/>
              </a:rPr>
              <a:t> The transferee of the negotiable instrument can sue in his own name, in case of dishonour. A negotiable instrument can be transferred any number of times till it is at maturity. The holder of the instrument need not give notice of transfer to the party liable on the instrument to pay. </a:t>
            </a:r>
            <a:endParaRPr lang="en-IN" dirty="0">
              <a:solidFill>
                <a:schemeClr val="accent6">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a:solidFill>
            <a:schemeClr val="accent5">
              <a:lumMod val="40000"/>
              <a:lumOff val="60000"/>
            </a:schemeClr>
          </a:solidFill>
        </p:spPr>
        <p:txBody>
          <a:bodyPr>
            <a:normAutofit/>
          </a:bodyPr>
          <a:lstStyle/>
          <a:p>
            <a:r>
              <a:rPr lang="en-IN" b="1" dirty="0" smtClean="0">
                <a:solidFill>
                  <a:schemeClr val="accent6">
                    <a:lumMod val="75000"/>
                  </a:schemeClr>
                </a:solidFill>
                <a:latin typeface="Berlin Sans FB" pitchFamily="34" charset="0"/>
              </a:rPr>
              <a:t>4. Presumptions:</a:t>
            </a:r>
          </a:p>
          <a:p>
            <a:r>
              <a:rPr lang="en-IN" dirty="0" smtClean="0">
                <a:solidFill>
                  <a:schemeClr val="accent6">
                    <a:lumMod val="75000"/>
                  </a:schemeClr>
                </a:solidFill>
                <a:latin typeface="Berlin Sans FB" pitchFamily="34" charset="0"/>
              </a:rPr>
              <a:t> Certain presumptions apply to all negotiable instruments e.g., a presumption that consideration has been paid under it. It is not necessary to write in a promissory note the words ‘for value received’ or similar expressions because the payment of consideration is presumed. The words are usually included to create additional evidence of consideration. </a:t>
            </a:r>
            <a:endParaRPr lang="en-IN" dirty="0">
              <a:solidFill>
                <a:schemeClr val="accent6">
                  <a:lumMod val="75000"/>
                </a:schemeClr>
              </a:solidFill>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a:solidFill>
            <a:schemeClr val="accent5">
              <a:lumMod val="40000"/>
              <a:lumOff val="60000"/>
            </a:schemeClr>
          </a:solidFill>
        </p:spPr>
        <p:txBody>
          <a:bodyPr/>
          <a:lstStyle/>
          <a:p>
            <a:r>
              <a:rPr lang="en-IN" b="1" dirty="0" smtClean="0">
                <a:solidFill>
                  <a:schemeClr val="accent6">
                    <a:lumMod val="75000"/>
                  </a:schemeClr>
                </a:solidFill>
                <a:latin typeface="Berlin Sans FB" pitchFamily="34" charset="0"/>
              </a:rPr>
              <a:t>5. Prompt payment:</a:t>
            </a:r>
          </a:p>
          <a:p>
            <a:r>
              <a:rPr lang="en-IN" dirty="0" smtClean="0">
                <a:solidFill>
                  <a:schemeClr val="accent6">
                    <a:lumMod val="75000"/>
                  </a:schemeClr>
                </a:solidFill>
                <a:latin typeface="Berlin Sans FB" pitchFamily="34" charset="0"/>
              </a:rPr>
              <a:t> A negotiable instrument enables the holder to expect prompt payment because a dishonour means the ruin of the credit of all persons who are parties to the instrument</a:t>
            </a:r>
            <a:endParaRPr lang="en-IN" dirty="0">
              <a:solidFill>
                <a:schemeClr val="accent6">
                  <a:lumMod val="75000"/>
                </a:schemeClr>
              </a:solidFill>
              <a:latin typeface="Berlin Sans FB"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1071546"/>
          </a:xfrm>
          <a:solidFill>
            <a:srgbClr val="FF0000"/>
          </a:solidFill>
        </p:spPr>
        <p:txBody>
          <a:bodyPr>
            <a:normAutofit fontScale="90000"/>
          </a:bodyPr>
          <a:lstStyle/>
          <a:p>
            <a:r>
              <a:rPr lang="en-IN" b="1" dirty="0" smtClean="0">
                <a:solidFill>
                  <a:srgbClr val="0070C0"/>
                </a:solidFill>
              </a:rPr>
              <a:t>Effect of Negotiability</a:t>
            </a:r>
            <a:br>
              <a:rPr lang="en-IN" b="1" dirty="0" smtClean="0">
                <a:solidFill>
                  <a:srgbClr val="0070C0"/>
                </a:solidFill>
              </a:rPr>
            </a:br>
            <a:endParaRPr lang="en-IN" dirty="0">
              <a:solidFill>
                <a:srgbClr val="0070C0"/>
              </a:solidFill>
            </a:endParaRPr>
          </a:p>
        </p:txBody>
      </p:sp>
      <p:sp>
        <p:nvSpPr>
          <p:cNvPr id="3" name="Content Placeholder 2"/>
          <p:cNvSpPr>
            <a:spLocks noGrp="1"/>
          </p:cNvSpPr>
          <p:nvPr>
            <p:ph idx="1"/>
          </p:nvPr>
        </p:nvSpPr>
        <p:spPr>
          <a:xfrm>
            <a:off x="457200" y="1357298"/>
            <a:ext cx="8229600" cy="5214974"/>
          </a:xfrm>
          <a:solidFill>
            <a:schemeClr val="accent5">
              <a:lumMod val="60000"/>
              <a:lumOff val="40000"/>
            </a:schemeClr>
          </a:solidFill>
        </p:spPr>
        <p:txBody>
          <a:bodyPr>
            <a:normAutofit fontScale="70000" lnSpcReduction="20000"/>
          </a:bodyPr>
          <a:lstStyle/>
          <a:p>
            <a:r>
              <a:rPr lang="en-IN" dirty="0" smtClean="0">
                <a:solidFill>
                  <a:schemeClr val="accent6">
                    <a:lumMod val="75000"/>
                  </a:schemeClr>
                </a:solidFill>
                <a:latin typeface="Berlin Sans FB" pitchFamily="34" charset="0"/>
              </a:rPr>
              <a:t>One of the most important principles relating to property transfers is ‘</a:t>
            </a:r>
            <a:r>
              <a:rPr lang="en-IN" dirty="0" err="1" smtClean="0">
                <a:solidFill>
                  <a:schemeClr val="accent6">
                    <a:lumMod val="75000"/>
                  </a:schemeClr>
                </a:solidFill>
                <a:latin typeface="Berlin Sans FB" pitchFamily="34" charset="0"/>
              </a:rPr>
              <a:t>nemo</a:t>
            </a:r>
            <a:r>
              <a:rPr lang="en-IN" dirty="0" smtClean="0">
                <a:solidFill>
                  <a:schemeClr val="accent6">
                    <a:lumMod val="75000"/>
                  </a:schemeClr>
                </a:solidFill>
                <a:latin typeface="Berlin Sans FB" pitchFamily="34" charset="0"/>
              </a:rPr>
              <a:t> </a:t>
            </a:r>
            <a:r>
              <a:rPr lang="en-IN" dirty="0" err="1" smtClean="0">
                <a:solidFill>
                  <a:schemeClr val="accent6">
                    <a:lumMod val="75000"/>
                  </a:schemeClr>
                </a:solidFill>
                <a:latin typeface="Berlin Sans FB" pitchFamily="34" charset="0"/>
              </a:rPr>
              <a:t>dat</a:t>
            </a:r>
            <a:r>
              <a:rPr lang="en-IN" dirty="0" smtClean="0">
                <a:solidFill>
                  <a:schemeClr val="accent6">
                    <a:lumMod val="75000"/>
                  </a:schemeClr>
                </a:solidFill>
                <a:latin typeface="Berlin Sans FB" pitchFamily="34" charset="0"/>
              </a:rPr>
              <a:t> quad non-</a:t>
            </a:r>
            <a:r>
              <a:rPr lang="en-IN" dirty="0" err="1" smtClean="0">
                <a:solidFill>
                  <a:schemeClr val="accent6">
                    <a:lumMod val="75000"/>
                  </a:schemeClr>
                </a:solidFill>
                <a:latin typeface="Berlin Sans FB" pitchFamily="34" charset="0"/>
              </a:rPr>
              <a:t>habet</a:t>
            </a:r>
            <a:r>
              <a:rPr lang="en-IN" dirty="0" smtClean="0">
                <a:solidFill>
                  <a:schemeClr val="accent6">
                    <a:lumMod val="75000"/>
                  </a:schemeClr>
                </a:solidFill>
                <a:latin typeface="Berlin Sans FB" pitchFamily="34" charset="0"/>
              </a:rPr>
              <a:t>’. This maxim basically means nobody can pass a better title than that he himself possesses.</a:t>
            </a:r>
          </a:p>
          <a:p>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In other </a:t>
            </a:r>
            <a:r>
              <a:rPr lang="en-IN" dirty="0" smtClean="0">
                <a:solidFill>
                  <a:schemeClr val="accent6">
                    <a:lumMod val="75000"/>
                  </a:schemeClr>
                </a:solidFill>
                <a:latin typeface="Berlin Sans FB" pitchFamily="34" charset="0"/>
                <a:hlinkClick r:id="rId2"/>
              </a:rPr>
              <a:t>words</a:t>
            </a:r>
            <a:r>
              <a:rPr lang="en-IN" dirty="0" smtClean="0">
                <a:solidFill>
                  <a:schemeClr val="accent6">
                    <a:lumMod val="75000"/>
                  </a:schemeClr>
                </a:solidFill>
                <a:latin typeface="Berlin Sans FB" pitchFamily="34" charset="0"/>
              </a:rPr>
              <a:t>, one cannot transfer anything that does not belong to him in the first place. The effect of this rule is that any transfer without the transferor’s title is null and void.</a:t>
            </a:r>
          </a:p>
          <a:p>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Negotiable instruments are common exceptions to this very important rule requiring a proper title for transfers. Hence, a person may validly acquire NIs from a seller who does not possess a title over them. This only requirement of this </a:t>
            </a:r>
            <a:r>
              <a:rPr lang="en-IN" dirty="0" smtClean="0">
                <a:solidFill>
                  <a:schemeClr val="accent6">
                    <a:lumMod val="75000"/>
                  </a:schemeClr>
                </a:solidFill>
                <a:latin typeface="Berlin Sans FB" pitchFamily="34" charset="0"/>
                <a:hlinkClick r:id="rId3"/>
              </a:rPr>
              <a:t>exception</a:t>
            </a:r>
            <a:r>
              <a:rPr lang="en-IN" dirty="0" smtClean="0">
                <a:solidFill>
                  <a:schemeClr val="accent6">
                    <a:lumMod val="75000"/>
                  </a:schemeClr>
                </a:solidFill>
                <a:latin typeface="Berlin Sans FB" pitchFamily="34" charset="0"/>
              </a:rPr>
              <a:t> is that the purchase of NIs must be for bona fide reasons.</a:t>
            </a:r>
          </a:p>
          <a:p>
            <a:endParaRPr lang="en-IN" dirty="0">
              <a:solidFill>
                <a:schemeClr val="accent6">
                  <a:lumMod val="75000"/>
                </a:schemeClr>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429</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Negotiable instrument act, 1981</vt:lpstr>
      <vt:lpstr>Slide 3</vt:lpstr>
      <vt:lpstr>CHARACTERISTICS OF A NEGOTIABLE INSTRUMENT </vt:lpstr>
      <vt:lpstr>Slide 5</vt:lpstr>
      <vt:lpstr>Slide 6</vt:lpstr>
      <vt:lpstr>Slide 7</vt:lpstr>
      <vt:lpstr>Slide 8</vt:lpstr>
      <vt:lpstr>Effect of Negotiability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13</cp:revision>
  <dcterms:created xsi:type="dcterms:W3CDTF">2019-07-22T07:21:16Z</dcterms:created>
  <dcterms:modified xsi:type="dcterms:W3CDTF">2020-05-18T05:25:14Z</dcterms:modified>
</cp:coreProperties>
</file>