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9" r:id="rId3"/>
    <p:sldId id="260" r:id="rId4"/>
    <p:sldId id="261" r:id="rId5"/>
    <p:sldId id="262"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3EAB35FC-42BF-44C0-A70C-3FB0D7BD9CC3}" type="datetimeFigureOut">
              <a:rPr lang="en-US" smtClean="0"/>
              <a:pPr/>
              <a:t>5/15/2020</a:t>
            </a:fld>
            <a:endParaRPr lang="en-IN"/>
          </a:p>
        </p:txBody>
      </p:sp>
      <p:sp>
        <p:nvSpPr>
          <p:cNvPr id="17" name="Footer Placeholder 16"/>
          <p:cNvSpPr>
            <a:spLocks noGrp="1"/>
          </p:cNvSpPr>
          <p:nvPr>
            <p:ph type="ftr" sz="quarter" idx="11"/>
          </p:nvPr>
        </p:nvSpPr>
        <p:spPr>
          <a:xfrm>
            <a:off x="5410200" y="4205288"/>
            <a:ext cx="1295400" cy="457200"/>
          </a:xfrm>
        </p:spPr>
        <p:txBody>
          <a:bodyPr/>
          <a:lstStyle/>
          <a:p>
            <a:endParaRPr lang="en-IN"/>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B91E373-028F-4218-A33B-3F37B6DA364A}"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AB35FC-42BF-44C0-A70C-3FB0D7BD9CC3}" type="datetimeFigureOut">
              <a:rPr lang="en-US" smtClean="0"/>
              <a:pPr/>
              <a:t>5/15/2020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B91E373-028F-4218-A33B-3F37B6DA364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AB35FC-42BF-44C0-A70C-3FB0D7BD9CC3}" type="datetimeFigureOut">
              <a:rPr lang="en-US" smtClean="0"/>
              <a:pPr/>
              <a:t>5/15/2020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B91E373-028F-4218-A33B-3F37B6DA364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AB35FC-42BF-44C0-A70C-3FB0D7BD9CC3}" type="datetimeFigureOut">
              <a:rPr lang="en-US" smtClean="0"/>
              <a:pPr/>
              <a:t>5/15/2020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B91E373-028F-4218-A33B-3F37B6DA364A}"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EAB35FC-42BF-44C0-A70C-3FB0D7BD9CC3}" type="datetimeFigureOut">
              <a:rPr lang="en-US" smtClean="0"/>
              <a:pPr/>
              <a:t>5/15/2020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B91E373-028F-4218-A33B-3F37B6DA364A}"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EAB35FC-42BF-44C0-A70C-3FB0D7BD9CC3}" type="datetimeFigureOut">
              <a:rPr lang="en-US" smtClean="0"/>
              <a:pPr/>
              <a:t>5/15/2020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B91E373-028F-4218-A33B-3F37B6DA364A}"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3EAB35FC-42BF-44C0-A70C-3FB0D7BD9CC3}" type="datetimeFigureOut">
              <a:rPr lang="en-US" smtClean="0"/>
              <a:pPr/>
              <a:t>5/15/2020</a:t>
            </a:fld>
            <a:endParaRPr lang="en-IN"/>
          </a:p>
        </p:txBody>
      </p:sp>
      <p:sp>
        <p:nvSpPr>
          <p:cNvPr id="27" name="Slide Number Placeholder 26"/>
          <p:cNvSpPr>
            <a:spLocks noGrp="1"/>
          </p:cNvSpPr>
          <p:nvPr>
            <p:ph type="sldNum" sz="quarter" idx="11"/>
          </p:nvPr>
        </p:nvSpPr>
        <p:spPr/>
        <p:txBody>
          <a:bodyPr rtlCol="0"/>
          <a:lstStyle/>
          <a:p>
            <a:fld id="{0B91E373-028F-4218-A33B-3F37B6DA364A}" type="slidenum">
              <a:rPr lang="en-IN" smtClean="0"/>
              <a:pPr/>
              <a:t>‹#›</a:t>
            </a:fld>
            <a:endParaRPr lang="en-IN"/>
          </a:p>
        </p:txBody>
      </p:sp>
      <p:sp>
        <p:nvSpPr>
          <p:cNvPr id="28" name="Footer Placeholder 27"/>
          <p:cNvSpPr>
            <a:spLocks noGrp="1"/>
          </p:cNvSpPr>
          <p:nvPr>
            <p:ph type="ftr" sz="quarter" idx="12"/>
          </p:nvPr>
        </p:nvSpPr>
        <p:spPr/>
        <p:txBody>
          <a:bodyPr rtlCol="0"/>
          <a:lstStyle/>
          <a:p>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3EAB35FC-42BF-44C0-A70C-3FB0D7BD9CC3}" type="datetimeFigureOut">
              <a:rPr lang="en-US" smtClean="0"/>
              <a:pPr/>
              <a:t>5/15/2020</a:t>
            </a:fld>
            <a:endParaRPr lang="en-IN"/>
          </a:p>
        </p:txBody>
      </p:sp>
      <p:sp>
        <p:nvSpPr>
          <p:cNvPr id="4" name="Footer Placeholder 3"/>
          <p:cNvSpPr>
            <a:spLocks noGrp="1"/>
          </p:cNvSpPr>
          <p:nvPr>
            <p:ph type="ftr" sz="quarter" idx="11"/>
          </p:nvPr>
        </p:nvSpPr>
        <p:spPr>
          <a:xfrm>
            <a:off x="5257800" y="612648"/>
            <a:ext cx="1325880" cy="457200"/>
          </a:xfrm>
        </p:spPr>
        <p:txBody>
          <a:bodyPr/>
          <a:lstStyle/>
          <a:p>
            <a:endParaRPr lang="en-IN"/>
          </a:p>
        </p:txBody>
      </p:sp>
      <p:sp>
        <p:nvSpPr>
          <p:cNvPr id="5" name="Slide Number Placeholder 4"/>
          <p:cNvSpPr>
            <a:spLocks noGrp="1"/>
          </p:cNvSpPr>
          <p:nvPr>
            <p:ph type="sldNum" sz="quarter" idx="12"/>
          </p:nvPr>
        </p:nvSpPr>
        <p:spPr>
          <a:xfrm>
            <a:off x="8174736" y="2272"/>
            <a:ext cx="762000" cy="365760"/>
          </a:xfrm>
        </p:spPr>
        <p:txBody>
          <a:bodyPr/>
          <a:lstStyle/>
          <a:p>
            <a:fld id="{0B91E373-028F-4218-A33B-3F37B6DA364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AB35FC-42BF-44C0-A70C-3FB0D7BD9CC3}" type="datetimeFigureOut">
              <a:rPr lang="en-US" smtClean="0"/>
              <a:pPr/>
              <a:t>5/15/2020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B91E373-028F-4218-A33B-3F37B6DA364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EAB35FC-42BF-44C0-A70C-3FB0D7BD9CC3}" type="datetimeFigureOut">
              <a:rPr lang="en-US" smtClean="0"/>
              <a:pPr/>
              <a:t>5/15/2020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B91E373-028F-4218-A33B-3F37B6DA364A}"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AB35FC-42BF-44C0-A70C-3FB0D7BD9CC3}" type="datetimeFigureOut">
              <a:rPr lang="en-US" smtClean="0"/>
              <a:pPr/>
              <a:t>5/15/2020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B91E373-028F-4218-A33B-3F37B6DA364A}"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EAB35FC-42BF-44C0-A70C-3FB0D7BD9CC3}" type="datetimeFigureOut">
              <a:rPr lang="en-US" smtClean="0"/>
              <a:pPr/>
              <a:t>5/15/2020</a:t>
            </a:fld>
            <a:endParaRPr lang="en-IN"/>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IN"/>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B91E373-028F-4218-A33B-3F37B6DA364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usiness-organisation-original-imad8v7yqfxzgrzh.jpeg"/>
          <p:cNvPicPr>
            <a:picLocks noGrp="1" noChangeAspect="1"/>
          </p:cNvPicPr>
          <p:nvPr>
            <p:ph idx="1"/>
          </p:nvPr>
        </p:nvPicPr>
        <p:blipFill>
          <a:blip r:embed="rId2"/>
          <a:srcRect b="21972"/>
          <a:stretch>
            <a:fillRect/>
          </a:stretch>
        </p:blipFill>
        <p:spPr>
          <a:xfrm>
            <a:off x="0" y="0"/>
            <a:ext cx="9144000" cy="6858000"/>
          </a:xfrm>
        </p:spPr>
      </p:pic>
      <p:sp>
        <p:nvSpPr>
          <p:cNvPr id="6" name="TextBox 5"/>
          <p:cNvSpPr txBox="1"/>
          <p:nvPr/>
        </p:nvSpPr>
        <p:spPr>
          <a:xfrm>
            <a:off x="214282" y="3143248"/>
            <a:ext cx="5643602" cy="2246769"/>
          </a:xfrm>
          <a:prstGeom prst="rect">
            <a:avLst/>
          </a:prstGeom>
          <a:noFill/>
        </p:spPr>
        <p:txBody>
          <a:bodyPr wrap="square" rtlCol="0">
            <a:spAutoFit/>
          </a:bodyPr>
          <a:lstStyle/>
          <a:p>
            <a:r>
              <a:rPr lang="en-IN" sz="2800" dirty="0" smtClean="0">
                <a:solidFill>
                  <a:srgbClr val="F73760"/>
                </a:solidFill>
                <a:latin typeface="Bernard MT Condensed" pitchFamily="18" charset="0"/>
              </a:rPr>
              <a:t>BY JAHANAVI DEO</a:t>
            </a:r>
          </a:p>
          <a:p>
            <a:r>
              <a:rPr lang="en-IN" sz="2800" dirty="0" smtClean="0">
                <a:solidFill>
                  <a:srgbClr val="F73760"/>
                </a:solidFill>
                <a:latin typeface="Bernard MT Condensed" pitchFamily="18" charset="0"/>
              </a:rPr>
              <a:t>DEPARTMENT </a:t>
            </a:r>
            <a:r>
              <a:rPr lang="en-IN" sz="2800" dirty="0" smtClean="0">
                <a:solidFill>
                  <a:srgbClr val="F73760"/>
                </a:solidFill>
                <a:latin typeface="Bernard MT Condensed" pitchFamily="18" charset="0"/>
              </a:rPr>
              <a:t>OF COMMERCE</a:t>
            </a:r>
          </a:p>
          <a:p>
            <a:r>
              <a:rPr lang="en-IN" sz="2800" dirty="0" smtClean="0">
                <a:solidFill>
                  <a:srgbClr val="F73760"/>
                </a:solidFill>
                <a:latin typeface="Bernard MT Condensed" pitchFamily="18" charset="0"/>
              </a:rPr>
              <a:t>M.L ARYA COLLEGE, </a:t>
            </a:r>
            <a:r>
              <a:rPr lang="en-IN" sz="2800" dirty="0" smtClean="0">
                <a:solidFill>
                  <a:srgbClr val="F73760"/>
                </a:solidFill>
                <a:latin typeface="Bernard MT Condensed" pitchFamily="18" charset="0"/>
              </a:rPr>
              <a:t>KASBA</a:t>
            </a:r>
          </a:p>
          <a:p>
            <a:r>
              <a:rPr lang="en-IN" sz="2800" smtClean="0">
                <a:solidFill>
                  <a:srgbClr val="F73760"/>
                </a:solidFill>
                <a:latin typeface="Bernard MT Condensed" pitchFamily="18" charset="0"/>
              </a:rPr>
              <a:t>B.COM 1_UNIT 3_DATE-16/05/2020</a:t>
            </a:r>
          </a:p>
          <a:p>
            <a:endParaRPr lang="en-IN" sz="2800" dirty="0">
              <a:solidFill>
                <a:srgbClr val="F73760"/>
              </a:solidFill>
              <a:latin typeface="Bernard MT Condensed"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4429132"/>
            <a:ext cx="8786874" cy="2145404"/>
          </a:xfrm>
        </p:spPr>
        <p:txBody>
          <a:bodyPr>
            <a:normAutofit fontScale="85000" lnSpcReduction="20000"/>
          </a:bodyPr>
          <a:lstStyle/>
          <a:p>
            <a:r>
              <a:rPr lang="en-IN" dirty="0" smtClean="0">
                <a:solidFill>
                  <a:schemeClr val="accent2">
                    <a:lumMod val="75000"/>
                  </a:schemeClr>
                </a:solidFill>
                <a:latin typeface="Berlin Sans FB" pitchFamily="34" charset="0"/>
              </a:rPr>
              <a:t>F.W. Taylor, who is better known as the father of scientific management developed the concept of ‘Functional Organisation’. As the very name suggests, functional organisation implies that the organisation should be based on various functions. Taylor’s functional approach is mainly based on principle of specialization and tries to bring about organisational balance.</a:t>
            </a:r>
            <a:endParaRPr lang="en-IN" dirty="0">
              <a:solidFill>
                <a:schemeClr val="accent2">
                  <a:lumMod val="75000"/>
                </a:schemeClr>
              </a:solidFill>
              <a:latin typeface="Berlin Sans FB" pitchFamily="34" charset="0"/>
            </a:endParaRPr>
          </a:p>
        </p:txBody>
      </p:sp>
      <p:pic>
        <p:nvPicPr>
          <p:cNvPr id="4" name="Picture 3" descr="functional-organization-structure.jpg"/>
          <p:cNvPicPr>
            <a:picLocks noChangeAspect="1"/>
          </p:cNvPicPr>
          <p:nvPr/>
        </p:nvPicPr>
        <p:blipFill>
          <a:blip r:embed="rId2"/>
          <a:stretch>
            <a:fillRect/>
          </a:stretch>
        </p:blipFill>
        <p:spPr>
          <a:xfrm>
            <a:off x="142844" y="500042"/>
            <a:ext cx="8786874" cy="378621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931618"/>
          </a:xfrm>
        </p:spPr>
        <p:txBody>
          <a:bodyPr>
            <a:normAutofit fontScale="92500"/>
          </a:bodyPr>
          <a:lstStyle/>
          <a:p>
            <a:pPr fontAlgn="base"/>
            <a:r>
              <a:rPr lang="en-IN" dirty="0" smtClean="0">
                <a:solidFill>
                  <a:schemeClr val="accent2">
                    <a:lumMod val="75000"/>
                  </a:schemeClr>
                </a:solidFill>
                <a:latin typeface="Berlin Sans FB" pitchFamily="34" charset="0"/>
              </a:rPr>
              <a:t>Taylor’s concept of Functional Foremanship (as he puts it), is a system comprising of eight different foremen discharging different functions. Every worker in the organisation is directly connected with these foremen.</a:t>
            </a:r>
          </a:p>
          <a:p>
            <a:pPr fontAlgn="base"/>
            <a:r>
              <a:rPr lang="en-IN" b="1" dirty="0" smtClean="0">
                <a:solidFill>
                  <a:schemeClr val="accent2">
                    <a:lumMod val="75000"/>
                  </a:schemeClr>
                </a:solidFill>
                <a:latin typeface="Berlin Sans FB" pitchFamily="34" charset="0"/>
              </a:rPr>
              <a:t>The eight specialist foremen are:</a:t>
            </a:r>
            <a:endParaRPr lang="en-IN" dirty="0" smtClean="0">
              <a:solidFill>
                <a:schemeClr val="accent2">
                  <a:lumMod val="75000"/>
                </a:schemeClr>
              </a:solidFill>
              <a:latin typeface="Berlin Sans FB" pitchFamily="34" charset="0"/>
            </a:endParaRPr>
          </a:p>
          <a:p>
            <a:pPr fontAlgn="base"/>
            <a:r>
              <a:rPr lang="en-IN" dirty="0" smtClean="0">
                <a:solidFill>
                  <a:schemeClr val="accent2">
                    <a:lumMod val="75000"/>
                  </a:schemeClr>
                </a:solidFill>
                <a:latin typeface="Berlin Sans FB" pitchFamily="34" charset="0"/>
              </a:rPr>
              <a:t>(a) Route Clerk,                 (b) Instructions Card Clerk,</a:t>
            </a:r>
          </a:p>
          <a:p>
            <a:pPr fontAlgn="base"/>
            <a:r>
              <a:rPr lang="en-IN" dirty="0" smtClean="0">
                <a:solidFill>
                  <a:schemeClr val="accent2">
                    <a:lumMod val="75000"/>
                  </a:schemeClr>
                </a:solidFill>
                <a:latin typeface="Berlin Sans FB" pitchFamily="34" charset="0"/>
              </a:rPr>
              <a:t> (c) Time and Cost Clerk,   (d) Shop Disciplinarian,</a:t>
            </a:r>
          </a:p>
          <a:p>
            <a:pPr fontAlgn="base"/>
            <a:r>
              <a:rPr lang="en-IN" dirty="0" smtClean="0">
                <a:solidFill>
                  <a:schemeClr val="accent2">
                    <a:lumMod val="75000"/>
                  </a:schemeClr>
                </a:solidFill>
                <a:latin typeface="Berlin Sans FB" pitchFamily="34" charset="0"/>
              </a:rPr>
              <a:t> (e) Gang Boss,                    (f) Speed Boss, </a:t>
            </a:r>
          </a:p>
          <a:p>
            <a:pPr fontAlgn="base"/>
            <a:r>
              <a:rPr lang="en-IN" dirty="0" smtClean="0">
                <a:solidFill>
                  <a:schemeClr val="accent2">
                    <a:lumMod val="75000"/>
                  </a:schemeClr>
                </a:solidFill>
                <a:latin typeface="Berlin Sans FB" pitchFamily="34" charset="0"/>
              </a:rPr>
              <a:t>(g) Repair Boss, and           (h) Inspector. </a:t>
            </a:r>
          </a:p>
          <a:p>
            <a:pPr fontAlgn="base"/>
            <a:r>
              <a:rPr lang="en-IN" dirty="0" smtClean="0">
                <a:solidFill>
                  <a:schemeClr val="accent2">
                    <a:lumMod val="75000"/>
                  </a:schemeClr>
                </a:solidFill>
                <a:latin typeface="Berlin Sans FB" pitchFamily="34" charset="0"/>
              </a:rPr>
              <a:t>The first four bosses operate from Planning Department, whereas the other four are known as Executive Functional Bosses. They function in the production department.</a:t>
            </a:r>
          </a:p>
          <a:p>
            <a:endParaRPr lang="en-IN" dirty="0">
              <a:solidFill>
                <a:schemeClr val="accent2">
                  <a:lumMod val="75000"/>
                </a:schemeClr>
              </a:solidFill>
              <a:latin typeface="Berlin Sans FB"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Functional-Organization-chart.jpg"/>
          <p:cNvPicPr>
            <a:picLocks noGrp="1" noChangeAspect="1"/>
          </p:cNvPicPr>
          <p:nvPr>
            <p:ph idx="1"/>
          </p:nvPr>
        </p:nvPicPr>
        <p:blipFill>
          <a:blip r:embed="rId2"/>
          <a:stretch>
            <a:fillRect/>
          </a:stretch>
        </p:blipFill>
        <p:spPr>
          <a:xfrm>
            <a:off x="214282" y="928646"/>
            <a:ext cx="8715436" cy="5643626"/>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717304"/>
          </a:xfrm>
        </p:spPr>
        <p:txBody>
          <a:bodyPr/>
          <a:lstStyle/>
          <a:p>
            <a:pPr fontAlgn="base"/>
            <a:endParaRPr lang="en-IN" b="1" dirty="0" smtClean="0">
              <a:solidFill>
                <a:schemeClr val="accent2">
                  <a:lumMod val="75000"/>
                </a:schemeClr>
              </a:solidFill>
              <a:latin typeface="Berlin Sans FB" pitchFamily="34" charset="0"/>
            </a:endParaRPr>
          </a:p>
          <a:p>
            <a:pPr fontAlgn="base"/>
            <a:r>
              <a:rPr lang="en-IN" b="1" dirty="0" smtClean="0">
                <a:solidFill>
                  <a:schemeClr val="accent2">
                    <a:lumMod val="75000"/>
                  </a:schemeClr>
                </a:solidFill>
                <a:latin typeface="Berlin Sans FB" pitchFamily="34" charset="0"/>
              </a:rPr>
              <a:t>(a) Route clerk:</a:t>
            </a:r>
          </a:p>
          <a:p>
            <a:pPr fontAlgn="base"/>
            <a:r>
              <a:rPr lang="en-IN" dirty="0" smtClean="0">
                <a:solidFill>
                  <a:schemeClr val="accent2">
                    <a:lumMod val="75000"/>
                  </a:schemeClr>
                </a:solidFill>
                <a:latin typeface="Berlin Sans FB" pitchFamily="34" charset="0"/>
              </a:rPr>
              <a:t>He lays down the exact path or route to be followed by raw material transforming it into finished product.</a:t>
            </a:r>
          </a:p>
          <a:p>
            <a:pPr fontAlgn="base"/>
            <a:endParaRPr lang="en-IN" dirty="0" smtClean="0">
              <a:solidFill>
                <a:schemeClr val="accent2">
                  <a:lumMod val="75000"/>
                </a:schemeClr>
              </a:solidFill>
              <a:latin typeface="Berlin Sans FB" pitchFamily="34" charset="0"/>
            </a:endParaRPr>
          </a:p>
          <a:p>
            <a:pPr fontAlgn="base"/>
            <a:endParaRPr lang="en-IN" dirty="0" smtClean="0">
              <a:solidFill>
                <a:schemeClr val="accent2">
                  <a:lumMod val="75000"/>
                </a:schemeClr>
              </a:solidFill>
              <a:latin typeface="Berlin Sans FB" pitchFamily="34" charset="0"/>
            </a:endParaRPr>
          </a:p>
          <a:p>
            <a:pPr fontAlgn="base"/>
            <a:r>
              <a:rPr lang="en-IN" b="1" dirty="0" smtClean="0">
                <a:solidFill>
                  <a:schemeClr val="accent2">
                    <a:lumMod val="75000"/>
                  </a:schemeClr>
                </a:solidFill>
                <a:latin typeface="Berlin Sans FB" pitchFamily="34" charset="0"/>
              </a:rPr>
              <a:t>(b) Instruction card clerk:</a:t>
            </a:r>
          </a:p>
          <a:p>
            <a:pPr fontAlgn="base"/>
            <a:r>
              <a:rPr lang="en-IN" dirty="0" smtClean="0">
                <a:solidFill>
                  <a:schemeClr val="accent2">
                    <a:lumMod val="75000"/>
                  </a:schemeClr>
                </a:solidFill>
                <a:latin typeface="Berlin Sans FB" pitchFamily="34" charset="0"/>
              </a:rPr>
              <a:t>He prepares detailed instructions to be followed in doing the work as per the route laid down by the route clerk.</a:t>
            </a:r>
          </a:p>
          <a:p>
            <a:endParaRPr lang="en-IN" dirty="0">
              <a:solidFill>
                <a:schemeClr val="accent2">
                  <a:lumMod val="75000"/>
                </a:schemeClr>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860180"/>
          </a:xfrm>
        </p:spPr>
        <p:txBody>
          <a:bodyPr>
            <a:normAutofit fontScale="85000" lnSpcReduction="10000"/>
          </a:bodyPr>
          <a:lstStyle/>
          <a:p>
            <a:pPr fontAlgn="base"/>
            <a:r>
              <a:rPr lang="en-IN" b="1" dirty="0" smtClean="0">
                <a:solidFill>
                  <a:schemeClr val="accent2">
                    <a:lumMod val="75000"/>
                  </a:schemeClr>
                </a:solidFill>
                <a:latin typeface="Berlin Sans FB" pitchFamily="34" charset="0"/>
              </a:rPr>
              <a:t>(c) Time and cost clerk:</a:t>
            </a:r>
          </a:p>
          <a:p>
            <a:pPr fontAlgn="base"/>
            <a:r>
              <a:rPr lang="en-IN" dirty="0" smtClean="0">
                <a:solidFill>
                  <a:schemeClr val="accent2">
                    <a:lumMod val="75000"/>
                  </a:schemeClr>
                </a:solidFill>
                <a:latin typeface="Berlin Sans FB" pitchFamily="34" charset="0"/>
              </a:rPr>
              <a:t>He determines the total time to be taken in the completion of a product and also works out the cost of production per unit and total cost. He prepares various work schedules and cost sheets in order to have proper control over time and cost incurred in producing goods.</a:t>
            </a:r>
          </a:p>
          <a:p>
            <a:pPr fontAlgn="base"/>
            <a:endParaRPr lang="en-IN" dirty="0" smtClean="0">
              <a:solidFill>
                <a:schemeClr val="accent2">
                  <a:lumMod val="75000"/>
                </a:schemeClr>
              </a:solidFill>
              <a:latin typeface="Berlin Sans FB" pitchFamily="34" charset="0"/>
            </a:endParaRPr>
          </a:p>
          <a:p>
            <a:pPr fontAlgn="base"/>
            <a:r>
              <a:rPr lang="en-IN" b="1" dirty="0" smtClean="0">
                <a:solidFill>
                  <a:schemeClr val="accent2">
                    <a:lumMod val="75000"/>
                  </a:schemeClr>
                </a:solidFill>
                <a:latin typeface="Berlin Sans FB" pitchFamily="34" charset="0"/>
              </a:rPr>
              <a:t>(D) Shop disciplinarian:</a:t>
            </a:r>
          </a:p>
          <a:p>
            <a:pPr fontAlgn="base"/>
            <a:r>
              <a:rPr lang="en-IN" dirty="0" smtClean="0">
                <a:solidFill>
                  <a:schemeClr val="accent2">
                    <a:lumMod val="75000"/>
                  </a:schemeClr>
                </a:solidFill>
                <a:latin typeface="Berlin Sans FB" pitchFamily="34" charset="0"/>
              </a:rPr>
              <a:t>He is responsible for maintaining proper discipline in the organisation. In fact, he is the guardian of orderliness in the factory. In the words of Kimball and Kimball Jr. “The shop disciplinarian is responsible for discipline and good order, fie is also the peacemaker and assists in adjusting wages.”</a:t>
            </a:r>
          </a:p>
          <a:p>
            <a:pPr fontAlgn="base"/>
            <a:r>
              <a:rPr lang="en-IN" dirty="0" smtClean="0">
                <a:solidFill>
                  <a:schemeClr val="accent2">
                    <a:lumMod val="75000"/>
                  </a:schemeClr>
                </a:solidFill>
                <a:latin typeface="Berlin Sans FB" pitchFamily="34" charset="0"/>
              </a:rPr>
              <a:t>He is helpful in resolving minor disputes regarding wages, holidays, working conditions and hours of work etc. He initiates a proper code of conduct in the organisation.</a:t>
            </a:r>
          </a:p>
          <a:p>
            <a:endParaRPr lang="en-IN" dirty="0">
              <a:solidFill>
                <a:schemeClr val="accent2">
                  <a:lumMod val="75000"/>
                </a:schemeClr>
              </a:solidFill>
              <a:latin typeface="Berlin Sans FB"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788742"/>
          </a:xfrm>
        </p:spPr>
        <p:txBody>
          <a:bodyPr>
            <a:normAutofit/>
          </a:bodyPr>
          <a:lstStyle/>
          <a:p>
            <a:pPr fontAlgn="base"/>
            <a:r>
              <a:rPr lang="en-IN" b="1" dirty="0" smtClean="0">
                <a:solidFill>
                  <a:schemeClr val="accent2">
                    <a:lumMod val="75000"/>
                  </a:schemeClr>
                </a:solidFill>
                <a:latin typeface="Berlin Sans FB" pitchFamily="34" charset="0"/>
              </a:rPr>
              <a:t>(e) Gang boss:</a:t>
            </a:r>
          </a:p>
          <a:p>
            <a:pPr fontAlgn="base"/>
            <a:r>
              <a:rPr lang="en-IN" dirty="0" smtClean="0">
                <a:solidFill>
                  <a:schemeClr val="accent2">
                    <a:lumMod val="75000"/>
                  </a:schemeClr>
                </a:solidFill>
                <a:latin typeface="Berlin Sans FB" pitchFamily="34" charset="0"/>
              </a:rPr>
              <a:t>He makes the availability of different machines and tools required by workers to carry out their work. He also provides various production designs, drawings, raw materials etc.</a:t>
            </a:r>
          </a:p>
          <a:p>
            <a:pPr fontAlgn="base"/>
            <a:endParaRPr lang="en-IN" dirty="0" smtClean="0">
              <a:solidFill>
                <a:schemeClr val="accent2">
                  <a:lumMod val="75000"/>
                </a:schemeClr>
              </a:solidFill>
              <a:latin typeface="Berlin Sans FB" pitchFamily="34" charset="0"/>
            </a:endParaRPr>
          </a:p>
          <a:p>
            <a:pPr fontAlgn="base"/>
            <a:r>
              <a:rPr lang="en-IN" b="1" dirty="0" smtClean="0">
                <a:solidFill>
                  <a:schemeClr val="accent2">
                    <a:lumMod val="75000"/>
                  </a:schemeClr>
                </a:solidFill>
                <a:latin typeface="Berlin Sans FB" pitchFamily="34" charset="0"/>
              </a:rPr>
              <a:t>(f) Speed boss:</a:t>
            </a:r>
          </a:p>
          <a:p>
            <a:pPr fontAlgn="base"/>
            <a:r>
              <a:rPr lang="en-IN" dirty="0" smtClean="0">
                <a:solidFill>
                  <a:schemeClr val="accent2">
                    <a:lumMod val="75000"/>
                  </a:schemeClr>
                </a:solidFill>
                <a:latin typeface="Berlin Sans FB" pitchFamily="34" charset="0"/>
              </a:rPr>
              <a:t>He controls the speed of different machines operating in the organisation. He sometimes demonstrates the workers the proper speed with which the machines should operate. He undertakes proper supervision over speed of machines.</a:t>
            </a:r>
          </a:p>
          <a:p>
            <a:endParaRPr lang="en-IN" dirty="0">
              <a:solidFill>
                <a:schemeClr val="accent2">
                  <a:lumMod val="75000"/>
                </a:schemeClr>
              </a:solidFill>
              <a:latin typeface="Berlin Sans FB"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860180"/>
          </a:xfrm>
        </p:spPr>
        <p:txBody>
          <a:bodyPr>
            <a:normAutofit fontScale="85000" lnSpcReduction="20000"/>
          </a:bodyPr>
          <a:lstStyle/>
          <a:p>
            <a:pPr fontAlgn="base"/>
            <a:r>
              <a:rPr lang="en-IN" b="1" dirty="0" smtClean="0">
                <a:solidFill>
                  <a:schemeClr val="accent2">
                    <a:lumMod val="75000"/>
                  </a:schemeClr>
                </a:solidFill>
                <a:latin typeface="Berlin Sans FB" pitchFamily="34" charset="0"/>
              </a:rPr>
              <a:t>(g) Repair boss:</a:t>
            </a:r>
          </a:p>
          <a:p>
            <a:pPr fontAlgn="base"/>
            <a:r>
              <a:rPr lang="en-IN" dirty="0" smtClean="0">
                <a:solidFill>
                  <a:schemeClr val="accent2">
                    <a:lumMod val="75000"/>
                  </a:schemeClr>
                </a:solidFill>
                <a:latin typeface="Berlin Sans FB" pitchFamily="34" charset="0"/>
              </a:rPr>
              <a:t>He is concerned with proper maintenance and repairs of machines for keeping them in working order. In the words of </a:t>
            </a:r>
            <a:r>
              <a:rPr lang="en-IN" dirty="0" err="1" smtClean="0">
                <a:solidFill>
                  <a:schemeClr val="accent2">
                    <a:lumMod val="75000"/>
                  </a:schemeClr>
                </a:solidFill>
                <a:latin typeface="Berlin Sans FB" pitchFamily="34" charset="0"/>
              </a:rPr>
              <a:t>Spriegel</a:t>
            </a:r>
            <a:r>
              <a:rPr lang="en-IN" dirty="0" smtClean="0">
                <a:solidFill>
                  <a:schemeClr val="accent2">
                    <a:lumMod val="75000"/>
                  </a:schemeClr>
                </a:solidFill>
                <a:latin typeface="Berlin Sans FB" pitchFamily="34" charset="0"/>
              </a:rPr>
              <a:t>, “His job of maintenance includes cleaning the machine, keeping it free from rust and scratches, oiling it properly and preserving the standards which have been set up for the auxiliary equipment connected with the machine such as belts, counter shafts and clutches.” His main task is to undertake immediate repair of the defective machines so that the work may not suffer.</a:t>
            </a:r>
          </a:p>
          <a:p>
            <a:pPr fontAlgn="base"/>
            <a:endParaRPr lang="en-IN" dirty="0" smtClean="0">
              <a:solidFill>
                <a:schemeClr val="accent2">
                  <a:lumMod val="75000"/>
                </a:schemeClr>
              </a:solidFill>
              <a:latin typeface="Berlin Sans FB" pitchFamily="34" charset="0"/>
            </a:endParaRPr>
          </a:p>
          <a:p>
            <a:pPr fontAlgn="base"/>
            <a:r>
              <a:rPr lang="en-IN" b="1" dirty="0" smtClean="0">
                <a:solidFill>
                  <a:schemeClr val="accent2">
                    <a:lumMod val="75000"/>
                  </a:schemeClr>
                </a:solidFill>
                <a:latin typeface="Berlin Sans FB" pitchFamily="34" charset="0"/>
              </a:rPr>
              <a:t>(h )Inspector:</a:t>
            </a:r>
          </a:p>
          <a:p>
            <a:pPr fontAlgn="base"/>
            <a:r>
              <a:rPr lang="en-IN" dirty="0" smtClean="0">
                <a:solidFill>
                  <a:schemeClr val="accent2">
                    <a:lumMod val="75000"/>
                  </a:schemeClr>
                </a:solidFill>
                <a:latin typeface="Berlin Sans FB" pitchFamily="34" charset="0"/>
              </a:rPr>
              <a:t>He checks and certifies the quality of work i.e., whether or not it is up to pre-determined standards. Achievement of pre-set standards is confirmed by the inspector. He develops the feeling of quality consciousness among the workers. In order to carry out his job effectively, an inspector must possess proper knowledge and the technicalities involved in quality control.</a:t>
            </a:r>
          </a:p>
          <a:p>
            <a:endParaRPr lang="en-IN" dirty="0">
              <a:solidFill>
                <a:schemeClr val="accent2">
                  <a:lumMod val="75000"/>
                </a:schemeClr>
              </a:solidFill>
              <a:latin typeface="Berlin Sans FB"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26</TotalTime>
  <Words>563</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ORGANISATION</dc:title>
  <dc:creator>jahanvi</dc:creator>
  <cp:lastModifiedBy>jahanvi</cp:lastModifiedBy>
  <cp:revision>5</cp:revision>
  <dcterms:created xsi:type="dcterms:W3CDTF">2020-03-30T14:09:55Z</dcterms:created>
  <dcterms:modified xsi:type="dcterms:W3CDTF">2020-05-15T06:12:33Z</dcterms:modified>
</cp:coreProperties>
</file>