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59" r:id="rId3"/>
    <p:sldId id="260" r:id="rId4"/>
    <p:sldId id="261" r:id="rId5"/>
    <p:sldId id="262" r:id="rId6"/>
    <p:sldId id="263" r:id="rId7"/>
    <p:sldId id="264" r:id="rId8"/>
    <p:sldId id="265" r:id="rId9"/>
    <p:sldId id="26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0838E2C-2BFA-4859-AB08-A1FFA4D92256}" type="datetimeFigureOut">
              <a:rPr lang="en-US" smtClean="0"/>
              <a:pPr/>
              <a:t>5/18/2020</a:t>
            </a:fld>
            <a:endParaRPr lang="en-IN"/>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IN"/>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3F73CD29-8E65-4B5A-AF5A-EA06B4874C42}"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0838E2C-2BFA-4859-AB08-A1FFA4D92256}" type="datetimeFigureOut">
              <a:rPr lang="en-US" smtClean="0"/>
              <a:pPr/>
              <a:t>5/18/2020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3F73CD29-8E65-4B5A-AF5A-EA06B4874C42}"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A0838E2C-2BFA-4859-AB08-A1FFA4D92256}" type="datetimeFigureOut">
              <a:rPr lang="en-US" smtClean="0"/>
              <a:pPr/>
              <a:t>5/18/2020</a:t>
            </a:fld>
            <a:endParaRPr lang="en-IN"/>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IN"/>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3F73CD29-8E65-4B5A-AF5A-EA06B4874C42}"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0838E2C-2BFA-4859-AB08-A1FFA4D92256}" type="datetimeFigureOut">
              <a:rPr lang="en-US" smtClean="0"/>
              <a:pPr/>
              <a:t>5/18/2020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3F73CD29-8E65-4B5A-AF5A-EA06B4874C42}"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0838E2C-2BFA-4859-AB08-A1FFA4D92256}" type="datetimeFigureOut">
              <a:rPr lang="en-US" smtClean="0"/>
              <a:pPr/>
              <a:t>5/18/2020</a:t>
            </a:fld>
            <a:endParaRPr lang="en-IN"/>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IN"/>
          </a:p>
        </p:txBody>
      </p:sp>
      <p:sp>
        <p:nvSpPr>
          <p:cNvPr id="6" name="Slide Number Placeholder 5"/>
          <p:cNvSpPr>
            <a:spLocks noGrp="1"/>
          </p:cNvSpPr>
          <p:nvPr>
            <p:ph type="sldNum" sz="quarter" idx="12"/>
          </p:nvPr>
        </p:nvSpPr>
        <p:spPr>
          <a:xfrm>
            <a:off x="6733952" y="6555112"/>
            <a:ext cx="588336" cy="228600"/>
          </a:xfrm>
        </p:spPr>
        <p:txBody>
          <a:bodyPr/>
          <a:lstStyle>
            <a:extLst/>
          </a:lstStyle>
          <a:p>
            <a:fld id="{3F73CD29-8E65-4B5A-AF5A-EA06B4874C42}"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0838E2C-2BFA-4859-AB08-A1FFA4D92256}" type="datetimeFigureOut">
              <a:rPr lang="en-US" smtClean="0"/>
              <a:pPr/>
              <a:t>5/18/2020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3F73CD29-8E65-4B5A-AF5A-EA06B4874C42}"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0838E2C-2BFA-4859-AB08-A1FFA4D92256}" type="datetimeFigureOut">
              <a:rPr lang="en-US" smtClean="0"/>
              <a:pPr/>
              <a:t>5/18/2020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3F73CD29-8E65-4B5A-AF5A-EA06B4874C42}"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0838E2C-2BFA-4859-AB08-A1FFA4D92256}" type="datetimeFigureOut">
              <a:rPr lang="en-US" smtClean="0"/>
              <a:pPr/>
              <a:t>5/18/2020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3F73CD29-8E65-4B5A-AF5A-EA06B4874C42}"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A0838E2C-2BFA-4859-AB08-A1FFA4D92256}" type="datetimeFigureOut">
              <a:rPr lang="en-US" smtClean="0"/>
              <a:pPr/>
              <a:t>5/18/2020</a:t>
            </a:fld>
            <a:endParaRPr lang="en-IN"/>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IN"/>
          </a:p>
        </p:txBody>
      </p:sp>
      <p:sp>
        <p:nvSpPr>
          <p:cNvPr id="4" name="Slide Number Placeholder 3"/>
          <p:cNvSpPr>
            <a:spLocks noGrp="1"/>
          </p:cNvSpPr>
          <p:nvPr>
            <p:ph type="sldNum" sz="quarter" idx="12"/>
          </p:nvPr>
        </p:nvSpPr>
        <p:spPr/>
        <p:txBody>
          <a:bodyPr/>
          <a:lstStyle>
            <a:extLst/>
          </a:lstStyle>
          <a:p>
            <a:fld id="{3F73CD29-8E65-4B5A-AF5A-EA06B4874C42}"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0838E2C-2BFA-4859-AB08-A1FFA4D92256}" type="datetimeFigureOut">
              <a:rPr lang="en-US" smtClean="0"/>
              <a:pPr/>
              <a:t>5/18/2020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3F73CD29-8E65-4B5A-AF5A-EA06B4874C42}"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A0838E2C-2BFA-4859-AB08-A1FFA4D92256}" type="datetimeFigureOut">
              <a:rPr lang="en-US" smtClean="0"/>
              <a:pPr/>
              <a:t>5/18/2020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3F73CD29-8E65-4B5A-AF5A-EA06B4874C42}" type="slidenum">
              <a:rPr lang="en-IN" smtClean="0"/>
              <a:pPr/>
              <a:t>‹#›</a:t>
            </a:fld>
            <a:endParaRPr lang="en-IN"/>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0838E2C-2BFA-4859-AB08-A1FFA4D92256}" type="datetimeFigureOut">
              <a:rPr lang="en-US" smtClean="0"/>
              <a:pPr/>
              <a:t>5/18/2020</a:t>
            </a:fld>
            <a:endParaRPr lang="en-IN"/>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IN"/>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3F73CD29-8E65-4B5A-AF5A-EA06B4874C42}"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9788126575701.jpg"/>
          <p:cNvPicPr>
            <a:picLocks noGrp="1" noChangeAspect="1"/>
          </p:cNvPicPr>
          <p:nvPr>
            <p:ph idx="1"/>
          </p:nvPr>
        </p:nvPicPr>
        <p:blipFill>
          <a:blip r:embed="rId2"/>
          <a:srcRect r="2614" b="9269"/>
          <a:stretch>
            <a:fillRect/>
          </a:stretch>
        </p:blipFill>
        <p:spPr>
          <a:xfrm>
            <a:off x="0" y="-84693"/>
            <a:ext cx="9144000" cy="6942693"/>
          </a:xfrm>
        </p:spPr>
      </p:pic>
      <p:sp>
        <p:nvSpPr>
          <p:cNvPr id="5" name="TextBox 4"/>
          <p:cNvSpPr txBox="1"/>
          <p:nvPr/>
        </p:nvSpPr>
        <p:spPr>
          <a:xfrm>
            <a:off x="357158" y="714356"/>
            <a:ext cx="4714908" cy="1477328"/>
          </a:xfrm>
          <a:prstGeom prst="rect">
            <a:avLst/>
          </a:prstGeom>
          <a:noFill/>
        </p:spPr>
        <p:txBody>
          <a:bodyPr wrap="square" rtlCol="0">
            <a:spAutoFit/>
          </a:bodyPr>
          <a:lstStyle/>
          <a:p>
            <a:r>
              <a:rPr lang="en-IN" dirty="0" smtClean="0">
                <a:solidFill>
                  <a:schemeClr val="bg2">
                    <a:lumMod val="25000"/>
                  </a:schemeClr>
                </a:solidFill>
                <a:latin typeface="Arial Black" pitchFamily="34" charset="0"/>
              </a:rPr>
              <a:t>BY JAHANAVI DEO</a:t>
            </a:r>
          </a:p>
          <a:p>
            <a:r>
              <a:rPr lang="en-IN" dirty="0" smtClean="0">
                <a:solidFill>
                  <a:schemeClr val="bg2">
                    <a:lumMod val="25000"/>
                  </a:schemeClr>
                </a:solidFill>
                <a:latin typeface="Arial Black" pitchFamily="34" charset="0"/>
              </a:rPr>
              <a:t>DEPARTMENT </a:t>
            </a:r>
            <a:r>
              <a:rPr lang="en-IN" dirty="0" smtClean="0">
                <a:solidFill>
                  <a:schemeClr val="bg2">
                    <a:lumMod val="25000"/>
                  </a:schemeClr>
                </a:solidFill>
                <a:latin typeface="Arial Black" pitchFamily="34" charset="0"/>
              </a:rPr>
              <a:t>OF COMMERCE</a:t>
            </a:r>
          </a:p>
          <a:p>
            <a:r>
              <a:rPr lang="en-IN" dirty="0" smtClean="0">
                <a:solidFill>
                  <a:schemeClr val="bg2">
                    <a:lumMod val="25000"/>
                  </a:schemeClr>
                </a:solidFill>
                <a:latin typeface="Arial Black" pitchFamily="34" charset="0"/>
              </a:rPr>
              <a:t>M.L ARYA COLLEGE, </a:t>
            </a:r>
            <a:r>
              <a:rPr lang="en-IN" dirty="0" smtClean="0">
                <a:solidFill>
                  <a:schemeClr val="bg2">
                    <a:lumMod val="25000"/>
                  </a:schemeClr>
                </a:solidFill>
                <a:latin typeface="Arial Black" pitchFamily="34" charset="0"/>
              </a:rPr>
              <a:t>KASBA</a:t>
            </a:r>
          </a:p>
          <a:p>
            <a:r>
              <a:rPr lang="en-IN" dirty="0" smtClean="0">
                <a:solidFill>
                  <a:schemeClr val="bg2">
                    <a:lumMod val="25000"/>
                  </a:schemeClr>
                </a:solidFill>
                <a:latin typeface="Arial Black" pitchFamily="34" charset="0"/>
              </a:rPr>
              <a:t>B.COM1_UNIT 2_DATE:19/05/2020</a:t>
            </a:r>
            <a:endParaRPr lang="en-IN" dirty="0" smtClean="0">
              <a:solidFill>
                <a:schemeClr val="bg2">
                  <a:lumMod val="25000"/>
                </a:schemeClr>
              </a:solidFill>
              <a:latin typeface="Arial Black" pitchFamily="34" charset="0"/>
            </a:endParaRPr>
          </a:p>
          <a:p>
            <a:endParaRPr lang="en-IN" dirty="0">
              <a:solidFill>
                <a:schemeClr val="bg2">
                  <a:lumMod val="25000"/>
                </a:schemeClr>
              </a:solidFill>
              <a:latin typeface="Arial Black"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615262" cy="1143000"/>
          </a:xfrm>
        </p:spPr>
        <p:txBody>
          <a:bodyPr>
            <a:normAutofit fontScale="90000"/>
          </a:bodyPr>
          <a:lstStyle/>
          <a:p>
            <a:r>
              <a:rPr lang="en-IN" dirty="0" smtClean="0"/>
              <a:t>FINANCIAL STATEMENTS USED IN FINANCIAL ANALYSIS</a:t>
            </a:r>
            <a:endParaRPr lang="en-IN" dirty="0"/>
          </a:p>
        </p:txBody>
      </p:sp>
      <p:sp>
        <p:nvSpPr>
          <p:cNvPr id="3" name="Content Placeholder 2"/>
          <p:cNvSpPr>
            <a:spLocks noGrp="1"/>
          </p:cNvSpPr>
          <p:nvPr>
            <p:ph idx="1"/>
          </p:nvPr>
        </p:nvSpPr>
        <p:spPr/>
        <p:txBody>
          <a:bodyPr>
            <a:normAutofit/>
          </a:bodyPr>
          <a:lstStyle/>
          <a:p>
            <a:r>
              <a:rPr lang="en-IN" dirty="0" smtClean="0">
                <a:solidFill>
                  <a:schemeClr val="accent6">
                    <a:lumMod val="75000"/>
                  </a:schemeClr>
                </a:solidFill>
                <a:latin typeface="Berlin Sans FB" pitchFamily="34" charset="0"/>
              </a:rPr>
              <a:t>Income Statement </a:t>
            </a:r>
          </a:p>
          <a:p>
            <a:r>
              <a:rPr lang="en-IN" dirty="0" smtClean="0">
                <a:solidFill>
                  <a:schemeClr val="bg2">
                    <a:lumMod val="50000"/>
                  </a:schemeClr>
                </a:solidFill>
                <a:latin typeface="Berlin Sans FB" pitchFamily="34" charset="0"/>
              </a:rPr>
              <a:t>The Profit &amp; Loss Account reveals financial result in term of Net Profit or Net loss for the period of account year which is normally 12 months.</a:t>
            </a:r>
          </a:p>
          <a:p>
            <a:r>
              <a:rPr lang="en-IN" dirty="0" smtClean="0">
                <a:solidFill>
                  <a:schemeClr val="accent6">
                    <a:lumMod val="75000"/>
                  </a:schemeClr>
                </a:solidFill>
                <a:latin typeface="Berlin Sans FB" pitchFamily="34" charset="0"/>
              </a:rPr>
              <a:t>Items appearing on Debit side of the Profit &amp; Loss Account</a:t>
            </a:r>
            <a:r>
              <a:rPr lang="en-IN" dirty="0" smtClean="0">
                <a:latin typeface="Berlin Sans FB" pitchFamily="34" charset="0"/>
              </a:rPr>
              <a:t>:</a:t>
            </a:r>
          </a:p>
          <a:p>
            <a:r>
              <a:rPr lang="en-IN" dirty="0" smtClean="0">
                <a:latin typeface="Berlin Sans FB" pitchFamily="34" charset="0"/>
              </a:rPr>
              <a:t> </a:t>
            </a:r>
            <a:r>
              <a:rPr lang="en-IN" dirty="0" smtClean="0">
                <a:solidFill>
                  <a:schemeClr val="bg2">
                    <a:lumMod val="50000"/>
                  </a:schemeClr>
                </a:solidFill>
                <a:latin typeface="Berlin Sans FB" pitchFamily="34" charset="0"/>
              </a:rPr>
              <a:t>The Expenses incurred in a business is divided in two parts. </a:t>
            </a:r>
            <a:r>
              <a:rPr lang="en-IN" dirty="0" err="1" smtClean="0">
                <a:solidFill>
                  <a:schemeClr val="bg2">
                    <a:lumMod val="50000"/>
                  </a:schemeClr>
                </a:solidFill>
                <a:latin typeface="Berlin Sans FB" pitchFamily="34" charset="0"/>
              </a:rPr>
              <a:t>i.e</a:t>
            </a:r>
            <a:r>
              <a:rPr lang="en-IN" dirty="0" smtClean="0">
                <a:solidFill>
                  <a:schemeClr val="bg2">
                    <a:lumMod val="50000"/>
                  </a:schemeClr>
                </a:solidFill>
                <a:latin typeface="Berlin Sans FB" pitchFamily="34" charset="0"/>
              </a:rPr>
              <a:t>; one is Direct expenses are recorded in trading Account., and another one is indirect expenses, which are recorded on the debit side of profit &amp; loss account.</a:t>
            </a:r>
            <a:endParaRPr lang="en-IN" dirty="0">
              <a:solidFill>
                <a:schemeClr val="bg2">
                  <a:lumMod val="50000"/>
                </a:schemeClr>
              </a:solidFill>
              <a:latin typeface="Berlin Sans FB"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7239000" cy="6098570"/>
          </a:xfrm>
        </p:spPr>
        <p:txBody>
          <a:bodyPr>
            <a:normAutofit lnSpcReduction="10000"/>
          </a:bodyPr>
          <a:lstStyle/>
          <a:p>
            <a:r>
              <a:rPr lang="en-IN" dirty="0" smtClean="0">
                <a:solidFill>
                  <a:schemeClr val="accent6">
                    <a:lumMod val="75000"/>
                  </a:schemeClr>
                </a:solidFill>
                <a:latin typeface="Berlin Sans FB" pitchFamily="34" charset="0"/>
              </a:rPr>
              <a:t>Indirect Expenses are grouped under four heads:</a:t>
            </a:r>
          </a:p>
          <a:p>
            <a:r>
              <a:rPr lang="en-IN" dirty="0" smtClean="0">
                <a:solidFill>
                  <a:schemeClr val="bg2">
                    <a:lumMod val="50000"/>
                  </a:schemeClr>
                </a:solidFill>
                <a:latin typeface="Berlin Sans FB" pitchFamily="34" charset="0"/>
              </a:rPr>
              <a:t> Selling Expenses: </a:t>
            </a:r>
            <a:r>
              <a:rPr lang="en-IN" dirty="0" smtClean="0">
                <a:latin typeface="Berlin Sans FB" pitchFamily="34" charset="0"/>
              </a:rPr>
              <a:t>All expenses relating to sales such as Carriage outwards, travelling expenses, Advertising etc.</a:t>
            </a:r>
          </a:p>
          <a:p>
            <a:r>
              <a:rPr lang="en-IN" dirty="0" smtClean="0">
                <a:latin typeface="Berlin Sans FB" pitchFamily="34" charset="0"/>
              </a:rPr>
              <a:t> </a:t>
            </a:r>
            <a:r>
              <a:rPr lang="en-IN" dirty="0" smtClean="0">
                <a:solidFill>
                  <a:schemeClr val="bg2">
                    <a:lumMod val="50000"/>
                  </a:schemeClr>
                </a:solidFill>
                <a:latin typeface="Berlin Sans FB" pitchFamily="34" charset="0"/>
              </a:rPr>
              <a:t>Office Expenses</a:t>
            </a:r>
            <a:r>
              <a:rPr lang="en-IN" dirty="0" smtClean="0">
                <a:latin typeface="Berlin Sans FB" pitchFamily="34" charset="0"/>
              </a:rPr>
              <a:t>: Expenses incurred on running an office such as Office Salaries, Rent, Tax, Postage, Stationery etc., </a:t>
            </a:r>
          </a:p>
          <a:p>
            <a:endParaRPr lang="en-IN" dirty="0" smtClean="0">
              <a:latin typeface="Berlin Sans FB" pitchFamily="34" charset="0"/>
            </a:endParaRPr>
          </a:p>
          <a:p>
            <a:r>
              <a:rPr lang="en-IN" dirty="0" smtClean="0">
                <a:solidFill>
                  <a:schemeClr val="bg2">
                    <a:lumMod val="50000"/>
                  </a:schemeClr>
                </a:solidFill>
                <a:latin typeface="Berlin Sans FB" pitchFamily="34" charset="0"/>
              </a:rPr>
              <a:t>Maintenance Expenses</a:t>
            </a:r>
            <a:r>
              <a:rPr lang="en-IN" dirty="0" smtClean="0">
                <a:latin typeface="Berlin Sans FB" pitchFamily="34" charset="0"/>
              </a:rPr>
              <a:t>: Maintenance expenses of assets. It includes Repairs and Renewals, Depreciation etc</a:t>
            </a:r>
          </a:p>
          <a:p>
            <a:r>
              <a:rPr lang="en-IN" dirty="0" smtClean="0">
                <a:latin typeface="Berlin Sans FB" pitchFamily="34" charset="0"/>
              </a:rPr>
              <a:t>.</a:t>
            </a:r>
          </a:p>
          <a:p>
            <a:r>
              <a:rPr lang="en-IN" dirty="0" smtClean="0">
                <a:latin typeface="Berlin Sans FB" pitchFamily="34" charset="0"/>
              </a:rPr>
              <a:t> </a:t>
            </a:r>
            <a:r>
              <a:rPr lang="en-IN" dirty="0" smtClean="0">
                <a:solidFill>
                  <a:schemeClr val="bg2">
                    <a:lumMod val="50000"/>
                  </a:schemeClr>
                </a:solidFill>
                <a:latin typeface="Berlin Sans FB" pitchFamily="34" charset="0"/>
              </a:rPr>
              <a:t>Financial Expenses</a:t>
            </a:r>
            <a:r>
              <a:rPr lang="en-IN" dirty="0" smtClean="0">
                <a:latin typeface="Berlin Sans FB" pitchFamily="34" charset="0"/>
              </a:rPr>
              <a:t>: Interest Paid on loan, Discount allowed etc., are few examples for Financial Expenses.</a:t>
            </a:r>
            <a:endParaRPr lang="en-IN" dirty="0">
              <a:latin typeface="Berlin Sans FB"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Item appearing on Credit side of Profit and Loss account: Gross Profit is appeared on the credit side of P &amp; L. account. Also other gains and incomes of the business are shown on the credit side. Typical of such gains are items such as Interest received, Rent received, Discounts earned, Commission earned.</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unnamed.jpg"/>
          <p:cNvPicPr>
            <a:picLocks noGrp="1" noChangeAspect="1"/>
          </p:cNvPicPr>
          <p:nvPr>
            <p:ph idx="1"/>
          </p:nvPr>
        </p:nvPicPr>
        <p:blipFill>
          <a:blip r:embed="rId2"/>
          <a:stretch>
            <a:fillRect/>
          </a:stretch>
        </p:blipFill>
        <p:spPr>
          <a:xfrm>
            <a:off x="0" y="0"/>
            <a:ext cx="8143900" cy="68580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Balance Sheet</a:t>
            </a:r>
            <a:endParaRPr lang="en-IN" dirty="0"/>
          </a:p>
        </p:txBody>
      </p:sp>
      <p:sp>
        <p:nvSpPr>
          <p:cNvPr id="3" name="Content Placeholder 2"/>
          <p:cNvSpPr>
            <a:spLocks noGrp="1"/>
          </p:cNvSpPr>
          <p:nvPr>
            <p:ph idx="1"/>
          </p:nvPr>
        </p:nvSpPr>
        <p:spPr/>
        <p:txBody>
          <a:bodyPr/>
          <a:lstStyle/>
          <a:p>
            <a:r>
              <a:rPr lang="en-IN" dirty="0" smtClean="0">
                <a:latin typeface="Berlin Sans FB" pitchFamily="34" charset="0"/>
              </a:rPr>
              <a:t>The accounting balance sheet is one of the major financial statements used by accountants and business owners. (The other major financial statements are the income statement, statement of cash flows, and statement of stockholders' equity). </a:t>
            </a:r>
          </a:p>
          <a:p>
            <a:endParaRPr lang="en-IN" dirty="0" smtClean="0">
              <a:latin typeface="Berlin Sans FB" pitchFamily="34" charset="0"/>
            </a:endParaRPr>
          </a:p>
          <a:p>
            <a:r>
              <a:rPr lang="en-IN" dirty="0" smtClean="0">
                <a:latin typeface="Berlin Sans FB" pitchFamily="34" charset="0"/>
              </a:rPr>
              <a:t>The balance sheet is also referred to as the statement of financial position. </a:t>
            </a:r>
            <a:endParaRPr lang="en-IN" dirty="0">
              <a:latin typeface="Berlin Sans FB"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alance-Sheet-Format-based-on-Permanence-Verticals-.png"/>
          <p:cNvPicPr>
            <a:picLocks noGrp="1" noChangeAspect="1"/>
          </p:cNvPicPr>
          <p:nvPr>
            <p:ph idx="1"/>
          </p:nvPr>
        </p:nvPicPr>
        <p:blipFill>
          <a:blip r:embed="rId2"/>
          <a:stretch>
            <a:fillRect/>
          </a:stretch>
        </p:blipFill>
        <p:spPr>
          <a:xfrm>
            <a:off x="0" y="0"/>
            <a:ext cx="8143900" cy="68580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072462" cy="6858000"/>
          </a:xfrm>
        </p:spPr>
        <p:txBody>
          <a:bodyPr>
            <a:normAutofit fontScale="92500" lnSpcReduction="20000"/>
          </a:bodyPr>
          <a:lstStyle/>
          <a:p>
            <a:r>
              <a:rPr lang="en-IN" dirty="0" smtClean="0">
                <a:latin typeface="Berlin Sans FB" pitchFamily="34" charset="0"/>
              </a:rPr>
              <a:t>The balance sheet presents a company's financial position at the end of a specified date. Some describe the balance sheet as a "snapshot" of the company's financial position at a point (a moment or an instant) in time.</a:t>
            </a:r>
          </a:p>
          <a:p>
            <a:endParaRPr lang="en-IN" dirty="0" smtClean="0">
              <a:latin typeface="Berlin Sans FB" pitchFamily="34" charset="0"/>
            </a:endParaRPr>
          </a:p>
          <a:p>
            <a:r>
              <a:rPr lang="en-IN" dirty="0" smtClean="0">
                <a:latin typeface="Berlin Sans FB" pitchFamily="34" charset="0"/>
              </a:rPr>
              <a:t> For example, the amounts reported on a balance sheet dated December 31, 2012 reflect that instant when all the transactions through December 31 have been recorded. Because the balance sheet informs the reader of a company's financial position as of one moment in time, it allows someone like a creditor to see what a company owns as well as what it owes to other parties as of the date indicated in the heading.</a:t>
            </a:r>
          </a:p>
          <a:p>
            <a:endParaRPr lang="en-IN" dirty="0" smtClean="0">
              <a:latin typeface="Berlin Sans FB" pitchFamily="34" charset="0"/>
            </a:endParaRPr>
          </a:p>
          <a:p>
            <a:r>
              <a:rPr lang="en-IN" dirty="0" smtClean="0">
                <a:latin typeface="Berlin Sans FB" pitchFamily="34" charset="0"/>
              </a:rPr>
              <a:t> This is valuable information to the banker who wants to determine whether or not a company qualifies for additional credit or loans. Others who would be interested in the balance sheet include current investors, potential investors, company management, suppliers, some customers, competitors, government agencies, and </a:t>
            </a:r>
            <a:r>
              <a:rPr lang="en-IN" dirty="0" err="1" smtClean="0">
                <a:latin typeface="Berlin Sans FB" pitchFamily="34" charset="0"/>
              </a:rPr>
              <a:t>labor</a:t>
            </a:r>
            <a:r>
              <a:rPr lang="en-IN" dirty="0" smtClean="0">
                <a:latin typeface="Berlin Sans FB" pitchFamily="34" charset="0"/>
              </a:rPr>
              <a:t> unions</a:t>
            </a:r>
            <a:endParaRPr lang="en-IN" dirty="0">
              <a:latin typeface="Berlin Sans FB"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ankyou.jpg"/>
          <p:cNvPicPr>
            <a:picLocks noGrp="1" noChangeAspect="1"/>
          </p:cNvPicPr>
          <p:nvPr>
            <p:ph idx="1"/>
          </p:nvPr>
        </p:nvPicPr>
        <p:blipFill>
          <a:blip r:embed="rId2"/>
          <a:stretch>
            <a:fillRect/>
          </a:stretch>
        </p:blipFill>
        <p:spPr>
          <a:xfrm>
            <a:off x="0" y="0"/>
            <a:ext cx="8215338" cy="5442744"/>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21</TotalTime>
  <Words>492</Words>
  <Application>Microsoft Office PowerPoint</Application>
  <PresentationFormat>On-screen Show (4:3)</PresentationFormat>
  <Paragraphs>26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Opulent</vt:lpstr>
      <vt:lpstr>Slide 1</vt:lpstr>
      <vt:lpstr>FINANCIAL STATEMENTS USED IN FINANCIAL ANALYSIS</vt:lpstr>
      <vt:lpstr>Slide 3</vt:lpstr>
      <vt:lpstr>Slide 4</vt:lpstr>
      <vt:lpstr>Slide 5</vt:lpstr>
      <vt:lpstr>Balance Sheet</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ACCOUNTING</dc:title>
  <dc:creator>jahanvi</dc:creator>
  <cp:lastModifiedBy>jahanvi</cp:lastModifiedBy>
  <cp:revision>8</cp:revision>
  <dcterms:created xsi:type="dcterms:W3CDTF">2020-04-03T13:15:05Z</dcterms:created>
  <dcterms:modified xsi:type="dcterms:W3CDTF">2020-05-18T06:46:44Z</dcterms:modified>
</cp:coreProperties>
</file>