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02B0DBF-AB2E-4E3C-B97E-2FB62BFE9CCF}" type="datetimeFigureOut">
              <a:rPr lang="en-US" smtClean="0"/>
              <a:pPr/>
              <a:t>5/19/2020</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8908EB2-767B-4EF7-9BD3-E7D1BB5AF22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2B0DBF-AB2E-4E3C-B97E-2FB62BFE9CCF}" type="datetimeFigureOut">
              <a:rPr lang="en-US" smtClean="0"/>
              <a:pPr/>
              <a:t>5/19/2020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8908EB2-767B-4EF7-9BD3-E7D1BB5AF22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02B0DBF-AB2E-4E3C-B97E-2FB62BFE9CCF}" type="datetimeFigureOut">
              <a:rPr lang="en-US" smtClean="0"/>
              <a:pPr/>
              <a:t>5/19/2020</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8908EB2-767B-4EF7-9BD3-E7D1BB5AF22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2B0DBF-AB2E-4E3C-B97E-2FB62BFE9CCF}" type="datetimeFigureOut">
              <a:rPr lang="en-US" smtClean="0"/>
              <a:pPr/>
              <a:t>5/19/2020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8908EB2-767B-4EF7-9BD3-E7D1BB5AF22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02B0DBF-AB2E-4E3C-B97E-2FB62BFE9CCF}" type="datetimeFigureOut">
              <a:rPr lang="en-US" smtClean="0"/>
              <a:pPr/>
              <a:t>5/19/2020</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8908EB2-767B-4EF7-9BD3-E7D1BB5AF22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2B0DBF-AB2E-4E3C-B97E-2FB62BFE9CCF}" type="datetimeFigureOut">
              <a:rPr lang="en-US" smtClean="0"/>
              <a:pPr/>
              <a:t>5/19/2020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8908EB2-767B-4EF7-9BD3-E7D1BB5AF22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2B0DBF-AB2E-4E3C-B97E-2FB62BFE9CCF}" type="datetimeFigureOut">
              <a:rPr lang="en-US" smtClean="0"/>
              <a:pPr/>
              <a:t>5/19/2020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8908EB2-767B-4EF7-9BD3-E7D1BB5AF22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02B0DBF-AB2E-4E3C-B97E-2FB62BFE9CCF}" type="datetimeFigureOut">
              <a:rPr lang="en-US" smtClean="0"/>
              <a:pPr/>
              <a:t>5/19/2020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8908EB2-767B-4EF7-9BD3-E7D1BB5AF22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02B0DBF-AB2E-4E3C-B97E-2FB62BFE9CCF}" type="datetimeFigureOut">
              <a:rPr lang="en-US" smtClean="0"/>
              <a:pPr/>
              <a:t>5/19/2020</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B8908EB2-767B-4EF7-9BD3-E7D1BB5AF22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2B0DBF-AB2E-4E3C-B97E-2FB62BFE9CCF}" type="datetimeFigureOut">
              <a:rPr lang="en-US" smtClean="0"/>
              <a:pPr/>
              <a:t>5/19/2020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8908EB2-767B-4EF7-9BD3-E7D1BB5AF22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02B0DBF-AB2E-4E3C-B97E-2FB62BFE9CCF}" type="datetimeFigureOut">
              <a:rPr lang="en-US" smtClean="0"/>
              <a:pPr/>
              <a:t>5/19/2020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8908EB2-767B-4EF7-9BD3-E7D1BB5AF221}"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02B0DBF-AB2E-4E3C-B97E-2FB62BFE9CCF}" type="datetimeFigureOut">
              <a:rPr lang="en-US" smtClean="0"/>
              <a:pPr/>
              <a:t>5/19/2020</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8908EB2-767B-4EF7-9BD3-E7D1BB5AF22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9788126575701.jpg"/>
          <p:cNvPicPr>
            <a:picLocks noGrp="1" noChangeAspect="1"/>
          </p:cNvPicPr>
          <p:nvPr>
            <p:ph idx="1"/>
          </p:nvPr>
        </p:nvPicPr>
        <p:blipFill>
          <a:blip r:embed="rId2"/>
          <a:srcRect r="2614" b="9269"/>
          <a:stretch>
            <a:fillRect/>
          </a:stretch>
        </p:blipFill>
        <p:spPr>
          <a:xfrm>
            <a:off x="0" y="-84693"/>
            <a:ext cx="9144000" cy="6942693"/>
          </a:xfrm>
        </p:spPr>
      </p:pic>
      <p:sp>
        <p:nvSpPr>
          <p:cNvPr id="5" name="TextBox 4"/>
          <p:cNvSpPr txBox="1"/>
          <p:nvPr/>
        </p:nvSpPr>
        <p:spPr>
          <a:xfrm>
            <a:off x="357158" y="714356"/>
            <a:ext cx="4714908" cy="1477328"/>
          </a:xfrm>
          <a:prstGeom prst="rect">
            <a:avLst/>
          </a:prstGeom>
          <a:noFill/>
        </p:spPr>
        <p:txBody>
          <a:bodyPr wrap="square" rtlCol="0">
            <a:spAutoFit/>
          </a:bodyPr>
          <a:lstStyle/>
          <a:p>
            <a:r>
              <a:rPr lang="en-IN" dirty="0" smtClean="0">
                <a:solidFill>
                  <a:schemeClr val="bg2">
                    <a:lumMod val="25000"/>
                  </a:schemeClr>
                </a:solidFill>
                <a:latin typeface="Arial Black" pitchFamily="34" charset="0"/>
              </a:rPr>
              <a:t>BY JAHANAVI DEO</a:t>
            </a:r>
          </a:p>
          <a:p>
            <a:r>
              <a:rPr lang="en-IN" dirty="0" smtClean="0">
                <a:solidFill>
                  <a:schemeClr val="bg2">
                    <a:lumMod val="25000"/>
                  </a:schemeClr>
                </a:solidFill>
                <a:latin typeface="Arial Black" pitchFamily="34" charset="0"/>
              </a:rPr>
              <a:t>DEPARTMENT OF COMMERCE</a:t>
            </a:r>
          </a:p>
          <a:p>
            <a:r>
              <a:rPr lang="en-IN" dirty="0" smtClean="0">
                <a:solidFill>
                  <a:schemeClr val="bg2">
                    <a:lumMod val="25000"/>
                  </a:schemeClr>
                </a:solidFill>
                <a:latin typeface="Arial Black" pitchFamily="34" charset="0"/>
              </a:rPr>
              <a:t>M.L ARYA COLLEGE, KASBA</a:t>
            </a:r>
          </a:p>
          <a:p>
            <a:r>
              <a:rPr lang="en-IN" smtClean="0">
                <a:solidFill>
                  <a:schemeClr val="bg2">
                    <a:lumMod val="25000"/>
                  </a:schemeClr>
                </a:solidFill>
                <a:latin typeface="Arial Black" pitchFamily="34" charset="0"/>
              </a:rPr>
              <a:t>B.COM1_UNIT </a:t>
            </a:r>
            <a:r>
              <a:rPr lang="en-IN" smtClean="0">
                <a:solidFill>
                  <a:schemeClr val="bg2">
                    <a:lumMod val="25000"/>
                  </a:schemeClr>
                </a:solidFill>
                <a:latin typeface="Arial Black" pitchFamily="34" charset="0"/>
              </a:rPr>
              <a:t>2_DATE:21/05/2020</a:t>
            </a:r>
            <a:endParaRPr lang="en-IN" dirty="0" smtClean="0">
              <a:solidFill>
                <a:schemeClr val="bg2">
                  <a:lumMod val="25000"/>
                </a:schemeClr>
              </a:solidFill>
              <a:latin typeface="Arial Black" pitchFamily="34" charset="0"/>
            </a:endParaRPr>
          </a:p>
          <a:p>
            <a:endParaRPr lang="en-IN" dirty="0">
              <a:solidFill>
                <a:schemeClr val="bg2">
                  <a:lumMod val="25000"/>
                </a:schemeClr>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Components of balance sheet</a:t>
            </a:r>
            <a:endParaRPr lang="en-IN" dirty="0"/>
          </a:p>
        </p:txBody>
      </p:sp>
      <p:sp>
        <p:nvSpPr>
          <p:cNvPr id="3" name="Content Placeholder 2"/>
          <p:cNvSpPr>
            <a:spLocks noGrp="1"/>
          </p:cNvSpPr>
          <p:nvPr>
            <p:ph idx="1"/>
          </p:nvPr>
        </p:nvSpPr>
        <p:spPr/>
        <p:txBody>
          <a:bodyPr/>
          <a:lstStyle/>
          <a:p>
            <a:r>
              <a:rPr lang="en-IN" dirty="0" smtClean="0">
                <a:solidFill>
                  <a:schemeClr val="bg2">
                    <a:lumMod val="50000"/>
                  </a:schemeClr>
                </a:solidFill>
                <a:latin typeface="Berlin Sans FB" pitchFamily="34" charset="0"/>
              </a:rPr>
              <a:t>We will begin our explanation of the accounting balance sheet with its major components, elements, or major categories:</a:t>
            </a:r>
          </a:p>
          <a:p>
            <a:r>
              <a:rPr lang="en-IN" dirty="0" smtClean="0">
                <a:solidFill>
                  <a:schemeClr val="bg2">
                    <a:lumMod val="50000"/>
                  </a:schemeClr>
                </a:solidFill>
                <a:latin typeface="Berlin Sans FB" pitchFamily="34" charset="0"/>
              </a:rPr>
              <a:t>  Assets</a:t>
            </a:r>
          </a:p>
          <a:p>
            <a:r>
              <a:rPr lang="en-IN" dirty="0" smtClean="0">
                <a:solidFill>
                  <a:schemeClr val="bg2">
                    <a:lumMod val="50000"/>
                  </a:schemeClr>
                </a:solidFill>
                <a:latin typeface="Berlin Sans FB" pitchFamily="34" charset="0"/>
              </a:rPr>
              <a:t>  Liabilities</a:t>
            </a:r>
          </a:p>
          <a:p>
            <a:r>
              <a:rPr lang="en-IN" dirty="0" smtClean="0">
                <a:solidFill>
                  <a:schemeClr val="bg2">
                    <a:lumMod val="50000"/>
                  </a:schemeClr>
                </a:solidFill>
                <a:latin typeface="Berlin Sans FB" pitchFamily="34" charset="0"/>
              </a:rPr>
              <a:t>  Owner's (Stockholders') Equity</a:t>
            </a:r>
            <a:endParaRPr lang="en-IN" dirty="0">
              <a:solidFill>
                <a:schemeClr val="bg2">
                  <a:lumMod val="50000"/>
                </a:schemeClr>
              </a:solidFill>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Assets</a:t>
            </a:r>
            <a:endParaRPr lang="en-IN" dirty="0"/>
          </a:p>
        </p:txBody>
      </p:sp>
      <p:sp>
        <p:nvSpPr>
          <p:cNvPr id="3" name="Content Placeholder 2"/>
          <p:cNvSpPr>
            <a:spLocks noGrp="1"/>
          </p:cNvSpPr>
          <p:nvPr>
            <p:ph idx="1"/>
          </p:nvPr>
        </p:nvSpPr>
        <p:spPr/>
        <p:txBody>
          <a:bodyPr/>
          <a:lstStyle/>
          <a:p>
            <a:r>
              <a:rPr lang="en-IN" dirty="0" smtClean="0">
                <a:solidFill>
                  <a:schemeClr val="bg2">
                    <a:lumMod val="50000"/>
                  </a:schemeClr>
                </a:solidFill>
                <a:latin typeface="Berlin Sans FB" pitchFamily="34" charset="0"/>
              </a:rPr>
              <a:t>Assets are things that the company owns. They are the resources of the company that have been acquired through transactions, and have future economic value that can be measured and expressed in dollars. Assets also include costs paid in advance that have not yet expired, such as prepaid advertising, prepaid insurance, prepaid legal fees, and prepaid rent.</a:t>
            </a:r>
            <a:endParaRPr lang="en-IN" dirty="0">
              <a:solidFill>
                <a:schemeClr val="bg2">
                  <a:lumMod val="50000"/>
                </a:schemeClr>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239000" cy="6170008"/>
          </a:xfrm>
        </p:spPr>
        <p:txBody>
          <a:bodyPr/>
          <a:lstStyle/>
          <a:p>
            <a:r>
              <a:rPr lang="en-IN" b="1" dirty="0" smtClean="0">
                <a:solidFill>
                  <a:schemeClr val="accent6">
                    <a:lumMod val="75000"/>
                  </a:schemeClr>
                </a:solidFill>
                <a:latin typeface="Berlin Sans FB" pitchFamily="34" charset="0"/>
              </a:rPr>
              <a:t>Classifications of Assets on the Balance Sheet </a:t>
            </a:r>
            <a:r>
              <a:rPr lang="en-IN" dirty="0" smtClean="0">
                <a:solidFill>
                  <a:schemeClr val="bg2">
                    <a:lumMod val="50000"/>
                  </a:schemeClr>
                </a:solidFill>
                <a:latin typeface="Berlin Sans FB" pitchFamily="34" charset="0"/>
              </a:rPr>
              <a:t>Accountants usually prepare classified balance sheets. "Classified" means that the balance sheet accounts are presented in distinct groupings, categories, or classifications. The asset classifications and their order of appearance on the balance sheet are: </a:t>
            </a:r>
          </a:p>
          <a:p>
            <a:r>
              <a:rPr lang="en-IN" dirty="0" smtClean="0">
                <a:solidFill>
                  <a:schemeClr val="bg2">
                    <a:lumMod val="50000"/>
                  </a:schemeClr>
                </a:solidFill>
                <a:latin typeface="Berlin Sans FB" pitchFamily="34" charset="0"/>
              </a:rPr>
              <a:t> Current Assets </a:t>
            </a:r>
          </a:p>
          <a:p>
            <a:r>
              <a:rPr lang="en-IN" dirty="0" smtClean="0">
                <a:solidFill>
                  <a:schemeClr val="bg2">
                    <a:lumMod val="50000"/>
                  </a:schemeClr>
                </a:solidFill>
                <a:latin typeface="Berlin Sans FB" pitchFamily="34" charset="0"/>
              </a:rPr>
              <a:t> Investments </a:t>
            </a:r>
          </a:p>
          <a:p>
            <a:r>
              <a:rPr lang="en-IN" dirty="0" smtClean="0">
                <a:solidFill>
                  <a:schemeClr val="bg2">
                    <a:lumMod val="50000"/>
                  </a:schemeClr>
                </a:solidFill>
                <a:latin typeface="Berlin Sans FB" pitchFamily="34" charset="0"/>
              </a:rPr>
              <a:t> Property, Plant, and Equipment </a:t>
            </a:r>
          </a:p>
          <a:p>
            <a:r>
              <a:rPr lang="en-IN" dirty="0" smtClean="0">
                <a:solidFill>
                  <a:schemeClr val="bg2">
                    <a:lumMod val="50000"/>
                  </a:schemeClr>
                </a:solidFill>
                <a:latin typeface="Berlin Sans FB" pitchFamily="34" charset="0"/>
              </a:rPr>
              <a:t> Intangible Assets </a:t>
            </a:r>
          </a:p>
          <a:p>
            <a:r>
              <a:rPr lang="en-IN" dirty="0" smtClean="0">
                <a:solidFill>
                  <a:schemeClr val="bg2">
                    <a:lumMod val="50000"/>
                  </a:schemeClr>
                </a:solidFill>
                <a:latin typeface="Berlin Sans FB" pitchFamily="34" charset="0"/>
              </a:rPr>
              <a:t> Other Assets</a:t>
            </a:r>
            <a:endParaRPr lang="en-IN" dirty="0">
              <a:solidFill>
                <a:schemeClr val="bg2">
                  <a:lumMod val="50000"/>
                </a:schemeClr>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Liabilities</a:t>
            </a:r>
            <a:endParaRPr lang="en-IN" dirty="0"/>
          </a:p>
        </p:txBody>
      </p:sp>
      <p:sp>
        <p:nvSpPr>
          <p:cNvPr id="3" name="Content Placeholder 2"/>
          <p:cNvSpPr>
            <a:spLocks noGrp="1"/>
          </p:cNvSpPr>
          <p:nvPr>
            <p:ph idx="1"/>
          </p:nvPr>
        </p:nvSpPr>
        <p:spPr/>
        <p:txBody>
          <a:bodyPr/>
          <a:lstStyle/>
          <a:p>
            <a:r>
              <a:rPr lang="en-IN" dirty="0" smtClean="0">
                <a:solidFill>
                  <a:schemeClr val="bg2">
                    <a:lumMod val="50000"/>
                  </a:schemeClr>
                </a:solidFill>
                <a:latin typeface="Berlin Sans FB" pitchFamily="34" charset="0"/>
              </a:rPr>
              <a:t>Liabilities are obligations of the company; they are amounts owed to creditors for a past transaction and they usually have the word "payable" in their account title.</a:t>
            </a:r>
          </a:p>
          <a:p>
            <a:endParaRPr lang="en-IN" dirty="0" smtClean="0">
              <a:solidFill>
                <a:schemeClr val="bg2">
                  <a:lumMod val="50000"/>
                </a:schemeClr>
              </a:solidFill>
              <a:latin typeface="Berlin Sans FB" pitchFamily="34" charset="0"/>
            </a:endParaRPr>
          </a:p>
          <a:p>
            <a:r>
              <a:rPr lang="en-IN" dirty="0" smtClean="0">
                <a:solidFill>
                  <a:schemeClr val="bg2">
                    <a:lumMod val="50000"/>
                  </a:schemeClr>
                </a:solidFill>
                <a:latin typeface="Berlin Sans FB" pitchFamily="34" charset="0"/>
              </a:rPr>
              <a:t> Along with owner's equity, liabilities can be thought of as a source of the company's assets. They can also be thought of as a claim against a company's assets.</a:t>
            </a:r>
            <a:endParaRPr lang="en-IN" dirty="0">
              <a:solidFill>
                <a:schemeClr val="bg2">
                  <a:lumMod val="50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Classifications of Liabilities on the Balance Sheet</a:t>
            </a:r>
            <a:endParaRPr lang="en-IN" dirty="0"/>
          </a:p>
        </p:txBody>
      </p:sp>
      <p:sp>
        <p:nvSpPr>
          <p:cNvPr id="3" name="Content Placeholder 2"/>
          <p:cNvSpPr>
            <a:spLocks noGrp="1"/>
          </p:cNvSpPr>
          <p:nvPr>
            <p:ph idx="1"/>
          </p:nvPr>
        </p:nvSpPr>
        <p:spPr/>
        <p:txBody>
          <a:bodyPr/>
          <a:lstStyle/>
          <a:p>
            <a:r>
              <a:rPr lang="en-IN" dirty="0" smtClean="0">
                <a:solidFill>
                  <a:schemeClr val="bg2">
                    <a:lumMod val="50000"/>
                  </a:schemeClr>
                </a:solidFill>
                <a:latin typeface="Berlin Sans FB" pitchFamily="34" charset="0"/>
              </a:rPr>
              <a:t>Liability and contra liability accounts are usually classified (put into distinct groupings, categories, or classifications) on the balance sheet. The liability classifications and their order of appearance on the balance sheet are:</a:t>
            </a:r>
          </a:p>
          <a:p>
            <a:r>
              <a:rPr lang="en-IN" dirty="0" smtClean="0">
                <a:solidFill>
                  <a:schemeClr val="bg2">
                    <a:lumMod val="50000"/>
                  </a:schemeClr>
                </a:solidFill>
                <a:latin typeface="Berlin Sans FB" pitchFamily="34" charset="0"/>
              </a:rPr>
              <a:t>  Current Liabilities</a:t>
            </a:r>
          </a:p>
          <a:p>
            <a:r>
              <a:rPr lang="en-IN" dirty="0" smtClean="0">
                <a:solidFill>
                  <a:schemeClr val="bg2">
                    <a:lumMod val="50000"/>
                  </a:schemeClr>
                </a:solidFill>
                <a:latin typeface="Berlin Sans FB" pitchFamily="34" charset="0"/>
              </a:rPr>
              <a:t>  Long Term Liabilities</a:t>
            </a:r>
          </a:p>
          <a:p>
            <a:r>
              <a:rPr lang="en-IN" dirty="0" smtClean="0">
                <a:solidFill>
                  <a:schemeClr val="bg2">
                    <a:lumMod val="50000"/>
                  </a:schemeClr>
                </a:solidFill>
                <a:latin typeface="Berlin Sans FB" pitchFamily="34" charset="0"/>
              </a:rPr>
              <a:t>  Owner's (Stockholders') Equity</a:t>
            </a:r>
            <a:endParaRPr lang="en-IN" dirty="0">
              <a:solidFill>
                <a:schemeClr val="bg2">
                  <a:lumMod val="50000"/>
                </a:schemeClr>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7239000" cy="6643710"/>
          </a:xfrm>
        </p:spPr>
        <p:txBody>
          <a:bodyPr>
            <a:normAutofit fontScale="92500"/>
          </a:bodyPr>
          <a:lstStyle/>
          <a:p>
            <a:r>
              <a:rPr lang="en-IN" dirty="0" smtClean="0">
                <a:solidFill>
                  <a:schemeClr val="bg2">
                    <a:lumMod val="50000"/>
                  </a:schemeClr>
                </a:solidFill>
                <a:latin typeface="Berlin Sans FB" pitchFamily="34" charset="0"/>
              </a:rPr>
              <a:t>Owner's Equity—along with liabilities—can be thought of as a source of the company's assets. Owner's equity is sometimes referred to as the book value of the company, because owner's equity is equal to the reported asset amounts minus the reported liability amounts. Owner's equity may also be referred to as the residual of assets minus liabilities. These references make sense if you think of the basic accounting equation:</a:t>
            </a:r>
          </a:p>
          <a:p>
            <a:r>
              <a:rPr lang="en-IN" dirty="0" smtClean="0">
                <a:solidFill>
                  <a:schemeClr val="accent6">
                    <a:lumMod val="75000"/>
                  </a:schemeClr>
                </a:solidFill>
                <a:latin typeface="Berlin Sans FB" pitchFamily="34" charset="0"/>
              </a:rPr>
              <a:t>Assets = Liabilities + Owner's Equity </a:t>
            </a:r>
          </a:p>
          <a:p>
            <a:r>
              <a:rPr lang="en-IN" dirty="0" smtClean="0">
                <a:solidFill>
                  <a:schemeClr val="tx2">
                    <a:lumMod val="75000"/>
                  </a:schemeClr>
                </a:solidFill>
                <a:latin typeface="Berlin Sans FB" pitchFamily="34" charset="0"/>
              </a:rPr>
              <a:t>and just rearrange the terms: </a:t>
            </a:r>
          </a:p>
          <a:p>
            <a:r>
              <a:rPr lang="en-IN" dirty="0" smtClean="0">
                <a:solidFill>
                  <a:schemeClr val="accent6">
                    <a:lumMod val="75000"/>
                  </a:schemeClr>
                </a:solidFill>
                <a:latin typeface="Berlin Sans FB" pitchFamily="34" charset="0"/>
              </a:rPr>
              <a:t>Owner's Equity = Assets – Liabilities</a:t>
            </a:r>
          </a:p>
          <a:p>
            <a:r>
              <a:rPr lang="en-IN" dirty="0" smtClean="0"/>
              <a:t> </a:t>
            </a:r>
            <a:r>
              <a:rPr lang="en-IN" dirty="0" smtClean="0">
                <a:solidFill>
                  <a:schemeClr val="tx2">
                    <a:lumMod val="75000"/>
                  </a:schemeClr>
                </a:solidFill>
                <a:latin typeface="Berlin Sans FB" pitchFamily="34" charset="0"/>
              </a:rPr>
              <a:t>"Owner's Equity" are the words used on the balance sheet when the company is a sole proprietorship. If the company is a corporation, the words Stockholders' Equity are used instead of Owner's Equity</a:t>
            </a:r>
            <a:r>
              <a:rPr lang="en-IN" dirty="0" smtClean="0"/>
              <a:t>.</a:t>
            </a:r>
            <a:endParaRPr lang="en-IN" dirty="0">
              <a:solidFill>
                <a:schemeClr val="bg2">
                  <a:lumMod val="50000"/>
                </a:schemeClr>
              </a:solidFill>
              <a:latin typeface="Berlin Sans FB"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Classifications of Owner's Equity on the Balance Sheet</a:t>
            </a:r>
            <a:endParaRPr lang="en-IN" dirty="0"/>
          </a:p>
        </p:txBody>
      </p:sp>
      <p:sp>
        <p:nvSpPr>
          <p:cNvPr id="3" name="Content Placeholder 2"/>
          <p:cNvSpPr>
            <a:spLocks noGrp="1"/>
          </p:cNvSpPr>
          <p:nvPr>
            <p:ph idx="1"/>
          </p:nvPr>
        </p:nvSpPr>
        <p:spPr/>
        <p:txBody>
          <a:bodyPr/>
          <a:lstStyle/>
          <a:p>
            <a:r>
              <a:rPr lang="en-IN" dirty="0" smtClean="0">
                <a:solidFill>
                  <a:schemeClr val="tx2">
                    <a:lumMod val="75000"/>
                  </a:schemeClr>
                </a:solidFill>
                <a:latin typeface="Berlin Sans FB" pitchFamily="34" charset="0"/>
              </a:rPr>
              <a:t>Owner's equity is generally represented on the balance sheet with two or three accounts (e.g., Mary Smith, Capital; Mary Smith, Drawing; and perhaps Current Year's Net Income). See the sample balance sheet in Part 4. The stockholders' equity section of a corporation's balance sheet is:</a:t>
            </a:r>
          </a:p>
          <a:p>
            <a:r>
              <a:rPr lang="en-IN" dirty="0" smtClean="0">
                <a:solidFill>
                  <a:schemeClr val="tx2">
                    <a:lumMod val="75000"/>
                  </a:schemeClr>
                </a:solidFill>
                <a:latin typeface="Berlin Sans FB" pitchFamily="34" charset="0"/>
              </a:rPr>
              <a:t>  Paid-in Capital </a:t>
            </a:r>
          </a:p>
          <a:p>
            <a:r>
              <a:rPr lang="en-IN" dirty="0" smtClean="0">
                <a:solidFill>
                  <a:schemeClr val="tx2">
                    <a:lumMod val="75000"/>
                  </a:schemeClr>
                </a:solidFill>
                <a:latin typeface="Berlin Sans FB" pitchFamily="34" charset="0"/>
              </a:rPr>
              <a:t> Retained Earnings</a:t>
            </a:r>
          </a:p>
          <a:p>
            <a:r>
              <a:rPr lang="en-IN" dirty="0" smtClean="0">
                <a:solidFill>
                  <a:schemeClr val="tx2">
                    <a:lumMod val="75000"/>
                  </a:schemeClr>
                </a:solidFill>
                <a:latin typeface="Berlin Sans FB" pitchFamily="34" charset="0"/>
              </a:rPr>
              <a:t>  Treasury Stock</a:t>
            </a:r>
            <a:endParaRPr lang="en-IN" dirty="0">
              <a:solidFill>
                <a:schemeClr val="tx2">
                  <a:lumMod val="75000"/>
                </a:schemeClr>
              </a:solidFill>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TotalTime>
  <Words>514</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Slide 1</vt:lpstr>
      <vt:lpstr>Components of balance sheet</vt:lpstr>
      <vt:lpstr>Assets</vt:lpstr>
      <vt:lpstr>Slide 4</vt:lpstr>
      <vt:lpstr>Liabilities</vt:lpstr>
      <vt:lpstr>Classifications of Liabilities on the Balance Sheet</vt:lpstr>
      <vt:lpstr>Slide 7</vt:lpstr>
      <vt:lpstr>Classifications of Owner's Equity on the Balance Sheet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ACCOUNTING</dc:title>
  <dc:creator>jahanvi</dc:creator>
  <cp:lastModifiedBy>jahanvi</cp:lastModifiedBy>
  <cp:revision>6</cp:revision>
  <dcterms:created xsi:type="dcterms:W3CDTF">2020-04-03T13:33:44Z</dcterms:created>
  <dcterms:modified xsi:type="dcterms:W3CDTF">2020-05-19T15:00:53Z</dcterms:modified>
</cp:coreProperties>
</file>