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9" r:id="rId3"/>
    <p:sldId id="260" r:id="rId4"/>
    <p:sldId id="261" r:id="rId5"/>
    <p:sldId id="262" r:id="rId6"/>
    <p:sldId id="263"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2968149-8675-4555-89D3-7DA3B8A00C26}" type="datetimeFigureOut">
              <a:rPr lang="en-US" smtClean="0"/>
              <a:pPr/>
              <a:t>5/27/2020</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7637E5D-4FB4-47D8-97A9-72BC6729F27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968149-8675-4555-89D3-7DA3B8A00C26}"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968149-8675-4555-89D3-7DA3B8A00C26}"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968149-8675-4555-89D3-7DA3B8A00C26}"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968149-8675-4555-89D3-7DA3B8A00C26}"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968149-8675-4555-89D3-7DA3B8A00C26}" type="datetimeFigureOut">
              <a:rPr lang="en-US" smtClean="0"/>
              <a:pPr/>
              <a:t>5/27/2020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2968149-8675-4555-89D3-7DA3B8A00C26}" type="datetimeFigureOut">
              <a:rPr lang="en-US" smtClean="0"/>
              <a:pPr/>
              <a:t>5/27/2020</a:t>
            </a:fld>
            <a:endParaRPr lang="en-IN"/>
          </a:p>
        </p:txBody>
      </p:sp>
      <p:sp>
        <p:nvSpPr>
          <p:cNvPr id="27" name="Slide Number Placeholder 26"/>
          <p:cNvSpPr>
            <a:spLocks noGrp="1"/>
          </p:cNvSpPr>
          <p:nvPr>
            <p:ph type="sldNum" sz="quarter" idx="11"/>
          </p:nvPr>
        </p:nvSpPr>
        <p:spPr/>
        <p:txBody>
          <a:bodyPr rtlCol="0"/>
          <a:lstStyle/>
          <a:p>
            <a:fld id="{97637E5D-4FB4-47D8-97A9-72BC6729F27D}" type="slidenum">
              <a:rPr lang="en-IN" smtClean="0"/>
              <a:pPr/>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2968149-8675-4555-89D3-7DA3B8A00C26}" type="datetimeFigureOut">
              <a:rPr lang="en-US" smtClean="0"/>
              <a:pPr/>
              <a:t>5/27/2020</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97637E5D-4FB4-47D8-97A9-72BC6729F27D}"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49-8675-4555-89D3-7DA3B8A00C26}" type="datetimeFigureOut">
              <a:rPr lang="en-US" smtClean="0"/>
              <a:pPr/>
              <a:t>5/27/2020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968149-8675-4555-89D3-7DA3B8A00C26}" type="datetimeFigureOut">
              <a:rPr lang="en-US" smtClean="0"/>
              <a:pPr/>
              <a:t>5/27/2020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968149-8675-4555-89D3-7DA3B8A00C26}" type="datetimeFigureOut">
              <a:rPr lang="en-US" smtClean="0"/>
              <a:pPr/>
              <a:t>5/27/2020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7637E5D-4FB4-47D8-97A9-72BC6729F27D}"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2968149-8675-4555-89D3-7DA3B8A00C26}" type="datetimeFigureOut">
              <a:rPr lang="en-US" smtClean="0"/>
              <a:pPr/>
              <a:t>5/27/2020</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7637E5D-4FB4-47D8-97A9-72BC6729F27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usiness-organisation-original-imad8v7yqfxzgrzh.jpeg"/>
          <p:cNvPicPr>
            <a:picLocks noGrp="1" noChangeAspect="1"/>
          </p:cNvPicPr>
          <p:nvPr>
            <p:ph sz="quarter" idx="1"/>
          </p:nvPr>
        </p:nvPicPr>
        <p:blipFill>
          <a:blip r:embed="rId2"/>
          <a:srcRect b="21972"/>
          <a:stretch>
            <a:fillRect/>
          </a:stretch>
        </p:blipFill>
        <p:spPr>
          <a:xfrm>
            <a:off x="0" y="0"/>
            <a:ext cx="9144000" cy="6858000"/>
          </a:xfrm>
        </p:spPr>
      </p:pic>
      <p:sp>
        <p:nvSpPr>
          <p:cNvPr id="6" name="TextBox 5"/>
          <p:cNvSpPr txBox="1"/>
          <p:nvPr/>
        </p:nvSpPr>
        <p:spPr>
          <a:xfrm>
            <a:off x="214282" y="3143248"/>
            <a:ext cx="5214974" cy="1815882"/>
          </a:xfrm>
          <a:prstGeom prst="rect">
            <a:avLst/>
          </a:prstGeom>
          <a:noFill/>
        </p:spPr>
        <p:txBody>
          <a:bodyPr wrap="square" rtlCol="0">
            <a:spAutoFit/>
          </a:bodyPr>
          <a:lstStyle/>
          <a:p>
            <a:r>
              <a:rPr lang="en-IN" sz="2800" dirty="0" smtClean="0">
                <a:solidFill>
                  <a:srgbClr val="F73760"/>
                </a:solidFill>
                <a:latin typeface="Bernard MT Condensed" pitchFamily="18" charset="0"/>
              </a:rPr>
              <a:t>BY JAHANAVI DEO</a:t>
            </a:r>
          </a:p>
          <a:p>
            <a:r>
              <a:rPr lang="en-IN" sz="2800" dirty="0" smtClean="0">
                <a:solidFill>
                  <a:srgbClr val="F73760"/>
                </a:solidFill>
                <a:latin typeface="Bernard MT Condensed" pitchFamily="18" charset="0"/>
              </a:rPr>
              <a:t>DEPARTMENT OF COMMERCE</a:t>
            </a:r>
          </a:p>
          <a:p>
            <a:r>
              <a:rPr lang="en-IN" sz="2800" dirty="0" smtClean="0">
                <a:solidFill>
                  <a:srgbClr val="F73760"/>
                </a:solidFill>
                <a:latin typeface="Bernard MT Condensed" pitchFamily="18" charset="0"/>
              </a:rPr>
              <a:t>M.L ARYA COLLEGE, KASBA</a:t>
            </a:r>
          </a:p>
          <a:p>
            <a:r>
              <a:rPr lang="en-IN" sz="2800" dirty="0" smtClean="0">
                <a:solidFill>
                  <a:srgbClr val="F73760"/>
                </a:solidFill>
                <a:latin typeface="Bernard MT Condensed" pitchFamily="18" charset="0"/>
              </a:rPr>
              <a:t>B.COM 1_UNIT </a:t>
            </a:r>
            <a:r>
              <a:rPr lang="en-IN" sz="2800" dirty="0" smtClean="0">
                <a:solidFill>
                  <a:srgbClr val="F73760"/>
                </a:solidFill>
                <a:latin typeface="Bernard MT Condensed" pitchFamily="18" charset="0"/>
              </a:rPr>
              <a:t>4_DATE-28/05/2020</a:t>
            </a:r>
            <a:endParaRPr lang="en-IN" sz="2800" dirty="0">
              <a:solidFill>
                <a:srgbClr val="F73760"/>
              </a:solidFill>
              <a:latin typeface="Bernard MT Condensed"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der_prosandcons-765x383.jpg"/>
          <p:cNvPicPr>
            <a:picLocks noGrp="1" noChangeAspect="1"/>
          </p:cNvPicPr>
          <p:nvPr>
            <p:ph idx="1"/>
          </p:nvPr>
        </p:nvPicPr>
        <p:blipFill>
          <a:blip r:embed="rId2"/>
          <a:stretch>
            <a:fillRect/>
          </a:stretch>
        </p:blipFill>
        <p:spPr>
          <a:xfrm>
            <a:off x="428596" y="1214423"/>
            <a:ext cx="8143931" cy="502127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642918"/>
            <a:ext cx="8229600" cy="1352552"/>
          </a:xfrm>
        </p:spPr>
        <p:txBody>
          <a:bodyPr>
            <a:normAutofit/>
          </a:bodyPr>
          <a:lstStyle/>
          <a:p>
            <a:r>
              <a:rPr lang="en-IN" b="1" dirty="0" smtClean="0"/>
              <a:t>Advantages of Staff Organization</a:t>
            </a:r>
            <a:br>
              <a:rPr lang="en-IN" b="1" dirty="0" smtClean="0"/>
            </a:br>
            <a:endParaRPr lang="en-IN" dirty="0"/>
          </a:p>
        </p:txBody>
      </p:sp>
      <p:sp>
        <p:nvSpPr>
          <p:cNvPr id="3" name="Content Placeholder 2"/>
          <p:cNvSpPr>
            <a:spLocks noGrp="1"/>
          </p:cNvSpPr>
          <p:nvPr>
            <p:ph idx="1"/>
          </p:nvPr>
        </p:nvSpPr>
        <p:spPr>
          <a:xfrm>
            <a:off x="285720" y="1428736"/>
            <a:ext cx="4572032" cy="5145800"/>
          </a:xfrm>
        </p:spPr>
        <p:txBody>
          <a:bodyPr>
            <a:normAutofit fontScale="92500" lnSpcReduction="10000"/>
          </a:bodyPr>
          <a:lstStyle/>
          <a:p>
            <a:pPr fontAlgn="base"/>
            <a:r>
              <a:rPr lang="en-IN" b="1" dirty="0" smtClean="0">
                <a:solidFill>
                  <a:schemeClr val="accent2">
                    <a:lumMod val="75000"/>
                  </a:schemeClr>
                </a:solidFill>
                <a:latin typeface="Berlin Sans FB" pitchFamily="34" charset="0"/>
              </a:rPr>
              <a:t>1. Specialisation:</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This type of organisation is based on planned specialisation and brings about the expert knowledge for the benefit of the management.</a:t>
            </a:r>
          </a:p>
          <a:p>
            <a:pPr fontAlgn="base"/>
            <a:r>
              <a:rPr lang="en-IN" b="1" dirty="0" smtClean="0">
                <a:solidFill>
                  <a:schemeClr val="accent2">
                    <a:lumMod val="75000"/>
                  </a:schemeClr>
                </a:solidFill>
                <a:latin typeface="Berlin Sans FB" pitchFamily="34" charset="0"/>
              </a:rPr>
              <a:t>2. Better decisions:</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Staff specialists help the line manager in taking better decisions by providing them adequate information of right type at right time.</a:t>
            </a:r>
          </a:p>
          <a:p>
            <a:endParaRPr lang="en-IN" dirty="0">
              <a:solidFill>
                <a:schemeClr val="accent2">
                  <a:lumMod val="75000"/>
                </a:schemeClr>
              </a:solidFill>
              <a:latin typeface="Berlin Sans FB" pitchFamily="34" charset="0"/>
            </a:endParaRPr>
          </a:p>
        </p:txBody>
      </p:sp>
      <p:pic>
        <p:nvPicPr>
          <p:cNvPr id="4" name="Picture 3" descr="36110574-advantages-check-list-illustration-design-over-a-white-background.jpg"/>
          <p:cNvPicPr>
            <a:picLocks noChangeAspect="1"/>
          </p:cNvPicPr>
          <p:nvPr/>
        </p:nvPicPr>
        <p:blipFill>
          <a:blip r:embed="rId2"/>
          <a:stretch>
            <a:fillRect/>
          </a:stretch>
        </p:blipFill>
        <p:spPr>
          <a:xfrm>
            <a:off x="4643438" y="1285860"/>
            <a:ext cx="4500562" cy="521497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642918"/>
            <a:ext cx="8429684" cy="5931618"/>
          </a:xfrm>
        </p:spPr>
        <p:txBody>
          <a:bodyPr>
            <a:normAutofit fontScale="92500" lnSpcReduction="10000"/>
          </a:bodyPr>
          <a:lstStyle/>
          <a:p>
            <a:pPr fontAlgn="base"/>
            <a:r>
              <a:rPr lang="en-IN" b="1" dirty="0" smtClean="0">
                <a:solidFill>
                  <a:schemeClr val="accent2">
                    <a:lumMod val="75000"/>
                  </a:schemeClr>
                </a:solidFill>
                <a:latin typeface="Berlin Sans FB" pitchFamily="34" charset="0"/>
              </a:rPr>
              <a:t>3. Lesser Burden on line officers:</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The work of the line officers is considerably reduced with the help of staff officers. Technical problems and specialised matters are handled by the Staff and the routine and administrative matters are the concern of Line Officers.</a:t>
            </a:r>
          </a:p>
          <a:p>
            <a:pPr fontAlgn="base"/>
            <a:r>
              <a:rPr lang="en-IN" b="1" dirty="0" smtClean="0">
                <a:solidFill>
                  <a:schemeClr val="accent2">
                    <a:lumMod val="75000"/>
                  </a:schemeClr>
                </a:solidFill>
                <a:latin typeface="Berlin Sans FB" pitchFamily="34" charset="0"/>
              </a:rPr>
              <a:t>4. Advancement of research:</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As the work under this type of organisation is carried out by experts, they constantly undertake the research and experimentation for the improvement of the product. New and economical means of production are developed with the help of research and experimentation.</a:t>
            </a:r>
          </a:p>
          <a:p>
            <a:pPr fontAlgn="base"/>
            <a:r>
              <a:rPr lang="en-IN" b="1" dirty="0" smtClean="0">
                <a:solidFill>
                  <a:schemeClr val="accent2">
                    <a:lumMod val="75000"/>
                  </a:schemeClr>
                </a:solidFill>
                <a:latin typeface="Berlin Sans FB" pitchFamily="34" charset="0"/>
              </a:rPr>
              <a:t>5. Training for line officer:</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Staff services have proved to be an excellent training medium for Line Officers.</a:t>
            </a:r>
          </a:p>
          <a:p>
            <a:endParaRPr lang="en-IN" dirty="0">
              <a:solidFill>
                <a:schemeClr val="accent2">
                  <a:lumMod val="75000"/>
                </a:schemeClr>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928694"/>
          </a:xfrm>
        </p:spPr>
        <p:txBody>
          <a:bodyPr>
            <a:normAutofit fontScale="90000"/>
          </a:bodyPr>
          <a:lstStyle/>
          <a:p>
            <a:r>
              <a:rPr lang="en-IN" b="1" dirty="0" smtClean="0"/>
              <a:t>Disadvantages of Staff Organisation</a:t>
            </a:r>
            <a:br>
              <a:rPr lang="en-IN" b="1" dirty="0" smtClean="0"/>
            </a:br>
            <a:endParaRPr lang="en-IN" dirty="0"/>
          </a:p>
        </p:txBody>
      </p:sp>
      <p:sp>
        <p:nvSpPr>
          <p:cNvPr id="3" name="Content Placeholder 2"/>
          <p:cNvSpPr>
            <a:spLocks noGrp="1"/>
          </p:cNvSpPr>
          <p:nvPr>
            <p:ph idx="1"/>
          </p:nvPr>
        </p:nvSpPr>
        <p:spPr>
          <a:xfrm>
            <a:off x="214282" y="1500174"/>
            <a:ext cx="4786346" cy="5074362"/>
          </a:xfrm>
        </p:spPr>
        <p:txBody>
          <a:bodyPr>
            <a:normAutofit fontScale="77500" lnSpcReduction="20000"/>
          </a:bodyPr>
          <a:lstStyle/>
          <a:p>
            <a:pPr fontAlgn="base"/>
            <a:r>
              <a:rPr lang="en-IN" b="1" dirty="0" smtClean="0">
                <a:solidFill>
                  <a:schemeClr val="accent2">
                    <a:lumMod val="75000"/>
                  </a:schemeClr>
                </a:solidFill>
                <a:latin typeface="Berlin Sans FB" pitchFamily="34" charset="0"/>
              </a:rPr>
              <a:t>1. Conflict between line and staff authorities:</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There may be chances of conflict between line and staff authorities. Line Officers resent the activities of staff members on the plea that they do not always give correct advice. On other hand staff officials complain that their advice is not properly carried out.</a:t>
            </a:r>
          </a:p>
          <a:p>
            <a:pPr fontAlgn="base"/>
            <a:r>
              <a:rPr lang="en-IN" b="1" dirty="0" smtClean="0">
                <a:solidFill>
                  <a:schemeClr val="accent2">
                    <a:lumMod val="75000"/>
                  </a:schemeClr>
                </a:solidFill>
                <a:latin typeface="Berlin Sans FB" pitchFamily="34" charset="0"/>
              </a:rPr>
              <a:t>2. Problems of line and staff authority:</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There may be confusion on the relationship of line and staff authorities. Line Officers consider themselves superior to Staff Officers. The Staff Officers object to it.</a:t>
            </a:r>
          </a:p>
          <a:p>
            <a:endParaRPr lang="en-IN" dirty="0">
              <a:solidFill>
                <a:schemeClr val="accent2">
                  <a:lumMod val="75000"/>
                </a:schemeClr>
              </a:solidFill>
              <a:latin typeface="Berlin Sans FB" pitchFamily="34" charset="0"/>
            </a:endParaRPr>
          </a:p>
        </p:txBody>
      </p:sp>
      <p:pic>
        <p:nvPicPr>
          <p:cNvPr id="4" name="Picture 3" descr="0_0rbrFPQKI8JrKuCo.jpg"/>
          <p:cNvPicPr>
            <a:picLocks noChangeAspect="1"/>
          </p:cNvPicPr>
          <p:nvPr/>
        </p:nvPicPr>
        <p:blipFill>
          <a:blip r:embed="rId2"/>
          <a:stretch>
            <a:fillRect/>
          </a:stretch>
        </p:blipFill>
        <p:spPr>
          <a:xfrm>
            <a:off x="5072066" y="1428736"/>
            <a:ext cx="3857652" cy="507209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860180"/>
          </a:xfrm>
        </p:spPr>
        <p:txBody>
          <a:bodyPr>
            <a:normAutofit/>
          </a:bodyPr>
          <a:lstStyle/>
          <a:p>
            <a:pPr fontAlgn="base"/>
            <a:r>
              <a:rPr lang="en-IN" b="1" dirty="0" smtClean="0">
                <a:solidFill>
                  <a:schemeClr val="accent2">
                    <a:lumMod val="75000"/>
                  </a:schemeClr>
                </a:solidFill>
                <a:latin typeface="Berlin Sans FB" pitchFamily="34" charset="0"/>
              </a:rPr>
              <a:t>3. Lack of responsibility:</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As the staff specialists are not accountable for the results, they may not perform their duties well.</a:t>
            </a: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4. The system is quite expensive:</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The appointment of experts involves a heavy expenditure. Small and medium size organisations cannot afford such a system.</a:t>
            </a:r>
          </a:p>
          <a:p>
            <a:pPr fontAlgn="base"/>
            <a:endParaRPr lang="en-IN" dirty="0" smtClean="0">
              <a:solidFill>
                <a:schemeClr val="accent2">
                  <a:lumMod val="75000"/>
                </a:schemeClr>
              </a:solidFill>
              <a:latin typeface="Berlin Sans FB" pitchFamily="34" charset="0"/>
            </a:endParaRPr>
          </a:p>
          <a:p>
            <a:pPr fontAlgn="base"/>
            <a:r>
              <a:rPr lang="en-IN" b="1" dirty="0" smtClean="0">
                <a:solidFill>
                  <a:schemeClr val="accent2">
                    <a:lumMod val="75000"/>
                  </a:schemeClr>
                </a:solidFill>
                <a:latin typeface="Berlin Sans FB" pitchFamily="34" charset="0"/>
              </a:rPr>
              <a:t>5. More reliance on staff:</a:t>
            </a:r>
            <a:endParaRPr lang="en-IN" dirty="0" smtClean="0">
              <a:solidFill>
                <a:schemeClr val="accent2">
                  <a:lumMod val="75000"/>
                </a:schemeClr>
              </a:solidFill>
              <a:latin typeface="Berlin Sans FB" pitchFamily="34" charset="0"/>
            </a:endParaRPr>
          </a:p>
          <a:p>
            <a:pPr fontAlgn="base"/>
            <a:r>
              <a:rPr lang="en-IN" dirty="0" smtClean="0">
                <a:solidFill>
                  <a:schemeClr val="accent2">
                    <a:lumMod val="75000"/>
                  </a:schemeClr>
                </a:solidFill>
                <a:latin typeface="Berlin Sans FB" pitchFamily="34" charset="0"/>
              </a:rPr>
              <a:t>Some of the line officers excessively rely on the staff. This may considerably reduce the line control.</a:t>
            </a:r>
          </a:p>
          <a:p>
            <a:endParaRPr lang="en-IN" dirty="0">
              <a:solidFill>
                <a:schemeClr val="accent2">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you-page-examples.jpg"/>
          <p:cNvPicPr>
            <a:picLocks noGrp="1" noChangeAspect="1"/>
          </p:cNvPicPr>
          <p:nvPr>
            <p:ph idx="1"/>
          </p:nvPr>
        </p:nvPicPr>
        <p:blipFill>
          <a:blip r:embed="rId2"/>
          <a:stretch>
            <a:fillRect/>
          </a:stretch>
        </p:blipFill>
        <p:spPr>
          <a:xfrm>
            <a:off x="785786" y="1071546"/>
            <a:ext cx="7643866" cy="476886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TotalTime>
  <Words>30</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Urban</vt:lpstr>
      <vt:lpstr>Slide 1</vt:lpstr>
      <vt:lpstr>Slide 2</vt:lpstr>
      <vt:lpstr>Advantages of Staff Organization </vt:lpstr>
      <vt:lpstr>Slide 4</vt:lpstr>
      <vt:lpstr>Disadvantages of Staff Organisation </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ORGANISATION</dc:title>
  <dc:creator>jahanvi</dc:creator>
  <cp:lastModifiedBy>jahanvi</cp:lastModifiedBy>
  <cp:revision>6</cp:revision>
  <dcterms:created xsi:type="dcterms:W3CDTF">2020-03-30T15:28:54Z</dcterms:created>
  <dcterms:modified xsi:type="dcterms:W3CDTF">2020-05-27T14:14:25Z</dcterms:modified>
</cp:coreProperties>
</file>