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6" r:id="rId2"/>
    <p:sldId id="265" r:id="rId3"/>
    <p:sldId id="259" r:id="rId4"/>
    <p:sldId id="260" r:id="rId5"/>
    <p:sldId id="261" r:id="rId6"/>
    <p:sldId id="262" r:id="rId7"/>
    <p:sldId id="263" r:id="rId8"/>
    <p:sldId id="264"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9929AA86-33DA-497A-9E55-CC5B5054EE91}" type="datetimeFigureOut">
              <a:rPr lang="en-US" smtClean="0"/>
              <a:pPr/>
              <a:t>5/18/2020</a:t>
            </a:fld>
            <a:endParaRPr lang="en-IN"/>
          </a:p>
        </p:txBody>
      </p:sp>
      <p:sp>
        <p:nvSpPr>
          <p:cNvPr id="17" name="Footer Placeholder 16"/>
          <p:cNvSpPr>
            <a:spLocks noGrp="1"/>
          </p:cNvSpPr>
          <p:nvPr>
            <p:ph type="ftr" sz="quarter" idx="11"/>
          </p:nvPr>
        </p:nvSpPr>
        <p:spPr>
          <a:xfrm>
            <a:off x="2898648" y="6355080"/>
            <a:ext cx="3474720" cy="365760"/>
          </a:xfrm>
        </p:spPr>
        <p:txBody>
          <a:bodyPr/>
          <a:lstStyle/>
          <a:p>
            <a:endParaRPr lang="en-IN"/>
          </a:p>
        </p:txBody>
      </p:sp>
      <p:sp>
        <p:nvSpPr>
          <p:cNvPr id="29" name="Slide Number Placeholder 28"/>
          <p:cNvSpPr>
            <a:spLocks noGrp="1"/>
          </p:cNvSpPr>
          <p:nvPr>
            <p:ph type="sldNum" sz="quarter" idx="12"/>
          </p:nvPr>
        </p:nvSpPr>
        <p:spPr>
          <a:xfrm>
            <a:off x="1216152" y="6355080"/>
            <a:ext cx="1219200" cy="365760"/>
          </a:xfrm>
        </p:spPr>
        <p:txBody>
          <a:bodyPr/>
          <a:lstStyle/>
          <a:p>
            <a:fld id="{EEB2DDF2-87E2-4FBB-B957-7856EBFF757C}" type="slidenum">
              <a:rPr lang="en-IN" smtClean="0"/>
              <a:pPr/>
              <a:t>‹#›</a:t>
            </a:fld>
            <a:endParaRPr lang="en-IN"/>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29AA86-33DA-497A-9E55-CC5B5054EE91}"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B2DDF2-87E2-4FBB-B957-7856EBFF757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29AA86-33DA-497A-9E55-CC5B5054EE91}"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B2DDF2-87E2-4FBB-B957-7856EBFF757C}" type="slidenum">
              <a:rPr lang="en-IN" smtClean="0"/>
              <a:pPr/>
              <a:t>‹#›</a:t>
            </a:fld>
            <a:endParaRPr lang="en-IN"/>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929AA86-33DA-497A-9E55-CC5B5054EE91}"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B2DDF2-87E2-4FBB-B957-7856EBFF757C}" type="slidenum">
              <a:rPr lang="en-IN" smtClean="0"/>
              <a:pPr/>
              <a:t>‹#›</a:t>
            </a:fld>
            <a:endParaRPr lang="en-IN"/>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929AA86-33DA-497A-9E55-CC5B5054EE91}" type="datetimeFigureOut">
              <a:rPr lang="en-US" smtClean="0"/>
              <a:pPr/>
              <a:t>5/18/2020</a:t>
            </a:fld>
            <a:endParaRPr lang="en-IN"/>
          </a:p>
        </p:txBody>
      </p:sp>
      <p:sp>
        <p:nvSpPr>
          <p:cNvPr id="5" name="Footer Placeholder 4"/>
          <p:cNvSpPr>
            <a:spLocks noGrp="1"/>
          </p:cNvSpPr>
          <p:nvPr>
            <p:ph type="ftr" sz="quarter" idx="11"/>
          </p:nvPr>
        </p:nvSpPr>
        <p:spPr>
          <a:xfrm>
            <a:off x="2898648" y="6355080"/>
            <a:ext cx="3474720" cy="365760"/>
          </a:xfrm>
        </p:spPr>
        <p:txBody>
          <a:bodyPr/>
          <a:lstStyle/>
          <a:p>
            <a:endParaRPr lang="en-IN"/>
          </a:p>
        </p:txBody>
      </p:sp>
      <p:sp>
        <p:nvSpPr>
          <p:cNvPr id="6" name="Slide Number Placeholder 5"/>
          <p:cNvSpPr>
            <a:spLocks noGrp="1"/>
          </p:cNvSpPr>
          <p:nvPr>
            <p:ph type="sldNum" sz="quarter" idx="12"/>
          </p:nvPr>
        </p:nvSpPr>
        <p:spPr>
          <a:xfrm>
            <a:off x="1069848" y="6355080"/>
            <a:ext cx="1520952" cy="365760"/>
          </a:xfrm>
        </p:spPr>
        <p:txBody>
          <a:bodyPr/>
          <a:lstStyle/>
          <a:p>
            <a:fld id="{EEB2DDF2-87E2-4FBB-B957-7856EBFF757C}" type="slidenum">
              <a:rPr lang="en-IN" smtClean="0"/>
              <a:pPr/>
              <a:t>‹#›</a:t>
            </a:fld>
            <a:endParaRPr lang="en-IN"/>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929AA86-33DA-497A-9E55-CC5B5054EE91}"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B2DDF2-87E2-4FBB-B957-7856EBFF757C}" type="slidenum">
              <a:rPr lang="en-IN" smtClean="0"/>
              <a:pPr/>
              <a:t>‹#›</a:t>
            </a:fld>
            <a:endParaRPr lang="en-IN"/>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929AA86-33DA-497A-9E55-CC5B5054EE91}" type="datetimeFigureOut">
              <a:rPr lang="en-US" smtClean="0"/>
              <a:pPr/>
              <a:t>5/18/2020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EB2DDF2-87E2-4FBB-B957-7856EBFF757C}" type="slidenum">
              <a:rPr lang="en-IN" smtClean="0"/>
              <a:pPr/>
              <a:t>‹#›</a:t>
            </a:fld>
            <a:endParaRPr lang="en-IN"/>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929AA86-33DA-497A-9E55-CC5B5054EE91}" type="datetimeFigureOut">
              <a:rPr lang="en-US" smtClean="0"/>
              <a:pPr/>
              <a:t>5/18/2020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EB2DDF2-87E2-4FBB-B957-7856EBFF757C}" type="slidenum">
              <a:rPr lang="en-IN" smtClean="0"/>
              <a:pPr/>
              <a:t>‹#›</a:t>
            </a:fld>
            <a:endParaRPr lang="en-IN"/>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9AA86-33DA-497A-9E55-CC5B5054EE91}" type="datetimeFigureOut">
              <a:rPr lang="en-US" smtClean="0"/>
              <a:pPr/>
              <a:t>5/18/2020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EB2DDF2-87E2-4FBB-B957-7856EBFF757C}" type="slidenum">
              <a:rPr lang="en-IN" smtClean="0"/>
              <a:pPr/>
              <a:t>‹#›</a:t>
            </a:fld>
            <a:endParaRPr lang="en-IN"/>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29AA86-33DA-497A-9E55-CC5B5054EE91}"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B2DDF2-87E2-4FBB-B957-7856EBFF757C}" type="slidenum">
              <a:rPr lang="en-IN" smtClean="0"/>
              <a:pPr/>
              <a:t>‹#›</a:t>
            </a:fld>
            <a:endParaRPr lang="en-IN"/>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29AA86-33DA-497A-9E55-CC5B5054EE91}"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B2DDF2-87E2-4FBB-B957-7856EBFF757C}" type="slidenum">
              <a:rPr lang="en-IN" smtClean="0"/>
              <a:pPr/>
              <a:t>‹#›</a:t>
            </a:fld>
            <a:endParaRPr lang="en-IN"/>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929AA86-33DA-497A-9E55-CC5B5054EE91}" type="datetimeFigureOut">
              <a:rPr lang="en-US" smtClean="0"/>
              <a:pPr/>
              <a:t>5/18/2020</a:t>
            </a:fld>
            <a:endParaRPr lang="en-IN"/>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EB2DDF2-87E2-4FBB-B957-7856EBFF757C}" type="slidenum">
              <a:rPr lang="en-IN" smtClean="0"/>
              <a:pPr/>
              <a:t>‹#›</a:t>
            </a:fld>
            <a:endParaRPr lang="en-IN"/>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usiness-organisation-original-imad8v7yqfxzgrzh.jpeg"/>
          <p:cNvPicPr>
            <a:picLocks noGrp="1" noChangeAspect="1"/>
          </p:cNvPicPr>
          <p:nvPr>
            <p:ph sz="quarter" idx="1"/>
          </p:nvPr>
        </p:nvPicPr>
        <p:blipFill>
          <a:blip r:embed="rId2"/>
          <a:srcRect b="21972"/>
          <a:stretch>
            <a:fillRect/>
          </a:stretch>
        </p:blipFill>
        <p:spPr>
          <a:xfrm>
            <a:off x="0" y="0"/>
            <a:ext cx="9144000" cy="6858000"/>
          </a:xfrm>
        </p:spPr>
      </p:pic>
      <p:sp>
        <p:nvSpPr>
          <p:cNvPr id="6" name="TextBox 5"/>
          <p:cNvSpPr txBox="1"/>
          <p:nvPr/>
        </p:nvSpPr>
        <p:spPr>
          <a:xfrm>
            <a:off x="214282" y="3143248"/>
            <a:ext cx="5429288" cy="2246769"/>
          </a:xfrm>
          <a:prstGeom prst="rect">
            <a:avLst/>
          </a:prstGeom>
          <a:noFill/>
        </p:spPr>
        <p:txBody>
          <a:bodyPr wrap="square" rtlCol="0">
            <a:spAutoFit/>
          </a:bodyPr>
          <a:lstStyle/>
          <a:p>
            <a:r>
              <a:rPr lang="en-IN" sz="2800" dirty="0" smtClean="0">
                <a:solidFill>
                  <a:srgbClr val="F73760"/>
                </a:solidFill>
                <a:latin typeface="Bernard MT Condensed" pitchFamily="18" charset="0"/>
              </a:rPr>
              <a:t>BY JAHANAVI DEO</a:t>
            </a:r>
          </a:p>
          <a:p>
            <a:r>
              <a:rPr lang="en-IN" sz="2800" dirty="0" smtClean="0">
                <a:solidFill>
                  <a:srgbClr val="F73760"/>
                </a:solidFill>
                <a:latin typeface="Bernard MT Condensed" pitchFamily="18" charset="0"/>
              </a:rPr>
              <a:t>DEPARTMENT </a:t>
            </a:r>
            <a:r>
              <a:rPr lang="en-IN" sz="2800" dirty="0" smtClean="0">
                <a:solidFill>
                  <a:srgbClr val="F73760"/>
                </a:solidFill>
                <a:latin typeface="Bernard MT Condensed" pitchFamily="18" charset="0"/>
              </a:rPr>
              <a:t>OF COMMERCE</a:t>
            </a:r>
          </a:p>
          <a:p>
            <a:r>
              <a:rPr lang="en-IN" sz="2800" dirty="0" smtClean="0">
                <a:solidFill>
                  <a:srgbClr val="F73760"/>
                </a:solidFill>
                <a:latin typeface="Bernard MT Condensed" pitchFamily="18" charset="0"/>
              </a:rPr>
              <a:t>M.L ARYA COLLEGE, </a:t>
            </a:r>
            <a:r>
              <a:rPr lang="en-IN" sz="2800" dirty="0" smtClean="0">
                <a:solidFill>
                  <a:srgbClr val="F73760"/>
                </a:solidFill>
                <a:latin typeface="Bernard MT Condensed" pitchFamily="18" charset="0"/>
              </a:rPr>
              <a:t>KASBA</a:t>
            </a:r>
          </a:p>
          <a:p>
            <a:r>
              <a:rPr lang="en-IN" sz="2800" dirty="0" smtClean="0">
                <a:solidFill>
                  <a:srgbClr val="F73760"/>
                </a:solidFill>
                <a:latin typeface="Bernard MT Condensed" pitchFamily="18" charset="0"/>
              </a:rPr>
              <a:t>B.COM 1_UNIT 3_DATE:19/05/2020</a:t>
            </a:r>
          </a:p>
          <a:p>
            <a:endParaRPr lang="en-IN" sz="2800" dirty="0">
              <a:solidFill>
                <a:srgbClr val="F73760"/>
              </a:solidFill>
              <a:latin typeface="Bernard MT Condensed"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e-advantages-and-disadvantages-of-exhibitions-and-how-to-make-sure-yours-is-a-success-01.png"/>
          <p:cNvPicPr>
            <a:picLocks noGrp="1" noChangeAspect="1"/>
          </p:cNvPicPr>
          <p:nvPr>
            <p:ph sz="quarter" idx="1"/>
          </p:nvPr>
        </p:nvPicPr>
        <p:blipFill>
          <a:blip r:embed="rId2"/>
          <a:stretch>
            <a:fillRect/>
          </a:stretch>
        </p:blipFill>
        <p:spPr>
          <a:xfrm>
            <a:off x="457200" y="428604"/>
            <a:ext cx="8229600" cy="5904879"/>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928802"/>
          </a:xfrm>
          <a:solidFill>
            <a:srgbClr val="00B050"/>
          </a:solidFill>
          <a:ln>
            <a:solidFill>
              <a:srgbClr val="FF0000"/>
            </a:solidFill>
          </a:ln>
        </p:spPr>
        <p:txBody>
          <a:bodyPr>
            <a:normAutofit/>
          </a:bodyPr>
          <a:lstStyle/>
          <a:p>
            <a:r>
              <a:rPr lang="en-IN" b="1" dirty="0" smtClean="0">
                <a:solidFill>
                  <a:schemeClr val="accent1">
                    <a:lumMod val="50000"/>
                  </a:schemeClr>
                </a:solidFill>
              </a:rPr>
              <a:t>Advantages of functional organisation</a:t>
            </a:r>
            <a:br>
              <a:rPr lang="en-IN" b="1" dirty="0" smtClean="0">
                <a:solidFill>
                  <a:schemeClr val="accent1">
                    <a:lumMod val="50000"/>
                  </a:schemeClr>
                </a:solidFill>
              </a:rPr>
            </a:br>
            <a:endParaRPr lang="en-IN" dirty="0">
              <a:solidFill>
                <a:schemeClr val="accent1">
                  <a:lumMod val="50000"/>
                </a:schemeClr>
              </a:solidFill>
            </a:endParaRPr>
          </a:p>
        </p:txBody>
      </p:sp>
      <p:sp>
        <p:nvSpPr>
          <p:cNvPr id="3" name="Content Placeholder 2"/>
          <p:cNvSpPr>
            <a:spLocks noGrp="1"/>
          </p:cNvSpPr>
          <p:nvPr>
            <p:ph sz="quarter" idx="1"/>
          </p:nvPr>
        </p:nvSpPr>
        <p:spPr>
          <a:xfrm>
            <a:off x="142844" y="2071678"/>
            <a:ext cx="5214974" cy="4574296"/>
          </a:xfrm>
        </p:spPr>
        <p:txBody>
          <a:bodyPr>
            <a:normAutofit fontScale="92500" lnSpcReduction="20000"/>
          </a:bodyPr>
          <a:lstStyle/>
          <a:p>
            <a:pPr fontAlgn="base"/>
            <a:r>
              <a:rPr lang="en-IN" b="1" dirty="0" smtClean="0">
                <a:solidFill>
                  <a:srgbClr val="002060"/>
                </a:solidFill>
                <a:latin typeface="Berlin Sans FB" pitchFamily="34" charset="0"/>
              </a:rPr>
              <a:t>1. Specialisation:</a:t>
            </a:r>
            <a:endParaRPr lang="en-IN" dirty="0" smtClean="0">
              <a:solidFill>
                <a:srgbClr val="002060"/>
              </a:solidFill>
              <a:latin typeface="Berlin Sans FB" pitchFamily="34" charset="0"/>
            </a:endParaRPr>
          </a:p>
          <a:p>
            <a:pPr fontAlgn="base">
              <a:buNone/>
            </a:pPr>
            <a:r>
              <a:rPr lang="en-IN" dirty="0" smtClean="0">
                <a:solidFill>
                  <a:srgbClr val="002060"/>
                </a:solidFill>
                <a:latin typeface="Berlin Sans FB" pitchFamily="34" charset="0"/>
              </a:rPr>
              <a:t>    This </a:t>
            </a:r>
            <a:r>
              <a:rPr lang="en-IN" dirty="0" smtClean="0">
                <a:solidFill>
                  <a:srgbClr val="002060"/>
                </a:solidFill>
                <a:latin typeface="Berlin Sans FB" pitchFamily="34" charset="0"/>
              </a:rPr>
              <a:t>system derives the benefits of specialisation. As every functional </a:t>
            </a:r>
            <a:r>
              <a:rPr lang="en-IN" dirty="0" err="1" smtClean="0">
                <a:solidFill>
                  <a:srgbClr val="002060"/>
                </a:solidFill>
                <a:latin typeface="Berlin Sans FB" pitchFamily="34" charset="0"/>
              </a:rPr>
              <a:t>incharge</a:t>
            </a:r>
            <a:r>
              <a:rPr lang="en-IN" dirty="0" smtClean="0">
                <a:solidFill>
                  <a:srgbClr val="002060"/>
                </a:solidFill>
                <a:latin typeface="Berlin Sans FB" pitchFamily="34" charset="0"/>
              </a:rPr>
              <a:t> is an expert in his area, he will guide using his specialisation and with the help of the subordinates, try to attain the specified objectives.</a:t>
            </a:r>
          </a:p>
          <a:p>
            <a:pPr fontAlgn="base"/>
            <a:r>
              <a:rPr lang="en-IN" b="1" dirty="0" smtClean="0">
                <a:solidFill>
                  <a:srgbClr val="002060"/>
                </a:solidFill>
                <a:latin typeface="Berlin Sans FB" pitchFamily="34" charset="0"/>
              </a:rPr>
              <a:t>2. Increased efficiency:</a:t>
            </a:r>
            <a:endParaRPr lang="en-IN" dirty="0" smtClean="0">
              <a:solidFill>
                <a:srgbClr val="002060"/>
              </a:solidFill>
              <a:latin typeface="Berlin Sans FB" pitchFamily="34" charset="0"/>
            </a:endParaRPr>
          </a:p>
          <a:p>
            <a:pPr fontAlgn="base">
              <a:buNone/>
            </a:pPr>
            <a:r>
              <a:rPr lang="en-IN" dirty="0" smtClean="0">
                <a:solidFill>
                  <a:srgbClr val="002060"/>
                </a:solidFill>
                <a:latin typeface="Berlin Sans FB" pitchFamily="34" charset="0"/>
              </a:rPr>
              <a:t>    This </a:t>
            </a:r>
            <a:r>
              <a:rPr lang="en-IN" dirty="0" smtClean="0">
                <a:solidFill>
                  <a:srgbClr val="002060"/>
                </a:solidFill>
                <a:latin typeface="Berlin Sans FB" pitchFamily="34" charset="0"/>
              </a:rPr>
              <a:t>type of organisation ensures enhanced efficiency as the workers operate under the expert and competent personnel and perform limited operations.</a:t>
            </a:r>
          </a:p>
          <a:p>
            <a:endParaRPr lang="en-IN" dirty="0">
              <a:solidFill>
                <a:srgbClr val="002060"/>
              </a:solidFill>
              <a:latin typeface="Berlin Sans FB" pitchFamily="34" charset="0"/>
            </a:endParaRPr>
          </a:p>
        </p:txBody>
      </p:sp>
      <p:pic>
        <p:nvPicPr>
          <p:cNvPr id="4" name="Picture 3" descr="correct-6623102.jpg"/>
          <p:cNvPicPr>
            <a:picLocks noChangeAspect="1"/>
          </p:cNvPicPr>
          <p:nvPr/>
        </p:nvPicPr>
        <p:blipFill>
          <a:blip r:embed="rId2" cstate="print"/>
          <a:stretch>
            <a:fillRect/>
          </a:stretch>
        </p:blipFill>
        <p:spPr>
          <a:xfrm>
            <a:off x="5286380" y="2000240"/>
            <a:ext cx="3643338" cy="450057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85794"/>
            <a:ext cx="8229600" cy="5371166"/>
          </a:xfrm>
        </p:spPr>
        <p:txBody>
          <a:bodyPr>
            <a:normAutofit/>
          </a:bodyPr>
          <a:lstStyle/>
          <a:p>
            <a:pPr fontAlgn="base"/>
            <a:r>
              <a:rPr lang="en-IN" b="1" dirty="0" smtClean="0">
                <a:solidFill>
                  <a:srgbClr val="002060"/>
                </a:solidFill>
                <a:latin typeface="Berlin Sans FB" pitchFamily="34" charset="0"/>
              </a:rPr>
              <a:t>3. Limited duties:</a:t>
            </a:r>
            <a:endParaRPr lang="en-IN" dirty="0" smtClean="0">
              <a:solidFill>
                <a:srgbClr val="002060"/>
              </a:solidFill>
              <a:latin typeface="Berlin Sans FB" pitchFamily="34" charset="0"/>
            </a:endParaRPr>
          </a:p>
          <a:p>
            <a:pPr fontAlgn="base">
              <a:buNone/>
            </a:pPr>
            <a:r>
              <a:rPr lang="en-IN" dirty="0" smtClean="0">
                <a:solidFill>
                  <a:srgbClr val="002060"/>
                </a:solidFill>
                <a:latin typeface="Berlin Sans FB" pitchFamily="34" charset="0"/>
              </a:rPr>
              <a:t>    The </a:t>
            </a:r>
            <a:r>
              <a:rPr lang="en-IN" dirty="0" smtClean="0">
                <a:solidFill>
                  <a:srgbClr val="002060"/>
                </a:solidFill>
                <a:latin typeface="Berlin Sans FB" pitchFamily="34" charset="0"/>
              </a:rPr>
              <a:t>functional foremen have to carry out the limited number of duties concerning their area of work. This considerably reduces the burden of work and makes possible for the foreman to carry out the work in the best possible manner.</a:t>
            </a:r>
          </a:p>
          <a:p>
            <a:pPr fontAlgn="base"/>
            <a:r>
              <a:rPr lang="en-IN" b="1" dirty="0" smtClean="0">
                <a:solidFill>
                  <a:srgbClr val="002060"/>
                </a:solidFill>
                <a:latin typeface="Berlin Sans FB" pitchFamily="34" charset="0"/>
              </a:rPr>
              <a:t>4. Scope for expansion:</a:t>
            </a:r>
            <a:endParaRPr lang="en-IN" dirty="0" smtClean="0">
              <a:solidFill>
                <a:srgbClr val="002060"/>
              </a:solidFill>
              <a:latin typeface="Berlin Sans FB" pitchFamily="34" charset="0"/>
            </a:endParaRPr>
          </a:p>
          <a:p>
            <a:pPr fontAlgn="base">
              <a:buNone/>
            </a:pPr>
            <a:r>
              <a:rPr lang="en-IN" dirty="0" smtClean="0">
                <a:solidFill>
                  <a:srgbClr val="002060"/>
                </a:solidFill>
                <a:latin typeface="Berlin Sans FB" pitchFamily="34" charset="0"/>
              </a:rPr>
              <a:t>    Functional </a:t>
            </a:r>
            <a:r>
              <a:rPr lang="en-IN" dirty="0" smtClean="0">
                <a:solidFill>
                  <a:srgbClr val="002060"/>
                </a:solidFill>
                <a:latin typeface="Berlin Sans FB" pitchFamily="34" charset="0"/>
              </a:rPr>
              <a:t>organisation offers a great scope for expansion of business enterprise without any dislocation and loss of efficiency as each man grows on account of his own speciality.</a:t>
            </a:r>
          </a:p>
          <a:p>
            <a:endParaRPr lang="en-IN" dirty="0">
              <a:solidFill>
                <a:srgbClr val="002060"/>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fontAlgn="base"/>
            <a:r>
              <a:rPr lang="en-IN" b="1" dirty="0" smtClean="0">
                <a:solidFill>
                  <a:srgbClr val="002060"/>
                </a:solidFill>
                <a:latin typeface="Berlin Sans FB" pitchFamily="34" charset="0"/>
              </a:rPr>
              <a:t>5. Flexibility:</a:t>
            </a:r>
            <a:endParaRPr lang="en-IN" dirty="0" smtClean="0">
              <a:solidFill>
                <a:srgbClr val="002060"/>
              </a:solidFill>
              <a:latin typeface="Berlin Sans FB" pitchFamily="34" charset="0"/>
            </a:endParaRPr>
          </a:p>
          <a:p>
            <a:pPr fontAlgn="base">
              <a:buNone/>
            </a:pPr>
            <a:r>
              <a:rPr lang="en-IN" dirty="0" smtClean="0">
                <a:solidFill>
                  <a:srgbClr val="002060"/>
                </a:solidFill>
                <a:latin typeface="Berlin Sans FB" pitchFamily="34" charset="0"/>
              </a:rPr>
              <a:t>    It </a:t>
            </a:r>
            <a:r>
              <a:rPr lang="en-IN" dirty="0" smtClean="0">
                <a:solidFill>
                  <a:srgbClr val="002060"/>
                </a:solidFill>
                <a:latin typeface="Berlin Sans FB" pitchFamily="34" charset="0"/>
              </a:rPr>
              <a:t>is flexible pattern of organisation. A change in organisation can be made without disturbing the whole organisation. In the words of Louis A. Allen, “Function as a whole can he cut by eliminating positions at the lower levels without seriously affecting its total performance.”</a:t>
            </a:r>
          </a:p>
          <a:p>
            <a:endParaRPr lang="en-IN" dirty="0">
              <a:solidFill>
                <a:srgbClr val="002060"/>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785818"/>
          </a:xfrm>
        </p:spPr>
        <p:txBody>
          <a:bodyPr>
            <a:normAutofit fontScale="90000"/>
          </a:bodyPr>
          <a:lstStyle/>
          <a:p>
            <a:r>
              <a:rPr lang="en-IN" b="1" dirty="0" smtClean="0">
                <a:solidFill>
                  <a:schemeClr val="accent1">
                    <a:lumMod val="50000"/>
                  </a:schemeClr>
                </a:solidFill>
              </a:rPr>
              <a:t>Disadvantages of Functional Organization</a:t>
            </a:r>
            <a:br>
              <a:rPr lang="en-IN" b="1" dirty="0" smtClean="0">
                <a:solidFill>
                  <a:schemeClr val="accent1">
                    <a:lumMod val="50000"/>
                  </a:schemeClr>
                </a:solidFill>
              </a:rPr>
            </a:br>
            <a:endParaRPr lang="en-IN" dirty="0">
              <a:solidFill>
                <a:schemeClr val="accent1">
                  <a:lumMod val="50000"/>
                </a:schemeClr>
              </a:solidFill>
            </a:endParaRPr>
          </a:p>
        </p:txBody>
      </p:sp>
      <p:sp>
        <p:nvSpPr>
          <p:cNvPr id="3" name="Content Placeholder 2"/>
          <p:cNvSpPr>
            <a:spLocks noGrp="1"/>
          </p:cNvSpPr>
          <p:nvPr>
            <p:ph sz="quarter" idx="1"/>
          </p:nvPr>
        </p:nvSpPr>
        <p:spPr>
          <a:xfrm>
            <a:off x="214282" y="1643050"/>
            <a:ext cx="5143536" cy="4931486"/>
          </a:xfrm>
        </p:spPr>
        <p:txBody>
          <a:bodyPr>
            <a:normAutofit fontScale="77500" lnSpcReduction="20000"/>
          </a:bodyPr>
          <a:lstStyle/>
          <a:p>
            <a:pPr fontAlgn="base"/>
            <a:r>
              <a:rPr lang="en-IN" b="1" dirty="0" smtClean="0">
                <a:solidFill>
                  <a:srgbClr val="002060"/>
                </a:solidFill>
                <a:latin typeface="Berlin Sans FB" pitchFamily="34" charset="0"/>
              </a:rPr>
              <a:t>1. Conflict in authority:</a:t>
            </a:r>
            <a:endParaRPr lang="en-IN" dirty="0" smtClean="0">
              <a:solidFill>
                <a:srgbClr val="002060"/>
              </a:solidFill>
              <a:latin typeface="Berlin Sans FB" pitchFamily="34" charset="0"/>
            </a:endParaRPr>
          </a:p>
          <a:p>
            <a:pPr fontAlgn="base">
              <a:buNone/>
            </a:pPr>
            <a:r>
              <a:rPr lang="en-IN" dirty="0" smtClean="0">
                <a:solidFill>
                  <a:srgbClr val="002060"/>
                </a:solidFill>
                <a:latin typeface="Berlin Sans FB" pitchFamily="34" charset="0"/>
              </a:rPr>
              <a:t>   The </a:t>
            </a:r>
            <a:r>
              <a:rPr lang="en-IN" dirty="0" smtClean="0">
                <a:solidFill>
                  <a:srgbClr val="002060"/>
                </a:solidFill>
                <a:latin typeface="Berlin Sans FB" pitchFamily="34" charset="0"/>
              </a:rPr>
              <a:t>authority relationship violates the principle of ‘unity of command’. It creates several bosses instead of one line authority. It leads to conflict and confusion in the minds of the workers to whom they should obey and whom they should ignore.</a:t>
            </a:r>
          </a:p>
          <a:p>
            <a:pPr fontAlgn="base"/>
            <a:endParaRPr lang="en-IN" dirty="0" smtClean="0">
              <a:solidFill>
                <a:srgbClr val="002060"/>
              </a:solidFill>
              <a:latin typeface="Berlin Sans FB" pitchFamily="34" charset="0"/>
            </a:endParaRPr>
          </a:p>
          <a:p>
            <a:pPr fontAlgn="base"/>
            <a:r>
              <a:rPr lang="en-IN" b="1" dirty="0" smtClean="0">
                <a:solidFill>
                  <a:srgbClr val="002060"/>
                </a:solidFill>
                <a:latin typeface="Berlin Sans FB" pitchFamily="34" charset="0"/>
              </a:rPr>
              <a:t>2. Difficulty in pinpointing responsibility:</a:t>
            </a:r>
            <a:endParaRPr lang="en-IN" dirty="0" smtClean="0">
              <a:solidFill>
                <a:srgbClr val="002060"/>
              </a:solidFill>
              <a:latin typeface="Berlin Sans FB" pitchFamily="34" charset="0"/>
            </a:endParaRPr>
          </a:p>
          <a:p>
            <a:pPr fontAlgn="base">
              <a:buNone/>
            </a:pPr>
            <a:r>
              <a:rPr lang="en-IN" dirty="0" smtClean="0">
                <a:solidFill>
                  <a:srgbClr val="002060"/>
                </a:solidFill>
                <a:latin typeface="Berlin Sans FB" pitchFamily="34" charset="0"/>
              </a:rPr>
              <a:t>    On </a:t>
            </a:r>
            <a:r>
              <a:rPr lang="en-IN" dirty="0" smtClean="0">
                <a:solidFill>
                  <a:srgbClr val="002060"/>
                </a:solidFill>
                <a:latin typeface="Berlin Sans FB" pitchFamily="34" charset="0"/>
              </a:rPr>
              <a:t>account of the non-application of the principle of ‘unity of control’, it is very difficult for the top management to fix the responsibility of a particular foreman. There arises a tendency for shirking of responsibility.</a:t>
            </a:r>
          </a:p>
          <a:p>
            <a:endParaRPr lang="en-IN" dirty="0">
              <a:solidFill>
                <a:srgbClr val="002060"/>
              </a:solidFill>
              <a:latin typeface="Berlin Sans FB" pitchFamily="34" charset="0"/>
            </a:endParaRPr>
          </a:p>
        </p:txBody>
      </p:sp>
      <p:pic>
        <p:nvPicPr>
          <p:cNvPr id="4" name="Picture 3" descr="0_0rbrFPQKI8JrKuCo.jpg"/>
          <p:cNvPicPr>
            <a:picLocks noChangeAspect="1"/>
          </p:cNvPicPr>
          <p:nvPr/>
        </p:nvPicPr>
        <p:blipFill>
          <a:blip r:embed="rId2"/>
          <a:stretch>
            <a:fillRect/>
          </a:stretch>
        </p:blipFill>
        <p:spPr>
          <a:xfrm>
            <a:off x="5357818" y="1142984"/>
            <a:ext cx="3524248" cy="528641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00042"/>
            <a:ext cx="8229600" cy="5656918"/>
          </a:xfrm>
        </p:spPr>
        <p:txBody>
          <a:bodyPr>
            <a:normAutofit/>
          </a:bodyPr>
          <a:lstStyle/>
          <a:p>
            <a:pPr fontAlgn="base"/>
            <a:r>
              <a:rPr lang="en-IN" b="1" dirty="0" smtClean="0">
                <a:solidFill>
                  <a:srgbClr val="002060"/>
                </a:solidFill>
                <a:latin typeface="Berlin Sans FB" pitchFamily="34" charset="0"/>
              </a:rPr>
              <a:t>3. Expensive:</a:t>
            </a:r>
            <a:endParaRPr lang="en-IN" dirty="0" smtClean="0">
              <a:solidFill>
                <a:srgbClr val="002060"/>
              </a:solidFill>
              <a:latin typeface="Berlin Sans FB" pitchFamily="34" charset="0"/>
            </a:endParaRPr>
          </a:p>
          <a:p>
            <a:pPr fontAlgn="base">
              <a:buNone/>
            </a:pPr>
            <a:r>
              <a:rPr lang="en-IN" dirty="0" smtClean="0">
                <a:solidFill>
                  <a:srgbClr val="002060"/>
                </a:solidFill>
                <a:latin typeface="Berlin Sans FB" pitchFamily="34" charset="0"/>
              </a:rPr>
              <a:t>   This </a:t>
            </a:r>
            <a:r>
              <a:rPr lang="en-IN" dirty="0" smtClean="0">
                <a:solidFill>
                  <a:srgbClr val="002060"/>
                </a:solidFill>
                <a:latin typeface="Berlin Sans FB" pitchFamily="34" charset="0"/>
              </a:rPr>
              <a:t>pattern of organisation is quite impracticable and expensive. Multiplicity of experts increases the overhead expenditure. The small organisations cannot afford to install such a system.</a:t>
            </a:r>
          </a:p>
          <a:p>
            <a:pPr fontAlgn="base"/>
            <a:r>
              <a:rPr lang="en-IN" b="1" dirty="0" smtClean="0">
                <a:solidFill>
                  <a:srgbClr val="002060"/>
                </a:solidFill>
                <a:latin typeface="Berlin Sans FB" pitchFamily="34" charset="0"/>
              </a:rPr>
              <a:t>4. Discipline is slackened:</a:t>
            </a:r>
            <a:endParaRPr lang="en-IN" dirty="0" smtClean="0">
              <a:solidFill>
                <a:srgbClr val="002060"/>
              </a:solidFill>
              <a:latin typeface="Berlin Sans FB" pitchFamily="34" charset="0"/>
            </a:endParaRPr>
          </a:p>
          <a:p>
            <a:pPr fontAlgn="base">
              <a:buNone/>
            </a:pPr>
            <a:r>
              <a:rPr lang="en-IN" dirty="0" smtClean="0">
                <a:solidFill>
                  <a:srgbClr val="002060"/>
                </a:solidFill>
                <a:latin typeface="Berlin Sans FB" pitchFamily="34" charset="0"/>
              </a:rPr>
              <a:t>   Discipline </a:t>
            </a:r>
            <a:r>
              <a:rPr lang="en-IN" dirty="0" smtClean="0">
                <a:solidFill>
                  <a:srgbClr val="002060"/>
                </a:solidFill>
                <a:latin typeface="Berlin Sans FB" pitchFamily="34" charset="0"/>
              </a:rPr>
              <a:t>among the workers as well as lower supervisory staff is difficult to maintain as they are required to work under different bosses and this may hamper the progress of the organisation.</a:t>
            </a:r>
          </a:p>
          <a:p>
            <a:endParaRPr lang="en-IN" dirty="0">
              <a:solidFill>
                <a:srgbClr val="002060"/>
              </a:solidFill>
              <a:latin typeface="Berlin Sans FB"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1214422"/>
            <a:ext cx="8329642" cy="4942538"/>
          </a:xfrm>
        </p:spPr>
        <p:txBody>
          <a:bodyPr/>
          <a:lstStyle/>
          <a:p>
            <a:pPr fontAlgn="base"/>
            <a:r>
              <a:rPr lang="en-IN" b="1" dirty="0" smtClean="0">
                <a:solidFill>
                  <a:srgbClr val="002060"/>
                </a:solidFill>
                <a:latin typeface="Berlin Sans FB" pitchFamily="34" charset="0"/>
              </a:rPr>
              <a:t>5. Lack of co-ordination:</a:t>
            </a:r>
            <a:endParaRPr lang="en-IN" dirty="0" smtClean="0">
              <a:solidFill>
                <a:srgbClr val="002060"/>
              </a:solidFill>
              <a:latin typeface="Berlin Sans FB" pitchFamily="34" charset="0"/>
            </a:endParaRPr>
          </a:p>
          <a:p>
            <a:pPr fontAlgn="base">
              <a:buNone/>
            </a:pPr>
            <a:r>
              <a:rPr lang="en-IN" dirty="0" smtClean="0">
                <a:solidFill>
                  <a:srgbClr val="002060"/>
                </a:solidFill>
                <a:latin typeface="Berlin Sans FB" pitchFamily="34" charset="0"/>
              </a:rPr>
              <a:t>    Appointment </a:t>
            </a:r>
            <a:r>
              <a:rPr lang="en-IN" dirty="0" smtClean="0">
                <a:solidFill>
                  <a:srgbClr val="002060"/>
                </a:solidFill>
                <a:latin typeface="Berlin Sans FB" pitchFamily="34" charset="0"/>
              </a:rPr>
              <a:t>of several experts in the organisation creates the problem of co-ordination and delay in decision-making especially when a decision requires the involvement of more than one specialist.</a:t>
            </a:r>
          </a:p>
          <a:p>
            <a:endParaRPr lang="en-IN" dirty="0">
              <a:solidFill>
                <a:srgbClr val="002060"/>
              </a:solidFill>
              <a:latin typeface="Berlin Sans FB"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ource (1).gif"/>
          <p:cNvPicPr>
            <a:picLocks noGrp="1" noChangeAspect="1"/>
          </p:cNvPicPr>
          <p:nvPr>
            <p:ph sz="quarter" idx="1"/>
          </p:nvPr>
        </p:nvPicPr>
        <p:blipFill>
          <a:blip r:embed="rId2" cstate="print"/>
          <a:stretch>
            <a:fillRect/>
          </a:stretch>
        </p:blipFill>
        <p:spPr>
          <a:xfrm>
            <a:off x="1157669" y="1219200"/>
            <a:ext cx="6828661" cy="4937125"/>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42</TotalTime>
  <Words>34</Words>
  <Application>Microsoft Office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Origin</vt:lpstr>
      <vt:lpstr>Slide 1</vt:lpstr>
      <vt:lpstr>Slide 2</vt:lpstr>
      <vt:lpstr>Advantages of functional organisation </vt:lpstr>
      <vt:lpstr>Slide 4</vt:lpstr>
      <vt:lpstr>Slide 5</vt:lpstr>
      <vt:lpstr>Disadvantages of Functional Organization </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ORGANISATION</dc:title>
  <dc:creator>jahanvi</dc:creator>
  <cp:lastModifiedBy>jahanvi</cp:lastModifiedBy>
  <cp:revision>13</cp:revision>
  <dcterms:created xsi:type="dcterms:W3CDTF">2020-03-30T14:36:07Z</dcterms:created>
  <dcterms:modified xsi:type="dcterms:W3CDTF">2020-05-18T06:53:55Z</dcterms:modified>
</cp:coreProperties>
</file>