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61" r:id="rId4"/>
    <p:sldId id="262" r:id="rId5"/>
    <p:sldId id="263"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514A254-6E8E-4BA3-823C-05DBAF60739A}"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14A254-6E8E-4BA3-823C-05DBAF60739A}"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14A254-6E8E-4BA3-823C-05DBAF60739A}"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514A254-6E8E-4BA3-823C-05DBAF60739A}"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14A254-6E8E-4BA3-823C-05DBAF60739A}"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514A254-6E8E-4BA3-823C-05DBAF60739A}"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514A254-6E8E-4BA3-823C-05DBAF60739A}" type="datetimeFigureOut">
              <a:rPr lang="en-US" smtClean="0"/>
              <a:pPr/>
              <a:t>5/7/2020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514A254-6E8E-4BA3-823C-05DBAF60739A}" type="datetimeFigureOut">
              <a:rPr lang="en-US" smtClean="0"/>
              <a:pPr/>
              <a:t>5/7/2020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4A254-6E8E-4BA3-823C-05DBAF60739A}" type="datetimeFigureOut">
              <a:rPr lang="en-US" smtClean="0"/>
              <a:pPr/>
              <a:t>5/7/2020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4A254-6E8E-4BA3-823C-05DBAF60739A}"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4A254-6E8E-4BA3-823C-05DBAF60739A}"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F9E1F2-70A1-41B6-8BEB-FA27C9EDA7D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14A254-6E8E-4BA3-823C-05DBAF60739A}" type="datetimeFigureOut">
              <a:rPr lang="en-US" smtClean="0"/>
              <a:pPr/>
              <a:t>5/7/2020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9E1F2-70A1-41B6-8BEB-FA27C9EDA7D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oppr.com/guides/business-laws/indian-contract-act-1872-part-ii/legality-of-object-and-consideration/" TargetMode="External"/><Relationship Id="rId2" Type="http://schemas.openxmlformats.org/officeDocument/2006/relationships/hyperlink" Target="https://www.toppr.com/guides/legal-aptitude/jurisprudence/kind-of-possessions/" TargetMode="External"/><Relationship Id="rId1" Type="http://schemas.openxmlformats.org/officeDocument/2006/relationships/slideLayout" Target="../slideLayouts/slideLayout2.xml"/><Relationship Id="rId4" Type="http://schemas.openxmlformats.org/officeDocument/2006/relationships/hyperlink" Target="https://www.toppr.com/guides/general-awareness/economy/countries-and-currenci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oppr.com/guides/science/sorting-materials-into-group/objects-around-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357158" y="642918"/>
            <a:ext cx="8429684" cy="6215081"/>
          </a:xfrm>
          <a:prstGeom prst="rect">
            <a:avLst/>
          </a:prstGeom>
        </p:spPr>
      </p:pic>
      <p:sp>
        <p:nvSpPr>
          <p:cNvPr id="7" name="TextBox 6"/>
          <p:cNvSpPr txBox="1"/>
          <p:nvPr/>
        </p:nvSpPr>
        <p:spPr>
          <a:xfrm>
            <a:off x="2428860" y="3643314"/>
            <a:ext cx="3857652" cy="1200329"/>
          </a:xfrm>
          <a:prstGeom prst="rect">
            <a:avLst/>
          </a:prstGeom>
          <a:noFill/>
        </p:spPr>
        <p:txBody>
          <a:bodyPr wrap="square" rtlCol="0">
            <a:spAutoFit/>
          </a:bodyPr>
          <a:lstStyle/>
          <a:p>
            <a:r>
              <a:rPr lang="en-IN" b="1" dirty="0" smtClean="0">
                <a:solidFill>
                  <a:srgbClr val="C00000"/>
                </a:solidFill>
                <a:latin typeface="Arial Rounded MT Bold" pitchFamily="34" charset="0"/>
              </a:rPr>
              <a:t>BY JAHANAVI DEO</a:t>
            </a:r>
          </a:p>
          <a:p>
            <a:r>
              <a:rPr lang="en-IN" b="1" dirty="0" smtClean="0">
                <a:solidFill>
                  <a:srgbClr val="C00000"/>
                </a:solidFill>
                <a:latin typeface="Arial Rounded MT Bold" pitchFamily="34" charset="0"/>
              </a:rPr>
              <a:t>DEPARTMENT OF COMMERCE</a:t>
            </a:r>
          </a:p>
          <a:p>
            <a:r>
              <a:rPr lang="en-IN" b="1" dirty="0" smtClean="0">
                <a:solidFill>
                  <a:srgbClr val="C00000"/>
                </a:solidFill>
                <a:latin typeface="Arial Rounded MT Bold" pitchFamily="34" charset="0"/>
              </a:rPr>
              <a:t>M.L ARYA COLLEGE,KASBA</a:t>
            </a:r>
          </a:p>
          <a:p>
            <a:r>
              <a:rPr lang="en-IN" b="1" smtClean="0">
                <a:solidFill>
                  <a:srgbClr val="C00000"/>
                </a:solidFill>
                <a:latin typeface="Arial Rounded MT Bold" pitchFamily="34" charset="0"/>
              </a:rPr>
              <a:t>B.COM </a:t>
            </a:r>
            <a:r>
              <a:rPr lang="en-IN" b="1" smtClean="0">
                <a:solidFill>
                  <a:srgbClr val="C00000"/>
                </a:solidFill>
                <a:latin typeface="Arial Rounded MT Bold" pitchFamily="34" charset="0"/>
              </a:rPr>
              <a:t>2_DATE:11/05/2020</a:t>
            </a:r>
            <a:endParaRPr lang="en-IN" b="1" dirty="0">
              <a:solidFill>
                <a:srgbClr val="C00000"/>
              </a:solidFill>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C000"/>
                </a:solidFill>
                <a:latin typeface="Arial Black" pitchFamily="34" charset="0"/>
              </a:rPr>
              <a:t>SALE</a:t>
            </a:r>
            <a:r>
              <a:rPr lang="en-IN" dirty="0" smtClean="0">
                <a:solidFill>
                  <a:srgbClr val="002060"/>
                </a:solidFill>
                <a:latin typeface="Arial Black" pitchFamily="34" charset="0"/>
              </a:rPr>
              <a:t> </a:t>
            </a:r>
            <a:endParaRPr lang="en-IN" dirty="0">
              <a:solidFill>
                <a:srgbClr val="002060"/>
              </a:solidFill>
              <a:latin typeface="Arial Black" pitchFamily="34" charset="0"/>
            </a:endParaRPr>
          </a:p>
        </p:txBody>
      </p:sp>
      <p:sp>
        <p:nvSpPr>
          <p:cNvPr id="3" name="Content Placeholder 2"/>
          <p:cNvSpPr>
            <a:spLocks noGrp="1"/>
          </p:cNvSpPr>
          <p:nvPr>
            <p:ph idx="1"/>
          </p:nvPr>
        </p:nvSpPr>
        <p:spPr>
          <a:xfrm>
            <a:off x="285720" y="1214422"/>
            <a:ext cx="8643998" cy="2571769"/>
          </a:xfrm>
        </p:spPr>
        <p:txBody>
          <a:bodyPr>
            <a:normAutofit fontScale="85000" lnSpcReduction="10000"/>
          </a:bodyPr>
          <a:lstStyle/>
          <a:p>
            <a:pPr>
              <a:buNone/>
            </a:pPr>
            <a:endParaRPr lang="en-IN" dirty="0" smtClean="0">
              <a:solidFill>
                <a:srgbClr val="FFFF00"/>
              </a:solidFill>
              <a:latin typeface="Berlin Sans FB" pitchFamily="34" charset="0"/>
            </a:endParaRPr>
          </a:p>
          <a:p>
            <a:pPr>
              <a:buNone/>
            </a:pPr>
            <a:r>
              <a:rPr lang="en-IN" dirty="0" smtClean="0">
                <a:solidFill>
                  <a:srgbClr val="FFFF00"/>
                </a:solidFill>
                <a:latin typeface="Berlin Sans FB" pitchFamily="34" charset="0"/>
              </a:rPr>
              <a:t>   Where under a contract of sale, the property (ownership) in the goods is transferred from the seller to the buyer, it is called a sale. Thus, sale takes place when there is a transfer of ownership in goods from the seller to the buyer. A sale is an executed contract </a:t>
            </a:r>
          </a:p>
        </p:txBody>
      </p:sp>
      <p:pic>
        <p:nvPicPr>
          <p:cNvPr id="4" name="Picture 3" descr="sale.jpg"/>
          <p:cNvPicPr>
            <a:picLocks noChangeAspect="1"/>
          </p:cNvPicPr>
          <p:nvPr/>
        </p:nvPicPr>
        <p:blipFill>
          <a:blip r:embed="rId2"/>
          <a:stretch>
            <a:fillRect/>
          </a:stretch>
        </p:blipFill>
        <p:spPr>
          <a:xfrm>
            <a:off x="0" y="3786190"/>
            <a:ext cx="9144000" cy="30718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buNone/>
            </a:pPr>
            <a:r>
              <a:rPr lang="en-IN" dirty="0" smtClean="0">
                <a:solidFill>
                  <a:srgbClr val="002060"/>
                </a:solidFill>
                <a:latin typeface="Arial Black" pitchFamily="34" charset="0"/>
              </a:rPr>
              <a:t>              </a:t>
            </a:r>
            <a:r>
              <a:rPr lang="en-IN" dirty="0" smtClean="0">
                <a:solidFill>
                  <a:srgbClr val="FFC000"/>
                </a:solidFill>
                <a:latin typeface="Arial Black" pitchFamily="34" charset="0"/>
              </a:rPr>
              <a:t>Agreement to sell </a:t>
            </a:r>
          </a:p>
          <a:p>
            <a:pPr>
              <a:buNone/>
            </a:pPr>
            <a:r>
              <a:rPr lang="en-IN" dirty="0" smtClean="0">
                <a:solidFill>
                  <a:schemeClr val="accent2">
                    <a:lumMod val="75000"/>
                  </a:schemeClr>
                </a:solidFill>
                <a:latin typeface="Berlin Sans FB" pitchFamily="34" charset="0"/>
              </a:rPr>
              <a:t>   </a:t>
            </a:r>
            <a:r>
              <a:rPr lang="en-IN" dirty="0" smtClean="0">
                <a:solidFill>
                  <a:srgbClr val="FFFF00"/>
                </a:solidFill>
                <a:latin typeface="Berlin Sans FB" pitchFamily="34" charset="0"/>
              </a:rPr>
              <a:t>Agreement to sell means a contract of sale under which the transfer of property in goods is to take place at a future date or subject to some conditions thereafter to be fulfilled</a:t>
            </a:r>
          </a:p>
          <a:p>
            <a:endParaRPr lang="en-IN" dirty="0"/>
          </a:p>
        </p:txBody>
      </p:sp>
      <p:pic>
        <p:nvPicPr>
          <p:cNvPr id="4" name="Picture 3" descr="unnamed.png"/>
          <p:cNvPicPr>
            <a:picLocks noChangeAspect="1"/>
          </p:cNvPicPr>
          <p:nvPr/>
        </p:nvPicPr>
        <p:blipFill>
          <a:blip r:embed="rId2"/>
          <a:srcRect t="45605" r="1660" b="17773"/>
          <a:stretch>
            <a:fillRect/>
          </a:stretch>
        </p:blipFill>
        <p:spPr>
          <a:xfrm>
            <a:off x="0" y="3214686"/>
            <a:ext cx="9144000" cy="364331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a:solidFill>
            <a:srgbClr val="002060"/>
          </a:solidFill>
        </p:spPr>
        <p:txBody>
          <a:bodyPr>
            <a:normAutofit fontScale="90000"/>
          </a:bodyPr>
          <a:lstStyle/>
          <a:p>
            <a:r>
              <a:rPr lang="en-IN" b="1" dirty="0" smtClean="0">
                <a:solidFill>
                  <a:srgbClr val="FF0000"/>
                </a:solidFill>
                <a:latin typeface="Arial Rounded MT Bold" pitchFamily="34" charset="0"/>
              </a:rPr>
              <a:t/>
            </a:r>
            <a:br>
              <a:rPr lang="en-IN" b="1" dirty="0" smtClean="0">
                <a:solidFill>
                  <a:srgbClr val="FF0000"/>
                </a:solidFill>
                <a:latin typeface="Arial Rounded MT Bold" pitchFamily="34" charset="0"/>
              </a:rPr>
            </a:br>
            <a:r>
              <a:rPr lang="en-IN" b="1" dirty="0" smtClean="0">
                <a:solidFill>
                  <a:srgbClr val="FF0000"/>
                </a:solidFill>
                <a:latin typeface="Arial Rounded MT Bold" pitchFamily="34" charset="0"/>
              </a:rPr>
              <a:t>Elements of A Contract Of Sale</a:t>
            </a:r>
            <a:br>
              <a:rPr lang="en-IN" b="1" dirty="0" smtClean="0">
                <a:solidFill>
                  <a:srgbClr val="FF0000"/>
                </a:solidFill>
                <a:latin typeface="Arial Rounded MT Bold" pitchFamily="34" charset="0"/>
              </a:rPr>
            </a:br>
            <a:endParaRPr lang="en-IN" dirty="0">
              <a:solidFill>
                <a:srgbClr val="FF0000"/>
              </a:solidFill>
              <a:latin typeface="Arial Rounded MT Bold" pitchFamily="34" charset="0"/>
            </a:endParaRPr>
          </a:p>
        </p:txBody>
      </p:sp>
      <p:sp>
        <p:nvSpPr>
          <p:cNvPr id="3" name="Content Placeholder 2"/>
          <p:cNvSpPr>
            <a:spLocks noGrp="1"/>
          </p:cNvSpPr>
          <p:nvPr>
            <p:ph idx="1"/>
          </p:nvPr>
        </p:nvSpPr>
        <p:spPr>
          <a:xfrm>
            <a:off x="457200" y="1571612"/>
            <a:ext cx="8229600" cy="4554551"/>
          </a:xfrm>
          <a:solidFill>
            <a:srgbClr val="FFC000"/>
          </a:solidFill>
        </p:spPr>
        <p:txBody>
          <a:bodyPr/>
          <a:lstStyle/>
          <a:p>
            <a:r>
              <a:rPr lang="en-IN" dirty="0" smtClean="0">
                <a:solidFill>
                  <a:schemeClr val="accent2">
                    <a:lumMod val="75000"/>
                  </a:schemeClr>
                </a:solidFill>
                <a:latin typeface="Berlin Sans FB" pitchFamily="34" charset="0"/>
              </a:rPr>
              <a:t>From the Sale of Goods Act, 1930, we see that certain elements must co-exist for a contract of sale to be constituted. they are as follows:</a:t>
            </a:r>
          </a:p>
          <a:p>
            <a:pPr>
              <a:buNone/>
            </a:pPr>
            <a:r>
              <a:rPr lang="en-IN" sz="2800" dirty="0" smtClean="0">
                <a:solidFill>
                  <a:srgbClr val="002060"/>
                </a:solidFill>
                <a:latin typeface="Berlin Sans FB" pitchFamily="34" charset="0"/>
              </a:rPr>
              <a:t>1 .The presence of two parties is a must. As is the case with a contract, there must be at least two parties in the contract of sale. One shall become the seller and the other a buyer.</a:t>
            </a:r>
            <a:endParaRPr lang="en-IN" sz="2800" dirty="0">
              <a:solidFill>
                <a:srgbClr val="00206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429420"/>
          </a:xfrm>
          <a:solidFill>
            <a:srgbClr val="FFC000"/>
          </a:solidFill>
        </p:spPr>
        <p:txBody>
          <a:bodyPr>
            <a:normAutofit lnSpcReduction="10000"/>
          </a:bodyPr>
          <a:lstStyle/>
          <a:p>
            <a:pPr>
              <a:buNone/>
            </a:pPr>
            <a:r>
              <a:rPr lang="en-IN" dirty="0" smtClean="0">
                <a:solidFill>
                  <a:srgbClr val="002060"/>
                </a:solidFill>
                <a:latin typeface="Berlin Sans FB" pitchFamily="34" charset="0"/>
              </a:rPr>
              <a:t>2.The clauses therein present in the contract of sale must limit their scope to only the movable property. This “movable property” may constitute existing goods, goods in the </a:t>
            </a:r>
            <a:r>
              <a:rPr lang="en-IN" dirty="0" smtClean="0">
                <a:solidFill>
                  <a:srgbClr val="002060"/>
                </a:solidFill>
                <a:latin typeface="Berlin Sans FB" pitchFamily="34" charset="0"/>
                <a:hlinkClick r:id="rId2"/>
              </a:rPr>
              <a:t>possession</a:t>
            </a:r>
            <a:r>
              <a:rPr lang="en-IN" dirty="0" smtClean="0">
                <a:solidFill>
                  <a:srgbClr val="002060"/>
                </a:solidFill>
                <a:latin typeface="Berlin Sans FB" pitchFamily="34" charset="0"/>
              </a:rPr>
              <a:t> or the ownership of the seller or future goods.</a:t>
            </a:r>
          </a:p>
          <a:p>
            <a:pPr>
              <a:buNone/>
            </a:pPr>
            <a:endParaRPr lang="en-IN" dirty="0" smtClean="0">
              <a:solidFill>
                <a:srgbClr val="002060"/>
              </a:solidFill>
              <a:latin typeface="Berlin Sans FB" pitchFamily="34" charset="0"/>
            </a:endParaRPr>
          </a:p>
          <a:p>
            <a:pPr>
              <a:buNone/>
            </a:pPr>
            <a:r>
              <a:rPr lang="en-IN" dirty="0" smtClean="0">
                <a:solidFill>
                  <a:srgbClr val="002060"/>
                </a:solidFill>
                <a:latin typeface="Berlin Sans FB" pitchFamily="34" charset="0"/>
              </a:rPr>
              <a:t>3. One of the important elements is the </a:t>
            </a:r>
            <a:r>
              <a:rPr lang="en-IN" dirty="0" smtClean="0">
                <a:solidFill>
                  <a:srgbClr val="002060"/>
                </a:solidFill>
                <a:latin typeface="Berlin Sans FB" pitchFamily="34" charset="0"/>
                <a:hlinkClick r:id="rId3"/>
              </a:rPr>
              <a:t>consideration</a:t>
            </a:r>
            <a:r>
              <a:rPr lang="en-IN" dirty="0" smtClean="0">
                <a:solidFill>
                  <a:srgbClr val="002060"/>
                </a:solidFill>
                <a:latin typeface="Berlin Sans FB" pitchFamily="34" charset="0"/>
              </a:rPr>
              <a:t> of price. A price in value (</a:t>
            </a:r>
            <a:r>
              <a:rPr lang="en-IN" dirty="0" smtClean="0">
                <a:solidFill>
                  <a:srgbClr val="002060"/>
                </a:solidFill>
                <a:latin typeface="Berlin Sans FB" pitchFamily="34" charset="0"/>
                <a:hlinkClick r:id="rId4"/>
              </a:rPr>
              <a:t>currency</a:t>
            </a:r>
            <a:r>
              <a:rPr lang="en-IN" dirty="0" smtClean="0">
                <a:solidFill>
                  <a:srgbClr val="002060"/>
                </a:solidFill>
                <a:latin typeface="Berlin Sans FB" pitchFamily="34" charset="0"/>
              </a:rPr>
              <a:t> and not in kind) has to be paid or promised. The price consideration or the actual payment could be partly in kind and partly in money but never in kind alone.</a:t>
            </a:r>
            <a:endParaRPr lang="en-IN" dirty="0">
              <a:solidFill>
                <a:srgbClr val="00206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a:solidFill>
            <a:srgbClr val="FFC000"/>
          </a:solidFill>
        </p:spPr>
        <p:txBody>
          <a:bodyPr/>
          <a:lstStyle/>
          <a:p>
            <a:pPr>
              <a:buNone/>
            </a:pPr>
            <a:r>
              <a:rPr lang="en-IN" dirty="0" smtClean="0">
                <a:solidFill>
                  <a:srgbClr val="002060"/>
                </a:solidFill>
                <a:latin typeface="Berlin Sans FB" pitchFamily="34" charset="0"/>
              </a:rPr>
              <a:t>4.he ownership of the property of goods must change from the seller to the buyer. In the contract of sale, like we saw in the elements of a contract, an offer has to be made and then accepted. The offer is made by a seller and then accepted by the buyer.</a:t>
            </a:r>
          </a:p>
          <a:p>
            <a:pPr>
              <a:buNone/>
            </a:pPr>
            <a:endParaRPr lang="en-IN" dirty="0" smtClean="0">
              <a:solidFill>
                <a:srgbClr val="002060"/>
              </a:solidFill>
              <a:latin typeface="Berlin Sans FB" pitchFamily="34" charset="0"/>
            </a:endParaRPr>
          </a:p>
          <a:p>
            <a:pPr>
              <a:buNone/>
            </a:pPr>
            <a:r>
              <a:rPr lang="en-IN" dirty="0" smtClean="0">
                <a:solidFill>
                  <a:srgbClr val="002060"/>
                </a:solidFill>
                <a:latin typeface="Berlin Sans FB" pitchFamily="34" charset="0"/>
              </a:rPr>
              <a:t>5.The contract of sale may be absolute or conditional.</a:t>
            </a:r>
          </a:p>
          <a:p>
            <a:endParaRPr lang="en-IN" dirty="0">
              <a:solidFill>
                <a:srgbClr val="002060"/>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a:solidFill>
            <a:srgbClr val="FFC000"/>
          </a:solidFill>
        </p:spPr>
        <p:txBody>
          <a:bodyPr/>
          <a:lstStyle/>
          <a:p>
            <a:pPr>
              <a:buNone/>
            </a:pPr>
            <a:r>
              <a:rPr lang="en-IN" dirty="0" smtClean="0">
                <a:solidFill>
                  <a:srgbClr val="002060"/>
                </a:solidFill>
                <a:latin typeface="Berlin Sans FB" pitchFamily="34" charset="0"/>
              </a:rPr>
              <a:t>6.The other essential elements of a contract, that we have already seen must also be present here. The crucial elements of a contract like competency of parties, the legality of </a:t>
            </a:r>
            <a:r>
              <a:rPr lang="en-IN" dirty="0" smtClean="0">
                <a:solidFill>
                  <a:srgbClr val="002060"/>
                </a:solidFill>
                <a:latin typeface="Berlin Sans FB" pitchFamily="34" charset="0"/>
                <a:hlinkClick r:id="rId2"/>
              </a:rPr>
              <a:t>object</a:t>
            </a:r>
            <a:r>
              <a:rPr lang="en-IN" dirty="0" smtClean="0">
                <a:solidFill>
                  <a:srgbClr val="002060"/>
                </a:solidFill>
                <a:latin typeface="Berlin Sans FB" pitchFamily="34" charset="0"/>
              </a:rPr>
              <a:t> and consideration etc. have to be present like in any other contract.</a:t>
            </a:r>
          </a:p>
          <a:p>
            <a:pPr>
              <a:buNone/>
            </a:pPr>
            <a:endParaRPr lang="en-IN" dirty="0" smtClean="0">
              <a:solidFill>
                <a:srgbClr val="002060"/>
              </a:solidFill>
              <a:latin typeface="Berlin Sans FB" pitchFamily="34" charset="0"/>
            </a:endParaRPr>
          </a:p>
          <a:p>
            <a:pPr>
              <a:buNone/>
            </a:pPr>
            <a:endParaRPr lang="en-IN" dirty="0" smtClean="0">
              <a:solidFill>
                <a:srgbClr val="002060"/>
              </a:solidFill>
              <a:latin typeface="Berlin Sans FB" pitchFamily="34" charset="0"/>
            </a:endParaRPr>
          </a:p>
          <a:p>
            <a:pPr>
              <a:buNone/>
            </a:pPr>
            <a:r>
              <a:rPr lang="en-IN" dirty="0" smtClean="0">
                <a:solidFill>
                  <a:srgbClr val="002060"/>
                </a:solidFill>
                <a:latin typeface="Curlz MT" pitchFamily="82" charset="0"/>
              </a:rPr>
              <a:t>                        </a:t>
            </a:r>
            <a:r>
              <a:rPr lang="en-IN" b="1" dirty="0" smtClean="0">
                <a:solidFill>
                  <a:srgbClr val="002060"/>
                </a:solidFill>
                <a:latin typeface="Curlz MT" pitchFamily="82" charset="0"/>
              </a:rPr>
              <a:t>THANK YOU.</a:t>
            </a:r>
            <a:endParaRPr lang="en-IN" b="1" dirty="0">
              <a:solidFill>
                <a:srgbClr val="002060"/>
              </a:solidFill>
              <a:latin typeface="Curlz MT" pitchFamily="8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312</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SALE </vt:lpstr>
      <vt:lpstr>Slide 3</vt:lpstr>
      <vt:lpstr> Elements of A Contract Of Sale </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16</cp:revision>
  <dcterms:created xsi:type="dcterms:W3CDTF">2019-07-22T06:47:16Z</dcterms:created>
  <dcterms:modified xsi:type="dcterms:W3CDTF">2020-05-07T15:45:52Z</dcterms:modified>
</cp:coreProperties>
</file>