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25F88B7-634E-4DCA-BD1A-8DE1B0A8C7D8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B075B3F-BC3F-48F2-AE1E-ADD1913B8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313-Auditing-Book-by-TR-Sharma-For-BCom-III-Year-of-Various-Universities-1.jpg"/>
          <p:cNvPicPr>
            <a:picLocks noGrp="1" noChangeAspect="1"/>
          </p:cNvPicPr>
          <p:nvPr>
            <p:ph idx="1"/>
          </p:nvPr>
        </p:nvPicPr>
        <p:blipFill>
          <a:blip r:embed="rId2"/>
          <a:srcRect b="1920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14282" y="2857496"/>
            <a:ext cx="5000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BY JAHANAVI </a:t>
            </a:r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DEO</a:t>
            </a:r>
            <a:endParaRPr lang="en-IN" sz="2000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DEPARTMENT OF COMMERCE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M.L ARYA COLLEGE, </a:t>
            </a:r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KASBA</a:t>
            </a:r>
          </a:p>
          <a:p>
            <a:r>
              <a:rPr lang="en-IN" sz="20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B.COM 1_DATE-14/05/2020</a:t>
            </a:r>
            <a:endParaRPr lang="en-IN" sz="2000" dirty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QUESTION-ANSWER SESSION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Berlin Sans FB" pitchFamily="34" charset="0"/>
              </a:rPr>
              <a:t>1. Which of the following is normally the most reliable source of audit evidence?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(a).</a:t>
            </a:r>
            <a:r>
              <a:rPr lang="en-IN" dirty="0" smtClean="0">
                <a:latin typeface="Berlin Sans FB" pitchFamily="34" charset="0"/>
              </a:rPr>
              <a:t> Internal audit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(b).</a:t>
            </a:r>
            <a:r>
              <a:rPr lang="en-IN" dirty="0" smtClean="0">
                <a:solidFill>
                  <a:srgbClr val="FFFF00"/>
                </a:solidFill>
                <a:latin typeface="Berlin Sans FB" pitchFamily="34" charset="0"/>
              </a:rPr>
              <a:t> Suppliers’ statements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(c).</a:t>
            </a:r>
            <a:r>
              <a:rPr lang="en-IN" dirty="0" smtClean="0">
                <a:latin typeface="Berlin Sans FB" pitchFamily="34" charset="0"/>
              </a:rPr>
              <a:t> Board minutes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(d).</a:t>
            </a:r>
            <a:r>
              <a:rPr lang="en-IN" dirty="0" smtClean="0">
                <a:latin typeface="Berlin Sans FB" pitchFamily="34" charset="0"/>
              </a:rPr>
              <a:t> Analytical review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Berlin Sans FB" pitchFamily="34" charset="0"/>
              </a:rPr>
              <a:t>2. Which of the following is NOT a main element of a purchases system?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(a).</a:t>
            </a:r>
            <a:r>
              <a:rPr lang="en-IN" dirty="0" smtClean="0">
                <a:latin typeface="Berlin Sans FB" pitchFamily="34" charset="0"/>
              </a:rPr>
              <a:t>  Placing orders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(b).</a:t>
            </a:r>
            <a:r>
              <a:rPr lang="en-IN" dirty="0" smtClean="0">
                <a:latin typeface="Berlin Sans FB" pitchFamily="34" charset="0"/>
              </a:rPr>
              <a:t>  Receiving purchase invoices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(c).</a:t>
            </a:r>
            <a:r>
              <a:rPr lang="en-IN" dirty="0" smtClean="0">
                <a:latin typeface="Berlin Sans FB" pitchFamily="34" charset="0"/>
              </a:rPr>
              <a:t>  Goods received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(d).</a:t>
            </a:r>
            <a:r>
              <a:rPr lang="en-IN" dirty="0" smtClean="0">
                <a:solidFill>
                  <a:srgbClr val="FFFF00"/>
                </a:solidFill>
                <a:latin typeface="Berlin Sans FB" pitchFamily="34" charset="0"/>
              </a:rPr>
              <a:t>  Decisions at board level on whether to incur capital expenditure</a:t>
            </a:r>
            <a:endParaRPr lang="en-IN" dirty="0">
              <a:solidFill>
                <a:srgbClr val="FFFF0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Berlin Sans FB" pitchFamily="34" charset="0"/>
              </a:rPr>
              <a:t>3.  According to ISA 500, the strength of audit evidence is determined by which two qualities?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(a).</a:t>
            </a:r>
            <a:r>
              <a:rPr lang="en-IN" dirty="0" smtClean="0">
                <a:latin typeface="Berlin Sans FB" pitchFamily="34" charset="0"/>
              </a:rPr>
              <a:t> Appropriateness &amp; competence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(b).</a:t>
            </a:r>
            <a:r>
              <a:rPr lang="en-IN" dirty="0" smtClean="0">
                <a:solidFill>
                  <a:srgbClr val="FFFF00"/>
                </a:solidFill>
                <a:latin typeface="Berlin Sans FB" pitchFamily="34" charset="0"/>
              </a:rPr>
              <a:t> Sufficiency &amp; appropriateness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(c).</a:t>
            </a:r>
            <a:r>
              <a:rPr lang="en-IN" dirty="0" smtClean="0">
                <a:latin typeface="Berlin Sans FB" pitchFamily="34" charset="0"/>
              </a:rPr>
              <a:t> Reliability &amp; extensiveness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(d).</a:t>
            </a:r>
            <a:r>
              <a:rPr lang="en-IN" dirty="0" smtClean="0">
                <a:latin typeface="Berlin Sans FB" pitchFamily="34" charset="0"/>
              </a:rPr>
              <a:t> Objectivity &amp; independence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Berlin Sans FB" pitchFamily="34" charset="0"/>
              </a:rPr>
              <a:t>4. Which of the following are you unlikely to see in the current file of auditors’ working papers?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(a).</a:t>
            </a:r>
            <a:r>
              <a:rPr lang="en-IN" dirty="0" smtClean="0">
                <a:solidFill>
                  <a:srgbClr val="FFFF00"/>
                </a:solidFill>
                <a:latin typeface="Berlin Sans FB" pitchFamily="34" charset="0"/>
              </a:rPr>
              <a:t> Memorandum &amp; articles of association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(b).</a:t>
            </a:r>
            <a:r>
              <a:rPr lang="en-IN" dirty="0" smtClean="0">
                <a:latin typeface="Berlin Sans FB" pitchFamily="34" charset="0"/>
              </a:rPr>
              <a:t> Audit planning memorandum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(c).</a:t>
            </a:r>
            <a:r>
              <a:rPr lang="en-IN" dirty="0" smtClean="0">
                <a:latin typeface="Berlin Sans FB" pitchFamily="34" charset="0"/>
              </a:rPr>
              <a:t> Summary of unadjusted errors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(d).</a:t>
            </a:r>
            <a:r>
              <a:rPr lang="en-IN" dirty="0" smtClean="0">
                <a:latin typeface="Berlin Sans FB" pitchFamily="34" charset="0"/>
              </a:rPr>
              <a:t> Details of the work done on the inventory count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latin typeface="Berlin Sans FB" pitchFamily="34" charset="0"/>
              </a:rPr>
              <a:t>8. Assuming that it is not the first appointment of the auditor, who is responsible for the appointment of the auditor?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(a).</a:t>
            </a:r>
            <a:r>
              <a:rPr lang="en-IN" dirty="0" smtClean="0">
                <a:solidFill>
                  <a:srgbClr val="FFFF00"/>
                </a:solidFill>
                <a:latin typeface="Berlin Sans FB" pitchFamily="34" charset="0"/>
              </a:rPr>
              <a:t>The shareholders in a general meeting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(b).</a:t>
            </a:r>
            <a:r>
              <a:rPr lang="en-IN" dirty="0" smtClean="0">
                <a:latin typeface="Berlin Sans FB" pitchFamily="34" charset="0"/>
              </a:rPr>
              <a:t> The managing director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(c).</a:t>
            </a:r>
            <a:r>
              <a:rPr lang="en-IN" dirty="0" smtClean="0">
                <a:latin typeface="Berlin Sans FB" pitchFamily="34" charset="0"/>
              </a:rPr>
              <a:t> The board of directors in a board meeting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(d).</a:t>
            </a:r>
            <a:r>
              <a:rPr lang="en-IN" dirty="0" smtClean="0">
                <a:latin typeface="Berlin Sans FB" pitchFamily="34" charset="0"/>
              </a:rPr>
              <a:t> The audit committee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Berlin Sans FB" pitchFamily="34" charset="0"/>
              </a:rPr>
              <a:t>5. International auditing standards are issued by the: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(a).</a:t>
            </a:r>
            <a:r>
              <a:rPr lang="en-IN" dirty="0" smtClean="0">
                <a:latin typeface="Berlin Sans FB" pitchFamily="34" charset="0"/>
              </a:rPr>
              <a:t>International Accounting Standards Board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(b).</a:t>
            </a:r>
            <a:r>
              <a:rPr lang="en-IN" dirty="0" smtClean="0">
                <a:latin typeface="Berlin Sans FB" pitchFamily="34" charset="0"/>
              </a:rPr>
              <a:t> Financial Accounting Standards Board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(c).</a:t>
            </a:r>
            <a:r>
              <a:rPr lang="en-IN" dirty="0" smtClean="0">
                <a:solidFill>
                  <a:srgbClr val="FFFF00"/>
                </a:solidFill>
                <a:latin typeface="Berlin Sans FB" pitchFamily="34" charset="0"/>
              </a:rPr>
              <a:t> International Audit and Assurance Standards Board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(d).</a:t>
            </a:r>
            <a:r>
              <a:rPr lang="en-IN" dirty="0" smtClean="0">
                <a:latin typeface="Berlin Sans FB" pitchFamily="34" charset="0"/>
              </a:rPr>
              <a:t> Auditing Practices Board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</TotalTime>
  <Words>104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Slide 1</vt:lpstr>
      <vt:lpstr>QUESTION-ANSWER SESSION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</dc:title>
  <dc:creator>jahanvi</dc:creator>
  <cp:lastModifiedBy>jahanvi</cp:lastModifiedBy>
  <cp:revision>9</cp:revision>
  <dcterms:created xsi:type="dcterms:W3CDTF">2020-03-27T16:19:51Z</dcterms:created>
  <dcterms:modified xsi:type="dcterms:W3CDTF">2020-05-14T04:48:51Z</dcterms:modified>
</cp:coreProperties>
</file>