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4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325F88B7-634E-4DCA-BD1A-8DE1B0A8C7D8}" type="datetimeFigureOut">
              <a:rPr lang="en-US" smtClean="0"/>
              <a:pPr/>
              <a:t>5/14/2020</a:t>
            </a:fld>
            <a:endParaRPr lang="en-IN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IN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EB075B3F-BC3F-48F2-AE1E-ADD1913B833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F88B7-634E-4DCA-BD1A-8DE1B0A8C7D8}" type="datetimeFigureOut">
              <a:rPr lang="en-US" smtClean="0"/>
              <a:pPr/>
              <a:t>5/14/2020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75B3F-BC3F-48F2-AE1E-ADD1913B833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F88B7-634E-4DCA-BD1A-8DE1B0A8C7D8}" type="datetimeFigureOut">
              <a:rPr lang="en-US" smtClean="0"/>
              <a:pPr/>
              <a:t>5/14/2020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75B3F-BC3F-48F2-AE1E-ADD1913B833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325F88B7-634E-4DCA-BD1A-8DE1B0A8C7D8}" type="datetimeFigureOut">
              <a:rPr lang="en-US" smtClean="0"/>
              <a:pPr/>
              <a:t>5/14/2020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75B3F-BC3F-48F2-AE1E-ADD1913B833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325F88B7-634E-4DCA-BD1A-8DE1B0A8C7D8}" type="datetimeFigureOut">
              <a:rPr lang="en-US" smtClean="0"/>
              <a:pPr/>
              <a:t>5/14/2020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EB075B3F-BC3F-48F2-AE1E-ADD1913B833E}" type="slidenum">
              <a:rPr lang="en-IN" smtClean="0"/>
              <a:pPr/>
              <a:t>‹#›</a:t>
            </a:fld>
            <a:endParaRPr lang="en-IN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325F88B7-634E-4DCA-BD1A-8DE1B0A8C7D8}" type="datetimeFigureOut">
              <a:rPr lang="en-US" smtClean="0"/>
              <a:pPr/>
              <a:t>5/14/2020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EB075B3F-BC3F-48F2-AE1E-ADD1913B833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325F88B7-634E-4DCA-BD1A-8DE1B0A8C7D8}" type="datetimeFigureOut">
              <a:rPr lang="en-US" smtClean="0"/>
              <a:pPr/>
              <a:t>5/14/2020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EB075B3F-BC3F-48F2-AE1E-ADD1913B833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F88B7-634E-4DCA-BD1A-8DE1B0A8C7D8}" type="datetimeFigureOut">
              <a:rPr lang="en-US" smtClean="0"/>
              <a:pPr/>
              <a:t>5/14/2020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75B3F-BC3F-48F2-AE1E-ADD1913B833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325F88B7-634E-4DCA-BD1A-8DE1B0A8C7D8}" type="datetimeFigureOut">
              <a:rPr lang="en-US" smtClean="0"/>
              <a:pPr/>
              <a:t>5/14/2020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EB075B3F-BC3F-48F2-AE1E-ADD1913B833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325F88B7-634E-4DCA-BD1A-8DE1B0A8C7D8}" type="datetimeFigureOut">
              <a:rPr lang="en-US" smtClean="0"/>
              <a:pPr/>
              <a:t>5/14/2020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EB075B3F-BC3F-48F2-AE1E-ADD1913B833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325F88B7-634E-4DCA-BD1A-8DE1B0A8C7D8}" type="datetimeFigureOut">
              <a:rPr lang="en-US" smtClean="0"/>
              <a:pPr/>
              <a:t>5/14/2020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EB075B3F-BC3F-48F2-AE1E-ADD1913B833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325F88B7-634E-4DCA-BD1A-8DE1B0A8C7D8}" type="datetimeFigureOut">
              <a:rPr lang="en-US" smtClean="0"/>
              <a:pPr/>
              <a:t>5/14/2020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IN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EB075B3F-BC3F-48F2-AE1E-ADD1913B833E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2313-Auditing-Book-by-TR-Sharma-For-BCom-III-Year-of-Various-Universities-1.jpg"/>
          <p:cNvPicPr>
            <a:picLocks noGrp="1" noChangeAspect="1"/>
          </p:cNvPicPr>
          <p:nvPr>
            <p:ph idx="1"/>
          </p:nvPr>
        </p:nvPicPr>
        <p:blipFill>
          <a:blip r:embed="rId2"/>
          <a:srcRect b="19208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TextBox 4"/>
          <p:cNvSpPr txBox="1"/>
          <p:nvPr/>
        </p:nvSpPr>
        <p:spPr>
          <a:xfrm>
            <a:off x="214282" y="2857496"/>
            <a:ext cx="500066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0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 Black" pitchFamily="34" charset="0"/>
              </a:rPr>
              <a:t>BY JAHANAVI </a:t>
            </a:r>
            <a:r>
              <a:rPr lang="en-IN" sz="20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 Black" pitchFamily="34" charset="0"/>
              </a:rPr>
              <a:t>DEO</a:t>
            </a:r>
            <a:endParaRPr lang="en-IN" sz="2000" dirty="0" smtClean="0">
              <a:solidFill>
                <a:schemeClr val="accent4">
                  <a:lumMod val="60000"/>
                  <a:lumOff val="40000"/>
                </a:schemeClr>
              </a:solidFill>
              <a:latin typeface="Arial Black" pitchFamily="34" charset="0"/>
            </a:endParaRPr>
          </a:p>
          <a:p>
            <a:r>
              <a:rPr lang="en-IN" sz="20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 Black" pitchFamily="34" charset="0"/>
              </a:rPr>
              <a:t>DEPARTMENT OF COMMERCE</a:t>
            </a:r>
          </a:p>
          <a:p>
            <a:r>
              <a:rPr lang="en-IN" sz="20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 Black" pitchFamily="34" charset="0"/>
              </a:rPr>
              <a:t>M.L ARYA COLLEGE, </a:t>
            </a:r>
            <a:r>
              <a:rPr lang="en-IN" sz="20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 Black" pitchFamily="34" charset="0"/>
              </a:rPr>
              <a:t>KASBA</a:t>
            </a:r>
          </a:p>
          <a:p>
            <a:r>
              <a:rPr lang="en-IN" sz="200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 Black" pitchFamily="34" charset="0"/>
              </a:rPr>
              <a:t>B.COM 1_DATE-14/05/2020</a:t>
            </a:r>
            <a:endParaRPr lang="en-IN" sz="2000" dirty="0">
              <a:solidFill>
                <a:schemeClr val="accent4">
                  <a:lumMod val="60000"/>
                  <a:lumOff val="40000"/>
                </a:schemeClr>
              </a:solidFill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QUESTION-ANSWER SESSION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b="1" dirty="0" smtClean="0">
                <a:latin typeface="Berlin Sans FB" pitchFamily="34" charset="0"/>
              </a:rPr>
              <a:t>1. Which of the following is normally the most reliable source of audit evidence?</a:t>
            </a:r>
            <a:r>
              <a:rPr lang="en-IN" dirty="0" smtClean="0">
                <a:latin typeface="Berlin Sans FB" pitchFamily="34" charset="0"/>
              </a:rPr>
              <a:t/>
            </a:r>
            <a:br>
              <a:rPr lang="en-IN" dirty="0" smtClean="0">
                <a:latin typeface="Berlin Sans FB" pitchFamily="34" charset="0"/>
              </a:rPr>
            </a:br>
            <a:r>
              <a:rPr lang="en-IN" b="1" dirty="0" smtClean="0">
                <a:latin typeface="Berlin Sans FB" pitchFamily="34" charset="0"/>
              </a:rPr>
              <a:t>(a).</a:t>
            </a:r>
            <a:r>
              <a:rPr lang="en-IN" dirty="0" smtClean="0">
                <a:latin typeface="Berlin Sans FB" pitchFamily="34" charset="0"/>
              </a:rPr>
              <a:t> Internal audit</a:t>
            </a:r>
            <a:br>
              <a:rPr lang="en-IN" dirty="0" smtClean="0">
                <a:latin typeface="Berlin Sans FB" pitchFamily="34" charset="0"/>
              </a:rPr>
            </a:br>
            <a:r>
              <a:rPr lang="en-IN" b="1" dirty="0" smtClean="0">
                <a:solidFill>
                  <a:srgbClr val="FFFF00"/>
                </a:solidFill>
                <a:latin typeface="Berlin Sans FB" pitchFamily="34" charset="0"/>
              </a:rPr>
              <a:t>(b).</a:t>
            </a:r>
            <a:r>
              <a:rPr lang="en-IN" dirty="0" smtClean="0">
                <a:solidFill>
                  <a:srgbClr val="FFFF00"/>
                </a:solidFill>
                <a:latin typeface="Berlin Sans FB" pitchFamily="34" charset="0"/>
              </a:rPr>
              <a:t> Suppliers’ statements</a:t>
            </a:r>
            <a:r>
              <a:rPr lang="en-IN" dirty="0" smtClean="0">
                <a:latin typeface="Berlin Sans FB" pitchFamily="34" charset="0"/>
              </a:rPr>
              <a:t/>
            </a:r>
            <a:br>
              <a:rPr lang="en-IN" dirty="0" smtClean="0">
                <a:latin typeface="Berlin Sans FB" pitchFamily="34" charset="0"/>
              </a:rPr>
            </a:br>
            <a:r>
              <a:rPr lang="en-IN" b="1" dirty="0" smtClean="0">
                <a:latin typeface="Berlin Sans FB" pitchFamily="34" charset="0"/>
              </a:rPr>
              <a:t>(c).</a:t>
            </a:r>
            <a:r>
              <a:rPr lang="en-IN" dirty="0" smtClean="0">
                <a:latin typeface="Berlin Sans FB" pitchFamily="34" charset="0"/>
              </a:rPr>
              <a:t> Board minutes</a:t>
            </a:r>
            <a:br>
              <a:rPr lang="en-IN" dirty="0" smtClean="0">
                <a:latin typeface="Berlin Sans FB" pitchFamily="34" charset="0"/>
              </a:rPr>
            </a:br>
            <a:r>
              <a:rPr lang="en-IN" b="1" dirty="0" smtClean="0">
                <a:latin typeface="Berlin Sans FB" pitchFamily="34" charset="0"/>
              </a:rPr>
              <a:t>(d).</a:t>
            </a:r>
            <a:r>
              <a:rPr lang="en-IN" dirty="0" smtClean="0">
                <a:latin typeface="Berlin Sans FB" pitchFamily="34" charset="0"/>
              </a:rPr>
              <a:t> Analytical review</a:t>
            </a:r>
            <a:endParaRPr lang="en-IN" dirty="0">
              <a:latin typeface="Berlin Sans FB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b="1" dirty="0" smtClean="0">
                <a:latin typeface="Berlin Sans FB" pitchFamily="34" charset="0"/>
              </a:rPr>
              <a:t>2. Which of the following is NOT a main element of a purchases system?</a:t>
            </a:r>
            <a:r>
              <a:rPr lang="en-IN" dirty="0" smtClean="0">
                <a:latin typeface="Berlin Sans FB" pitchFamily="34" charset="0"/>
              </a:rPr>
              <a:t/>
            </a:r>
            <a:br>
              <a:rPr lang="en-IN" dirty="0" smtClean="0">
                <a:latin typeface="Berlin Sans FB" pitchFamily="34" charset="0"/>
              </a:rPr>
            </a:br>
            <a:r>
              <a:rPr lang="en-IN" b="1" dirty="0" smtClean="0">
                <a:latin typeface="Berlin Sans FB" pitchFamily="34" charset="0"/>
              </a:rPr>
              <a:t>(a).</a:t>
            </a:r>
            <a:r>
              <a:rPr lang="en-IN" dirty="0" smtClean="0">
                <a:latin typeface="Berlin Sans FB" pitchFamily="34" charset="0"/>
              </a:rPr>
              <a:t>  Placing orders</a:t>
            </a:r>
            <a:br>
              <a:rPr lang="en-IN" dirty="0" smtClean="0">
                <a:latin typeface="Berlin Sans FB" pitchFamily="34" charset="0"/>
              </a:rPr>
            </a:br>
            <a:r>
              <a:rPr lang="en-IN" b="1" dirty="0" smtClean="0">
                <a:latin typeface="Berlin Sans FB" pitchFamily="34" charset="0"/>
              </a:rPr>
              <a:t>(b).</a:t>
            </a:r>
            <a:r>
              <a:rPr lang="en-IN" dirty="0" smtClean="0">
                <a:latin typeface="Berlin Sans FB" pitchFamily="34" charset="0"/>
              </a:rPr>
              <a:t>  Receiving purchase invoices</a:t>
            </a:r>
            <a:br>
              <a:rPr lang="en-IN" dirty="0" smtClean="0">
                <a:latin typeface="Berlin Sans FB" pitchFamily="34" charset="0"/>
              </a:rPr>
            </a:br>
            <a:r>
              <a:rPr lang="en-IN" b="1" dirty="0" smtClean="0">
                <a:latin typeface="Berlin Sans FB" pitchFamily="34" charset="0"/>
              </a:rPr>
              <a:t>(c).</a:t>
            </a:r>
            <a:r>
              <a:rPr lang="en-IN" dirty="0" smtClean="0">
                <a:latin typeface="Berlin Sans FB" pitchFamily="34" charset="0"/>
              </a:rPr>
              <a:t>  Goods received</a:t>
            </a:r>
            <a:br>
              <a:rPr lang="en-IN" dirty="0" smtClean="0">
                <a:latin typeface="Berlin Sans FB" pitchFamily="34" charset="0"/>
              </a:rPr>
            </a:br>
            <a:r>
              <a:rPr lang="en-IN" b="1" dirty="0" smtClean="0">
                <a:solidFill>
                  <a:srgbClr val="FFFF00"/>
                </a:solidFill>
                <a:latin typeface="Berlin Sans FB" pitchFamily="34" charset="0"/>
              </a:rPr>
              <a:t>(d).</a:t>
            </a:r>
            <a:r>
              <a:rPr lang="en-IN" dirty="0" smtClean="0">
                <a:solidFill>
                  <a:srgbClr val="FFFF00"/>
                </a:solidFill>
                <a:latin typeface="Berlin Sans FB" pitchFamily="34" charset="0"/>
              </a:rPr>
              <a:t>  Decisions at board level on whether to incur capital expenditure</a:t>
            </a:r>
            <a:endParaRPr lang="en-IN" dirty="0">
              <a:solidFill>
                <a:srgbClr val="FFFF00"/>
              </a:solidFill>
              <a:latin typeface="Berlin Sans FB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b="1" dirty="0" smtClean="0">
                <a:latin typeface="Berlin Sans FB" pitchFamily="34" charset="0"/>
              </a:rPr>
              <a:t>3.  According to ISA 500, the strength of audit evidence is determined by which two qualities?</a:t>
            </a:r>
            <a:r>
              <a:rPr lang="en-IN" dirty="0" smtClean="0">
                <a:latin typeface="Berlin Sans FB" pitchFamily="34" charset="0"/>
              </a:rPr>
              <a:t/>
            </a:r>
            <a:br>
              <a:rPr lang="en-IN" dirty="0" smtClean="0">
                <a:latin typeface="Berlin Sans FB" pitchFamily="34" charset="0"/>
              </a:rPr>
            </a:br>
            <a:r>
              <a:rPr lang="en-IN" b="1" dirty="0" smtClean="0">
                <a:latin typeface="Berlin Sans FB" pitchFamily="34" charset="0"/>
              </a:rPr>
              <a:t>(a).</a:t>
            </a:r>
            <a:r>
              <a:rPr lang="en-IN" dirty="0" smtClean="0">
                <a:latin typeface="Berlin Sans FB" pitchFamily="34" charset="0"/>
              </a:rPr>
              <a:t> Appropriateness &amp; competence</a:t>
            </a:r>
            <a:br>
              <a:rPr lang="en-IN" dirty="0" smtClean="0">
                <a:latin typeface="Berlin Sans FB" pitchFamily="34" charset="0"/>
              </a:rPr>
            </a:br>
            <a:r>
              <a:rPr lang="en-IN" b="1" dirty="0" smtClean="0">
                <a:solidFill>
                  <a:srgbClr val="FFFF00"/>
                </a:solidFill>
                <a:latin typeface="Berlin Sans FB" pitchFamily="34" charset="0"/>
              </a:rPr>
              <a:t>(b).</a:t>
            </a:r>
            <a:r>
              <a:rPr lang="en-IN" dirty="0" smtClean="0">
                <a:solidFill>
                  <a:srgbClr val="FFFF00"/>
                </a:solidFill>
                <a:latin typeface="Berlin Sans FB" pitchFamily="34" charset="0"/>
              </a:rPr>
              <a:t> Sufficiency &amp; appropriateness</a:t>
            </a:r>
            <a:r>
              <a:rPr lang="en-IN" dirty="0" smtClean="0">
                <a:latin typeface="Berlin Sans FB" pitchFamily="34" charset="0"/>
              </a:rPr>
              <a:t/>
            </a:r>
            <a:br>
              <a:rPr lang="en-IN" dirty="0" smtClean="0">
                <a:latin typeface="Berlin Sans FB" pitchFamily="34" charset="0"/>
              </a:rPr>
            </a:br>
            <a:r>
              <a:rPr lang="en-IN" b="1" dirty="0" smtClean="0">
                <a:latin typeface="Berlin Sans FB" pitchFamily="34" charset="0"/>
              </a:rPr>
              <a:t>(c).</a:t>
            </a:r>
            <a:r>
              <a:rPr lang="en-IN" dirty="0" smtClean="0">
                <a:latin typeface="Berlin Sans FB" pitchFamily="34" charset="0"/>
              </a:rPr>
              <a:t> Reliability &amp; extensiveness</a:t>
            </a:r>
            <a:br>
              <a:rPr lang="en-IN" dirty="0" smtClean="0">
                <a:latin typeface="Berlin Sans FB" pitchFamily="34" charset="0"/>
              </a:rPr>
            </a:br>
            <a:r>
              <a:rPr lang="en-IN" b="1" dirty="0" smtClean="0">
                <a:latin typeface="Berlin Sans FB" pitchFamily="34" charset="0"/>
              </a:rPr>
              <a:t>(d).</a:t>
            </a:r>
            <a:r>
              <a:rPr lang="en-IN" dirty="0" smtClean="0">
                <a:latin typeface="Berlin Sans FB" pitchFamily="34" charset="0"/>
              </a:rPr>
              <a:t> Objectivity &amp; independence</a:t>
            </a:r>
            <a:endParaRPr lang="en-IN" dirty="0">
              <a:latin typeface="Berlin Sans FB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b="1" dirty="0" smtClean="0">
                <a:latin typeface="Berlin Sans FB" pitchFamily="34" charset="0"/>
              </a:rPr>
              <a:t>4. Which of the following are you unlikely to see in the current file of auditors’ working papers?</a:t>
            </a:r>
            <a:r>
              <a:rPr lang="en-IN" dirty="0" smtClean="0">
                <a:latin typeface="Berlin Sans FB" pitchFamily="34" charset="0"/>
              </a:rPr>
              <a:t/>
            </a:r>
            <a:br>
              <a:rPr lang="en-IN" dirty="0" smtClean="0">
                <a:latin typeface="Berlin Sans FB" pitchFamily="34" charset="0"/>
              </a:rPr>
            </a:br>
            <a:r>
              <a:rPr lang="en-IN" b="1" dirty="0" smtClean="0">
                <a:solidFill>
                  <a:srgbClr val="FFFF00"/>
                </a:solidFill>
                <a:latin typeface="Berlin Sans FB" pitchFamily="34" charset="0"/>
              </a:rPr>
              <a:t>(a).</a:t>
            </a:r>
            <a:r>
              <a:rPr lang="en-IN" dirty="0" smtClean="0">
                <a:solidFill>
                  <a:srgbClr val="FFFF00"/>
                </a:solidFill>
                <a:latin typeface="Berlin Sans FB" pitchFamily="34" charset="0"/>
              </a:rPr>
              <a:t> Memorandum &amp; articles of association</a:t>
            </a:r>
            <a:r>
              <a:rPr lang="en-IN" dirty="0" smtClean="0">
                <a:latin typeface="Berlin Sans FB" pitchFamily="34" charset="0"/>
              </a:rPr>
              <a:t/>
            </a:r>
            <a:br>
              <a:rPr lang="en-IN" dirty="0" smtClean="0">
                <a:latin typeface="Berlin Sans FB" pitchFamily="34" charset="0"/>
              </a:rPr>
            </a:br>
            <a:r>
              <a:rPr lang="en-IN" b="1" dirty="0" smtClean="0">
                <a:latin typeface="Berlin Sans FB" pitchFamily="34" charset="0"/>
              </a:rPr>
              <a:t>(b).</a:t>
            </a:r>
            <a:r>
              <a:rPr lang="en-IN" dirty="0" smtClean="0">
                <a:latin typeface="Berlin Sans FB" pitchFamily="34" charset="0"/>
              </a:rPr>
              <a:t> Audit planning memorandum</a:t>
            </a:r>
            <a:br>
              <a:rPr lang="en-IN" dirty="0" smtClean="0">
                <a:latin typeface="Berlin Sans FB" pitchFamily="34" charset="0"/>
              </a:rPr>
            </a:br>
            <a:r>
              <a:rPr lang="en-IN" b="1" dirty="0" smtClean="0">
                <a:latin typeface="Berlin Sans FB" pitchFamily="34" charset="0"/>
              </a:rPr>
              <a:t>(c).</a:t>
            </a:r>
            <a:r>
              <a:rPr lang="en-IN" dirty="0" smtClean="0">
                <a:latin typeface="Berlin Sans FB" pitchFamily="34" charset="0"/>
              </a:rPr>
              <a:t> Summary of unadjusted errors</a:t>
            </a:r>
            <a:br>
              <a:rPr lang="en-IN" dirty="0" smtClean="0">
                <a:latin typeface="Berlin Sans FB" pitchFamily="34" charset="0"/>
              </a:rPr>
            </a:br>
            <a:r>
              <a:rPr lang="en-IN" b="1" dirty="0" smtClean="0">
                <a:latin typeface="Berlin Sans FB" pitchFamily="34" charset="0"/>
              </a:rPr>
              <a:t>(d).</a:t>
            </a:r>
            <a:r>
              <a:rPr lang="en-IN" dirty="0" smtClean="0">
                <a:latin typeface="Berlin Sans FB" pitchFamily="34" charset="0"/>
              </a:rPr>
              <a:t> Details of the work done on the inventory count</a:t>
            </a:r>
            <a:endParaRPr lang="en-IN" dirty="0">
              <a:latin typeface="Berlin Sans FB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b="1" dirty="0" smtClean="0">
                <a:latin typeface="Berlin Sans FB" pitchFamily="34" charset="0"/>
              </a:rPr>
              <a:t>8. Assuming that it is not the first appointment of the auditor, who is responsible for the appointment of the auditor?</a:t>
            </a:r>
            <a:r>
              <a:rPr lang="en-IN" dirty="0" smtClean="0">
                <a:latin typeface="Berlin Sans FB" pitchFamily="34" charset="0"/>
              </a:rPr>
              <a:t/>
            </a:r>
            <a:br>
              <a:rPr lang="en-IN" dirty="0" smtClean="0">
                <a:latin typeface="Berlin Sans FB" pitchFamily="34" charset="0"/>
              </a:rPr>
            </a:br>
            <a:r>
              <a:rPr lang="en-IN" b="1" dirty="0" smtClean="0">
                <a:solidFill>
                  <a:srgbClr val="FFFF00"/>
                </a:solidFill>
                <a:latin typeface="Berlin Sans FB" pitchFamily="34" charset="0"/>
              </a:rPr>
              <a:t>(a).</a:t>
            </a:r>
            <a:r>
              <a:rPr lang="en-IN" dirty="0" smtClean="0">
                <a:solidFill>
                  <a:srgbClr val="FFFF00"/>
                </a:solidFill>
                <a:latin typeface="Berlin Sans FB" pitchFamily="34" charset="0"/>
              </a:rPr>
              <a:t>The shareholders in a general meeting</a:t>
            </a:r>
            <a:r>
              <a:rPr lang="en-IN" dirty="0" smtClean="0">
                <a:latin typeface="Berlin Sans FB" pitchFamily="34" charset="0"/>
              </a:rPr>
              <a:t/>
            </a:r>
            <a:br>
              <a:rPr lang="en-IN" dirty="0" smtClean="0">
                <a:latin typeface="Berlin Sans FB" pitchFamily="34" charset="0"/>
              </a:rPr>
            </a:br>
            <a:r>
              <a:rPr lang="en-IN" b="1" dirty="0" smtClean="0">
                <a:latin typeface="Berlin Sans FB" pitchFamily="34" charset="0"/>
              </a:rPr>
              <a:t>(b).</a:t>
            </a:r>
            <a:r>
              <a:rPr lang="en-IN" dirty="0" smtClean="0">
                <a:latin typeface="Berlin Sans FB" pitchFamily="34" charset="0"/>
              </a:rPr>
              <a:t> The managing director</a:t>
            </a:r>
            <a:br>
              <a:rPr lang="en-IN" dirty="0" smtClean="0">
                <a:latin typeface="Berlin Sans FB" pitchFamily="34" charset="0"/>
              </a:rPr>
            </a:br>
            <a:r>
              <a:rPr lang="en-IN" b="1" dirty="0" smtClean="0">
                <a:latin typeface="Berlin Sans FB" pitchFamily="34" charset="0"/>
              </a:rPr>
              <a:t>(c).</a:t>
            </a:r>
            <a:r>
              <a:rPr lang="en-IN" dirty="0" smtClean="0">
                <a:latin typeface="Berlin Sans FB" pitchFamily="34" charset="0"/>
              </a:rPr>
              <a:t> The board of directors in a board meeting</a:t>
            </a:r>
            <a:br>
              <a:rPr lang="en-IN" dirty="0" smtClean="0">
                <a:latin typeface="Berlin Sans FB" pitchFamily="34" charset="0"/>
              </a:rPr>
            </a:br>
            <a:r>
              <a:rPr lang="en-IN" b="1" dirty="0" smtClean="0">
                <a:latin typeface="Berlin Sans FB" pitchFamily="34" charset="0"/>
              </a:rPr>
              <a:t>(d).</a:t>
            </a:r>
            <a:r>
              <a:rPr lang="en-IN" dirty="0" smtClean="0">
                <a:latin typeface="Berlin Sans FB" pitchFamily="34" charset="0"/>
              </a:rPr>
              <a:t> The audit committee</a:t>
            </a:r>
            <a:endParaRPr lang="en-IN" dirty="0">
              <a:latin typeface="Berlin Sans FB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b="1" dirty="0" smtClean="0">
                <a:latin typeface="Berlin Sans FB" pitchFamily="34" charset="0"/>
              </a:rPr>
              <a:t>5. International auditing standards are issued by the:</a:t>
            </a:r>
            <a:r>
              <a:rPr lang="en-IN" dirty="0" smtClean="0">
                <a:latin typeface="Berlin Sans FB" pitchFamily="34" charset="0"/>
              </a:rPr>
              <a:t/>
            </a:r>
            <a:br>
              <a:rPr lang="en-IN" dirty="0" smtClean="0">
                <a:latin typeface="Berlin Sans FB" pitchFamily="34" charset="0"/>
              </a:rPr>
            </a:br>
            <a:r>
              <a:rPr lang="en-IN" b="1" dirty="0" smtClean="0">
                <a:latin typeface="Berlin Sans FB" pitchFamily="34" charset="0"/>
              </a:rPr>
              <a:t>(a).</a:t>
            </a:r>
            <a:r>
              <a:rPr lang="en-IN" dirty="0" smtClean="0">
                <a:latin typeface="Berlin Sans FB" pitchFamily="34" charset="0"/>
              </a:rPr>
              <a:t>International Accounting Standards Board</a:t>
            </a:r>
            <a:br>
              <a:rPr lang="en-IN" dirty="0" smtClean="0">
                <a:latin typeface="Berlin Sans FB" pitchFamily="34" charset="0"/>
              </a:rPr>
            </a:br>
            <a:r>
              <a:rPr lang="en-IN" b="1" dirty="0" smtClean="0">
                <a:latin typeface="Berlin Sans FB" pitchFamily="34" charset="0"/>
              </a:rPr>
              <a:t>(b).</a:t>
            </a:r>
            <a:r>
              <a:rPr lang="en-IN" dirty="0" smtClean="0">
                <a:latin typeface="Berlin Sans FB" pitchFamily="34" charset="0"/>
              </a:rPr>
              <a:t> Financial Accounting Standards Board</a:t>
            </a:r>
            <a:br>
              <a:rPr lang="en-IN" dirty="0" smtClean="0">
                <a:latin typeface="Berlin Sans FB" pitchFamily="34" charset="0"/>
              </a:rPr>
            </a:br>
            <a:r>
              <a:rPr lang="en-IN" b="1" dirty="0" smtClean="0">
                <a:solidFill>
                  <a:srgbClr val="FFFF00"/>
                </a:solidFill>
                <a:latin typeface="Berlin Sans FB" pitchFamily="34" charset="0"/>
              </a:rPr>
              <a:t>(c).</a:t>
            </a:r>
            <a:r>
              <a:rPr lang="en-IN" dirty="0" smtClean="0">
                <a:solidFill>
                  <a:srgbClr val="FFFF00"/>
                </a:solidFill>
                <a:latin typeface="Berlin Sans FB" pitchFamily="34" charset="0"/>
              </a:rPr>
              <a:t> International Audit and Assurance Standards Board</a:t>
            </a:r>
            <a:r>
              <a:rPr lang="en-IN" dirty="0" smtClean="0">
                <a:latin typeface="Berlin Sans FB" pitchFamily="34" charset="0"/>
              </a:rPr>
              <a:t/>
            </a:r>
            <a:br>
              <a:rPr lang="en-IN" dirty="0" smtClean="0">
                <a:latin typeface="Berlin Sans FB" pitchFamily="34" charset="0"/>
              </a:rPr>
            </a:br>
            <a:r>
              <a:rPr lang="en-IN" b="1" dirty="0" smtClean="0">
                <a:latin typeface="Berlin Sans FB" pitchFamily="34" charset="0"/>
              </a:rPr>
              <a:t>(d).</a:t>
            </a:r>
            <a:r>
              <a:rPr lang="en-IN" dirty="0" smtClean="0">
                <a:latin typeface="Berlin Sans FB" pitchFamily="34" charset="0"/>
              </a:rPr>
              <a:t> Auditing Practices Board</a:t>
            </a:r>
            <a:endParaRPr lang="en-IN" dirty="0">
              <a:latin typeface="Berlin Sans FB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32</TotalTime>
  <Words>104</Words>
  <Application>Microsoft Office PowerPoint</Application>
  <PresentationFormat>On-screen Show (4:3)</PresentationFormat>
  <Paragraphs>11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Verve</vt:lpstr>
      <vt:lpstr>Slide 1</vt:lpstr>
      <vt:lpstr>QUESTION-ANSWER SESSION</vt:lpstr>
      <vt:lpstr>Slide 3</vt:lpstr>
      <vt:lpstr>Slide 4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AUDITING</dc:title>
  <dc:creator>jahanvi</dc:creator>
  <cp:lastModifiedBy>jahanvi</cp:lastModifiedBy>
  <cp:revision>9</cp:revision>
  <dcterms:created xsi:type="dcterms:W3CDTF">2020-03-27T16:19:51Z</dcterms:created>
  <dcterms:modified xsi:type="dcterms:W3CDTF">2020-05-14T04:48:51Z</dcterms:modified>
</cp:coreProperties>
</file>