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2" r:id="rId4"/>
    <p:sldId id="263"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B5094EA-3B8A-43C7-90DE-F72E8BDF7805}"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B5094EA-3B8A-43C7-90DE-F72E8BDF7805}"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B5094EA-3B8A-43C7-90DE-F72E8BDF7805}"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B5094EA-3B8A-43C7-90DE-F72E8BDF7805}"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B5094EA-3B8A-43C7-90DE-F72E8BDF7805}" type="datetimeFigureOut">
              <a:rPr lang="en-US" smtClean="0"/>
              <a:pPr/>
              <a:t>4/26/2020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B5094EA-3B8A-43C7-90DE-F72E8BDF7805}"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B5094EA-3B8A-43C7-90DE-F72E8BDF7805}" type="datetimeFigureOut">
              <a:rPr lang="en-US" smtClean="0"/>
              <a:pPr/>
              <a:t>4/26/2020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B5094EA-3B8A-43C7-90DE-F72E8BDF7805}" type="datetimeFigureOut">
              <a:rPr lang="en-US" smtClean="0"/>
              <a:pPr/>
              <a:t>4/26/2020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5094EA-3B8A-43C7-90DE-F72E8BDF7805}" type="datetimeFigureOut">
              <a:rPr lang="en-US" smtClean="0"/>
              <a:pPr/>
              <a:t>4/26/2020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5094EA-3B8A-43C7-90DE-F72E8BDF7805}"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B5094EA-3B8A-43C7-90DE-F72E8BDF7805}" type="datetimeFigureOut">
              <a:rPr lang="en-US" smtClean="0"/>
              <a:pPr/>
              <a:t>4/26/2020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BC324E82-B298-45A9-B2B9-A027F84AC9D9}"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094EA-3B8A-43C7-90DE-F72E8BDF7805}" type="datetimeFigureOut">
              <a:rPr lang="en-US" smtClean="0"/>
              <a:pPr/>
              <a:t>4/26/2020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24E82-B298-45A9-B2B9-A027F84AC9D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omicsonline.org/searchresult.php?keyword=Indian%20Economy" TargetMode="External"/><Relationship Id="rId7" Type="http://schemas.openxmlformats.org/officeDocument/2006/relationships/image" Target="../media/image2.jpeg"/><Relationship Id="rId2" Type="http://schemas.openxmlformats.org/officeDocument/2006/relationships/hyperlink" Target="https://www.omicsonline.org/searchresult.php?keyword=Agriculture" TargetMode="External"/><Relationship Id="rId1" Type="http://schemas.openxmlformats.org/officeDocument/2006/relationships/slideLayout" Target="../slideLayouts/slideLayout2.xml"/><Relationship Id="rId6" Type="http://schemas.openxmlformats.org/officeDocument/2006/relationships/hyperlink" Target="https://www.omicsonline.org/searchresult.php?keyword=largest%20producer" TargetMode="External"/><Relationship Id="rId5" Type="http://schemas.openxmlformats.org/officeDocument/2006/relationships/hyperlink" Target="https://www.omicsonline.org/searchresult.php?keyword=workforce" TargetMode="External"/><Relationship Id="rId4" Type="http://schemas.openxmlformats.org/officeDocument/2006/relationships/hyperlink" Target="https://www.omicsonline.org/searchresult.php?keyword=employment"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omicsonline.org/searchresult.php?keyword=%20agribusines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omicsonline.org/searchresult.php?keyword=food%20grains" TargetMode="External"/><Relationship Id="rId2" Type="http://schemas.openxmlformats.org/officeDocument/2006/relationships/hyperlink" Target="https://www.omicsonline.org/searchresult.php?keyword=source%20of%20income" TargetMode="External"/><Relationship Id="rId1" Type="http://schemas.openxmlformats.org/officeDocument/2006/relationships/slideLayout" Target="../slideLayouts/slideLayout2.xml"/><Relationship Id="rId4" Type="http://schemas.openxmlformats.org/officeDocument/2006/relationships/hyperlink" Target="https://www.omicsonline.org/open-access/agriculture-role-on-indian-economy-2151-6219-1000176.php?aid=62176"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omicsonline.org/searchresult.php?keyword=bank%20loans" TargetMode="External"/><Relationship Id="rId2" Type="http://schemas.openxmlformats.org/officeDocument/2006/relationships/hyperlink" Target="https://www.omicsonline.org/searchresult.php?keyword=farming"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Economic-Planning-in-India-1.jpg"/>
          <p:cNvPicPr>
            <a:picLocks noChangeAspect="1"/>
          </p:cNvPicPr>
          <p:nvPr/>
        </p:nvPicPr>
        <p:blipFill>
          <a:blip r:embed="rId2"/>
          <a:stretch>
            <a:fillRect/>
          </a:stretch>
        </p:blipFill>
        <p:spPr>
          <a:xfrm>
            <a:off x="0" y="0"/>
            <a:ext cx="9144000" cy="7143728"/>
          </a:xfrm>
          <a:prstGeom prst="rect">
            <a:avLst/>
          </a:prstGeom>
        </p:spPr>
      </p:pic>
      <p:sp>
        <p:nvSpPr>
          <p:cNvPr id="3" name="TextBox 2"/>
          <p:cNvSpPr txBox="1"/>
          <p:nvPr/>
        </p:nvSpPr>
        <p:spPr>
          <a:xfrm>
            <a:off x="2500298" y="3143248"/>
            <a:ext cx="184731" cy="369332"/>
          </a:xfrm>
          <a:prstGeom prst="rect">
            <a:avLst/>
          </a:prstGeom>
          <a:noFill/>
        </p:spPr>
        <p:txBody>
          <a:bodyPr wrap="none" rtlCol="0">
            <a:spAutoFit/>
          </a:bodyPr>
          <a:lstStyle/>
          <a:p>
            <a:endParaRPr lang="en-IN" dirty="0"/>
          </a:p>
        </p:txBody>
      </p:sp>
      <p:sp>
        <p:nvSpPr>
          <p:cNvPr id="4" name="TextBox 3"/>
          <p:cNvSpPr txBox="1"/>
          <p:nvPr/>
        </p:nvSpPr>
        <p:spPr>
          <a:xfrm>
            <a:off x="4286248" y="714356"/>
            <a:ext cx="5715040" cy="1938992"/>
          </a:xfrm>
          <a:prstGeom prst="rect">
            <a:avLst/>
          </a:prstGeom>
          <a:noFill/>
        </p:spPr>
        <p:txBody>
          <a:bodyPr wrap="square" rtlCol="0">
            <a:spAutoFit/>
          </a:bodyPr>
          <a:lstStyle/>
          <a:p>
            <a:r>
              <a:rPr lang="en-IN" sz="2400" dirty="0" smtClean="0">
                <a:solidFill>
                  <a:srgbClr val="002060"/>
                </a:solidFill>
                <a:latin typeface="Arial Rounded MT Bold" pitchFamily="34" charset="0"/>
              </a:rPr>
              <a:t>UNIT 1</a:t>
            </a:r>
          </a:p>
          <a:p>
            <a:r>
              <a:rPr lang="en-IN" sz="2400" dirty="0" smtClean="0">
                <a:solidFill>
                  <a:srgbClr val="002060"/>
                </a:solidFill>
                <a:latin typeface="Arial Rounded MT Bold" pitchFamily="34" charset="0"/>
              </a:rPr>
              <a:t>JAHANAVI DEO</a:t>
            </a:r>
          </a:p>
          <a:p>
            <a:r>
              <a:rPr lang="en-IN" sz="2400" dirty="0" smtClean="0">
                <a:solidFill>
                  <a:srgbClr val="002060"/>
                </a:solidFill>
                <a:latin typeface="Arial Rounded MT Bold" pitchFamily="34" charset="0"/>
              </a:rPr>
              <a:t>B.COM PART 2</a:t>
            </a:r>
          </a:p>
          <a:p>
            <a:r>
              <a:rPr lang="en-IN" sz="2400" dirty="0" smtClean="0">
                <a:solidFill>
                  <a:srgbClr val="002060"/>
                </a:solidFill>
                <a:latin typeface="Arial Rounded MT Bold" pitchFamily="34" charset="0"/>
              </a:rPr>
              <a:t>M.L ARYA COLLEGE</a:t>
            </a:r>
          </a:p>
          <a:p>
            <a:r>
              <a:rPr lang="en-IN" sz="2400" dirty="0" smtClean="0">
                <a:solidFill>
                  <a:srgbClr val="002060"/>
                </a:solidFill>
                <a:latin typeface="Arial Rounded MT Bold" pitchFamily="34" charset="0"/>
              </a:rPr>
              <a:t>KASBA</a:t>
            </a:r>
            <a:endParaRPr lang="en-IN" sz="2400" dirty="0">
              <a:solidFill>
                <a:srgbClr val="002060"/>
              </a:solidFill>
              <a:latin typeface="Arial Rounded MT Bold"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857256"/>
          </a:xfrm>
        </p:spPr>
        <p:txBody>
          <a:bodyPr>
            <a:normAutofit/>
          </a:bodyPr>
          <a:lstStyle/>
          <a:p>
            <a:r>
              <a:rPr lang="en-IN" sz="3200" dirty="0" smtClean="0">
                <a:solidFill>
                  <a:srgbClr val="00B050"/>
                </a:solidFill>
                <a:latin typeface="Arial Black" pitchFamily="34" charset="0"/>
              </a:rPr>
              <a:t>INDIAN AGRICULTURE</a:t>
            </a:r>
            <a:endParaRPr lang="en-IN" sz="3200" dirty="0">
              <a:solidFill>
                <a:srgbClr val="00B050"/>
              </a:solidFill>
              <a:latin typeface="Arial Black" pitchFamily="34" charset="0"/>
            </a:endParaRPr>
          </a:p>
        </p:txBody>
      </p:sp>
      <p:sp>
        <p:nvSpPr>
          <p:cNvPr id="3" name="Content Placeholder 2"/>
          <p:cNvSpPr>
            <a:spLocks noGrp="1"/>
          </p:cNvSpPr>
          <p:nvPr>
            <p:ph idx="1"/>
          </p:nvPr>
        </p:nvSpPr>
        <p:spPr>
          <a:xfrm>
            <a:off x="0" y="1071547"/>
            <a:ext cx="9144000" cy="2571768"/>
          </a:xfrm>
          <a:solidFill>
            <a:schemeClr val="tx1">
              <a:lumMod val="95000"/>
              <a:lumOff val="5000"/>
            </a:schemeClr>
          </a:solidFill>
        </p:spPr>
        <p:txBody>
          <a:bodyPr>
            <a:normAutofit fontScale="85000" lnSpcReduction="10000"/>
          </a:bodyPr>
          <a:lstStyle/>
          <a:p>
            <a:r>
              <a:rPr lang="en-IN" b="1" dirty="0">
                <a:solidFill>
                  <a:schemeClr val="accent6">
                    <a:lumMod val="75000"/>
                  </a:schemeClr>
                </a:solidFill>
                <a:latin typeface="Berlin Sans FB" pitchFamily="34" charset="0"/>
                <a:hlinkClick r:id="rId2"/>
              </a:rPr>
              <a:t>Agriculture </a:t>
            </a:r>
            <a:r>
              <a:rPr lang="en-IN" dirty="0">
                <a:solidFill>
                  <a:schemeClr val="accent6">
                    <a:lumMod val="75000"/>
                  </a:schemeClr>
                </a:solidFill>
                <a:latin typeface="Berlin Sans FB" pitchFamily="34" charset="0"/>
              </a:rPr>
              <a:t>is the most important sector of </a:t>
            </a:r>
            <a:r>
              <a:rPr lang="en-IN" b="1" dirty="0">
                <a:solidFill>
                  <a:schemeClr val="accent6">
                    <a:lumMod val="75000"/>
                  </a:schemeClr>
                </a:solidFill>
                <a:latin typeface="Berlin Sans FB" pitchFamily="34" charset="0"/>
                <a:hlinkClick r:id="rId3"/>
              </a:rPr>
              <a:t>Indian Economy</a:t>
            </a:r>
            <a:r>
              <a:rPr lang="en-IN" dirty="0">
                <a:solidFill>
                  <a:schemeClr val="accent6">
                    <a:lumMod val="75000"/>
                  </a:schemeClr>
                </a:solidFill>
                <a:latin typeface="Berlin Sans FB" pitchFamily="34" charset="0"/>
              </a:rPr>
              <a:t>. Indian agriculture sector accounts for 18 per cent of India's gross domestic product (</a:t>
            </a:r>
            <a:r>
              <a:rPr lang="en-IN" dirty="0" smtClean="0">
                <a:solidFill>
                  <a:schemeClr val="accent6">
                    <a:lumMod val="75000"/>
                  </a:schemeClr>
                </a:solidFill>
                <a:latin typeface="Berlin Sans FB" pitchFamily="34" charset="0"/>
              </a:rPr>
              <a:t>GDP) and provides</a:t>
            </a:r>
            <a:r>
              <a:rPr lang="en-IN" dirty="0">
                <a:solidFill>
                  <a:schemeClr val="accent6">
                    <a:lumMod val="75000"/>
                  </a:schemeClr>
                </a:solidFill>
                <a:latin typeface="Berlin Sans FB" pitchFamily="34" charset="0"/>
              </a:rPr>
              <a:t> </a:t>
            </a:r>
            <a:r>
              <a:rPr lang="en-IN" b="1" dirty="0">
                <a:solidFill>
                  <a:schemeClr val="accent6">
                    <a:lumMod val="75000"/>
                  </a:schemeClr>
                </a:solidFill>
                <a:latin typeface="Berlin Sans FB" pitchFamily="34" charset="0"/>
                <a:hlinkClick r:id="rId4"/>
              </a:rPr>
              <a:t>employment </a:t>
            </a:r>
            <a:r>
              <a:rPr lang="en-IN" dirty="0">
                <a:solidFill>
                  <a:schemeClr val="accent6">
                    <a:lumMod val="75000"/>
                  </a:schemeClr>
                </a:solidFill>
                <a:latin typeface="Berlin Sans FB" pitchFamily="34" charset="0"/>
              </a:rPr>
              <a:t>to 50% of the countries </a:t>
            </a:r>
            <a:r>
              <a:rPr lang="en-IN" b="1" dirty="0">
                <a:solidFill>
                  <a:schemeClr val="accent6">
                    <a:lumMod val="75000"/>
                  </a:schemeClr>
                </a:solidFill>
                <a:latin typeface="Berlin Sans FB" pitchFamily="34" charset="0"/>
                <a:hlinkClick r:id="rId5"/>
              </a:rPr>
              <a:t>workforce</a:t>
            </a:r>
            <a:r>
              <a:rPr lang="en-IN" dirty="0">
                <a:solidFill>
                  <a:schemeClr val="accent6">
                    <a:lumMod val="75000"/>
                  </a:schemeClr>
                </a:solidFill>
                <a:latin typeface="Berlin Sans FB" pitchFamily="34" charset="0"/>
              </a:rPr>
              <a:t>. India is the world’s </a:t>
            </a:r>
            <a:r>
              <a:rPr lang="en-IN" b="1" dirty="0">
                <a:solidFill>
                  <a:schemeClr val="accent6">
                    <a:lumMod val="75000"/>
                  </a:schemeClr>
                </a:solidFill>
                <a:latin typeface="Berlin Sans FB" pitchFamily="34" charset="0"/>
                <a:hlinkClick r:id="rId6"/>
              </a:rPr>
              <a:t>largest producer </a:t>
            </a:r>
            <a:r>
              <a:rPr lang="en-IN" dirty="0">
                <a:solidFill>
                  <a:schemeClr val="accent6">
                    <a:lumMod val="75000"/>
                  </a:schemeClr>
                </a:solidFill>
                <a:latin typeface="Berlin Sans FB" pitchFamily="34" charset="0"/>
              </a:rPr>
              <a:t>of pulses, rice, wheat, spices and spice </a:t>
            </a:r>
            <a:r>
              <a:rPr lang="en-IN" dirty="0" smtClean="0">
                <a:solidFill>
                  <a:schemeClr val="accent6">
                    <a:lumMod val="75000"/>
                  </a:schemeClr>
                </a:solidFill>
                <a:latin typeface="Berlin Sans FB" pitchFamily="34" charset="0"/>
              </a:rPr>
              <a:t>products</a:t>
            </a:r>
          </a:p>
        </p:txBody>
      </p:sp>
      <p:pic>
        <p:nvPicPr>
          <p:cNvPr id="4" name="Picture 3" descr="10306634_1535678156693099_6569467420558958575_n.jpg"/>
          <p:cNvPicPr>
            <a:picLocks noChangeAspect="1"/>
          </p:cNvPicPr>
          <p:nvPr/>
        </p:nvPicPr>
        <p:blipFill>
          <a:blip r:embed="rId7"/>
          <a:stretch>
            <a:fillRect/>
          </a:stretch>
        </p:blipFill>
        <p:spPr>
          <a:xfrm>
            <a:off x="0" y="3714752"/>
            <a:ext cx="9144000" cy="31432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2971784"/>
          </a:xfrm>
          <a:solidFill>
            <a:schemeClr val="tx1">
              <a:lumMod val="95000"/>
              <a:lumOff val="5000"/>
            </a:schemeClr>
          </a:solidFill>
        </p:spPr>
        <p:txBody>
          <a:bodyPr>
            <a:normAutofit/>
          </a:bodyPr>
          <a:lstStyle/>
          <a:p>
            <a:pPr>
              <a:buNone/>
            </a:pPr>
            <a:r>
              <a:rPr lang="en-IN" dirty="0" smtClean="0">
                <a:solidFill>
                  <a:schemeClr val="accent6">
                    <a:lumMod val="75000"/>
                  </a:schemeClr>
                </a:solidFill>
                <a:latin typeface="Berlin Sans FB" pitchFamily="34" charset="0"/>
              </a:rPr>
              <a:t> </a:t>
            </a:r>
            <a:r>
              <a:rPr lang="en-IN" dirty="0" smtClean="0">
                <a:solidFill>
                  <a:schemeClr val="accent6">
                    <a:lumMod val="75000"/>
                  </a:schemeClr>
                </a:solidFill>
                <a:latin typeface="Berlin Sans FB" pitchFamily="34" charset="0"/>
              </a:rPr>
              <a:t>   </a:t>
            </a:r>
            <a:r>
              <a:rPr lang="en-IN" dirty="0" smtClean="0">
                <a:solidFill>
                  <a:schemeClr val="accent6">
                    <a:lumMod val="75000"/>
                  </a:schemeClr>
                </a:solidFill>
                <a:latin typeface="Berlin Sans FB" pitchFamily="34" charset="0"/>
              </a:rPr>
              <a:t>India has many areas to choose for business such as dairy, meat, poultry, fisheries and food grains etc. India has emerged as the second largest producer of fruits and vegetables in the world</a:t>
            </a:r>
            <a:r>
              <a:rPr lang="en-IN" dirty="0" smtClean="0">
                <a:solidFill>
                  <a:schemeClr val="accent6">
                    <a:lumMod val="75000"/>
                  </a:schemeClr>
                </a:solidFill>
                <a:latin typeface="Berlin Sans FB" pitchFamily="34" charset="0"/>
              </a:rPr>
              <a:t>.</a:t>
            </a:r>
            <a:endParaRPr lang="en-IN" dirty="0" smtClean="0">
              <a:solidFill>
                <a:schemeClr val="accent6">
                  <a:lumMod val="75000"/>
                </a:schemeClr>
              </a:solidFill>
              <a:latin typeface="Berlin Sans FB" pitchFamily="34" charset="0"/>
            </a:endParaRPr>
          </a:p>
          <a:p>
            <a:endParaRPr lang="en-IN" dirty="0">
              <a:solidFill>
                <a:schemeClr val="accent6">
                  <a:lumMod val="75000"/>
                </a:schemeClr>
              </a:solidFill>
              <a:latin typeface="Berlin Sans FB" pitchFamily="34" charset="0"/>
            </a:endParaRPr>
          </a:p>
        </p:txBody>
      </p:sp>
      <p:pic>
        <p:nvPicPr>
          <p:cNvPr id="4" name="Picture 3" descr="DizGa2eVAAoGvc5.jpg"/>
          <p:cNvPicPr>
            <a:picLocks noChangeAspect="1"/>
          </p:cNvPicPr>
          <p:nvPr/>
        </p:nvPicPr>
        <p:blipFill>
          <a:blip r:embed="rId2"/>
          <a:stretch>
            <a:fillRect/>
          </a:stretch>
        </p:blipFill>
        <p:spPr>
          <a:xfrm>
            <a:off x="0" y="3000372"/>
            <a:ext cx="9144000" cy="385762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a:solidFill>
            <a:schemeClr val="tx1">
              <a:lumMod val="95000"/>
              <a:lumOff val="5000"/>
            </a:schemeClr>
          </a:solidFill>
        </p:spPr>
        <p:txBody>
          <a:bodyPr>
            <a:normAutofit fontScale="77500" lnSpcReduction="20000"/>
          </a:bodyPr>
          <a:lstStyle/>
          <a:p>
            <a:r>
              <a:rPr lang="en-IN" dirty="0" smtClean="0">
                <a:solidFill>
                  <a:schemeClr val="accent6">
                    <a:lumMod val="75000"/>
                  </a:schemeClr>
                </a:solidFill>
                <a:latin typeface="Berlin Sans FB" pitchFamily="34" charset="0"/>
              </a:rPr>
              <a:t>]. According to the data provided by Department of Economics and Statics (DES) the production of food grains for the year 2013-2014 is 264 million tons which is increased when compared to (2012-2013) 257million tons. This is a good symptom for the Indian economy from the agriculture sector</a:t>
            </a:r>
            <a:r>
              <a:rPr lang="en-IN" dirty="0" smtClean="0">
                <a:solidFill>
                  <a:schemeClr val="accent6">
                    <a:lumMod val="75000"/>
                  </a:schemeClr>
                </a:solidFill>
                <a:latin typeface="Berlin Sans FB" pitchFamily="34" charset="0"/>
              </a:rPr>
              <a:t>.</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a:t>
            </a:r>
            <a:r>
              <a:rPr lang="en-IN" dirty="0" smtClean="0">
                <a:solidFill>
                  <a:schemeClr val="accent6">
                    <a:lumMod val="75000"/>
                  </a:schemeClr>
                </a:solidFill>
                <a:latin typeface="Berlin Sans FB" pitchFamily="34" charset="0"/>
              </a:rPr>
              <a:t>India remains among main three as far as production of different agricultural things like paddy, wheat, pulses, groundnut, rapeseeds, natural products, vegetables, sugarcane, tea, jute, cotton, tobacco leaves and so on</a:t>
            </a:r>
            <a:r>
              <a:rPr lang="en-IN" dirty="0" smtClean="0">
                <a:solidFill>
                  <a:schemeClr val="accent6">
                    <a:lumMod val="75000"/>
                  </a:schemeClr>
                </a:solidFill>
                <a:latin typeface="Berlin Sans FB" pitchFamily="34" charset="0"/>
              </a:rPr>
              <a:t>.</a:t>
            </a:r>
          </a:p>
          <a:p>
            <a:r>
              <a:rPr lang="en-IN" dirty="0" smtClean="0">
                <a:solidFill>
                  <a:schemeClr val="accent6">
                    <a:lumMod val="75000"/>
                  </a:schemeClr>
                </a:solidFill>
                <a:latin typeface="Berlin Sans FB" pitchFamily="34" charset="0"/>
              </a:rPr>
              <a:t> </a:t>
            </a:r>
          </a:p>
          <a:p>
            <a:r>
              <a:rPr lang="en-IN" dirty="0" smtClean="0">
                <a:solidFill>
                  <a:schemeClr val="accent6">
                    <a:lumMod val="75000"/>
                  </a:schemeClr>
                </a:solidFill>
                <a:latin typeface="Berlin Sans FB" pitchFamily="34" charset="0"/>
              </a:rPr>
              <a:t>On </a:t>
            </a:r>
            <a:r>
              <a:rPr lang="en-IN" dirty="0" smtClean="0">
                <a:solidFill>
                  <a:schemeClr val="accent6">
                    <a:lumMod val="75000"/>
                  </a:schemeClr>
                </a:solidFill>
                <a:latin typeface="Berlin Sans FB" pitchFamily="34" charset="0"/>
              </a:rPr>
              <a:t>the other hand, on advertising front, Indian</a:t>
            </a:r>
            <a:r>
              <a:rPr lang="en-IN" b="1" dirty="0" smtClean="0">
                <a:solidFill>
                  <a:schemeClr val="accent6">
                    <a:lumMod val="75000"/>
                  </a:schemeClr>
                </a:solidFill>
                <a:latin typeface="Berlin Sans FB" pitchFamily="34" charset="0"/>
                <a:hlinkClick r:id="rId2"/>
              </a:rPr>
              <a:t> agribusiness </a:t>
            </a:r>
            <a:r>
              <a:rPr lang="en-IN" dirty="0" smtClean="0">
                <a:solidFill>
                  <a:schemeClr val="accent6">
                    <a:lumMod val="75000"/>
                  </a:schemeClr>
                </a:solidFill>
                <a:latin typeface="Berlin Sans FB" pitchFamily="34" charset="0"/>
              </a:rPr>
              <a:t>is as yet confronting the issues, for example, low level of business sector reconciliation and integration, availability of dependable and convenient information needed by farmers on different issues in farming .</a:t>
            </a:r>
            <a:endParaRPr lang="en-IN" dirty="0">
              <a:solidFill>
                <a:schemeClr val="accent6">
                  <a:lumMod val="75000"/>
                </a:schemeClr>
              </a:solidFill>
              <a:latin typeface="Berlin Sans FB"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a:solidFill>
            <a:schemeClr val="tx1">
              <a:lumMod val="95000"/>
              <a:lumOff val="5000"/>
            </a:schemeClr>
          </a:solidFill>
        </p:spPr>
        <p:txBody>
          <a:bodyPr>
            <a:normAutofit fontScale="62500" lnSpcReduction="20000"/>
          </a:bodyPr>
          <a:lstStyle/>
          <a:p>
            <a:r>
              <a:rPr lang="en-IN" dirty="0">
                <a:solidFill>
                  <a:schemeClr val="accent6">
                    <a:lumMod val="75000"/>
                  </a:schemeClr>
                </a:solidFill>
                <a:latin typeface="Berlin Sans FB" pitchFamily="34" charset="0"/>
              </a:rPr>
              <a:t>Indian is an agriculture based country, where more than 50% of population is depend on agriculture. This structures the main </a:t>
            </a:r>
            <a:r>
              <a:rPr lang="en-IN" b="1" dirty="0">
                <a:solidFill>
                  <a:schemeClr val="accent6">
                    <a:lumMod val="75000"/>
                  </a:schemeClr>
                </a:solidFill>
                <a:latin typeface="Berlin Sans FB" pitchFamily="34" charset="0"/>
                <a:hlinkClick r:id="rId2"/>
              </a:rPr>
              <a:t>source of income</a:t>
            </a:r>
            <a:r>
              <a:rPr lang="en-IN" dirty="0">
                <a:solidFill>
                  <a:schemeClr val="accent6">
                    <a:lumMod val="75000"/>
                  </a:schemeClr>
                </a:solidFill>
                <a:latin typeface="Berlin Sans FB" pitchFamily="34" charset="0"/>
              </a:rPr>
              <a:t>. The commitment of agribusiness in the national income in India is all the more, subsequently, it is said that agriculture in India is a backbone for Indian Economy. The contribution of agriculture in the initial two decades towards the total national output is between 48% and 60%. In the year 2001-2002, this contribution declined to just around 26%. The aggregate Share of Agriculture and Allied Sectors, Including agribusiness, domesticated animals, and ranger service and fishery sub segments as far as rate of GDP is 13.9 percent during 2013- 14 at 2004-05 prices. Agricultural exports constitute a fifth of the total exports of the country. In perspective of the overwhelming position of the Agricultural Sector, gathering and support of Agricultural Statistics expect incredible significance</a:t>
            </a:r>
            <a:r>
              <a:rPr lang="en-IN" dirty="0" smtClean="0">
                <a:solidFill>
                  <a:schemeClr val="accent6">
                    <a:lumMod val="75000"/>
                  </a:schemeClr>
                </a:solidFill>
                <a:latin typeface="Berlin Sans FB" pitchFamily="34" charset="0"/>
              </a:rPr>
              <a:t>.</a:t>
            </a:r>
          </a:p>
          <a:p>
            <a:endParaRPr lang="en-IN" dirty="0">
              <a:solidFill>
                <a:schemeClr val="accent6">
                  <a:lumMod val="75000"/>
                </a:schemeClr>
              </a:solidFill>
              <a:latin typeface="Berlin Sans FB" pitchFamily="34" charset="0"/>
            </a:endParaRPr>
          </a:p>
          <a:p>
            <a:r>
              <a:rPr lang="en-IN" dirty="0">
                <a:solidFill>
                  <a:schemeClr val="accent6">
                    <a:lumMod val="75000"/>
                  </a:schemeClr>
                </a:solidFill>
                <a:latin typeface="Berlin Sans FB" pitchFamily="34" charset="0"/>
              </a:rPr>
              <a:t>According to the fourth Advance Estimates of Production of </a:t>
            </a:r>
            <a:r>
              <a:rPr lang="en-IN" b="1" dirty="0">
                <a:solidFill>
                  <a:schemeClr val="accent6">
                    <a:lumMod val="75000"/>
                  </a:schemeClr>
                </a:solidFill>
                <a:latin typeface="Berlin Sans FB" pitchFamily="34" charset="0"/>
                <a:hlinkClick r:id="rId3"/>
              </a:rPr>
              <a:t>food grains </a:t>
            </a:r>
            <a:r>
              <a:rPr lang="en-IN" dirty="0">
                <a:solidFill>
                  <a:schemeClr val="accent6">
                    <a:lumMod val="75000"/>
                  </a:schemeClr>
                </a:solidFill>
                <a:latin typeface="Berlin Sans FB" pitchFamily="34" charset="0"/>
              </a:rPr>
              <a:t>for 2013-14, aggregate food grain production is assessed to be 264.77 million tons (MT).</a:t>
            </a:r>
          </a:p>
          <a:p>
            <a:r>
              <a:rPr lang="en-IN" dirty="0">
                <a:solidFill>
                  <a:schemeClr val="accent6">
                    <a:lumMod val="75000"/>
                  </a:schemeClr>
                </a:solidFill>
                <a:latin typeface="Berlin Sans FB" pitchFamily="34" charset="0"/>
              </a:rPr>
              <a:t>Export of spices from India are relied upon to reach US$ 3 billion by 2016-17, on the back of imaginative promoting strategies, inventive bundling, quality in quality and an in number appropriation system. The Indian </a:t>
            </a:r>
            <a:r>
              <a:rPr lang="en-IN" dirty="0" err="1">
                <a:solidFill>
                  <a:schemeClr val="accent6">
                    <a:lumMod val="75000"/>
                  </a:schemeClr>
                </a:solidFill>
                <a:latin typeface="Berlin Sans FB" pitchFamily="34" charset="0"/>
              </a:rPr>
              <a:t>flavors</a:t>
            </a:r>
            <a:r>
              <a:rPr lang="en-IN" dirty="0">
                <a:solidFill>
                  <a:schemeClr val="accent6">
                    <a:lumMod val="75000"/>
                  </a:schemeClr>
                </a:solidFill>
                <a:latin typeface="Berlin Sans FB" pitchFamily="34" charset="0"/>
              </a:rPr>
              <a:t> business is pegged at Rs 40,000 </a:t>
            </a:r>
            <a:r>
              <a:rPr lang="en-IN" dirty="0" err="1">
                <a:solidFill>
                  <a:schemeClr val="accent6">
                    <a:lumMod val="75000"/>
                  </a:schemeClr>
                </a:solidFill>
                <a:latin typeface="Berlin Sans FB" pitchFamily="34" charset="0"/>
              </a:rPr>
              <a:t>crore</a:t>
            </a:r>
            <a:r>
              <a:rPr lang="en-IN" dirty="0">
                <a:solidFill>
                  <a:schemeClr val="accent6">
                    <a:lumMod val="75000"/>
                  </a:schemeClr>
                </a:solidFill>
                <a:latin typeface="Berlin Sans FB" pitchFamily="34" charset="0"/>
              </a:rPr>
              <a:t> (US$ 6.42 billion) every year, of which the marked portion represents 15% [</a:t>
            </a:r>
            <a:r>
              <a:rPr lang="en-IN" dirty="0">
                <a:solidFill>
                  <a:schemeClr val="accent6">
                    <a:lumMod val="75000"/>
                  </a:schemeClr>
                </a:solidFill>
                <a:latin typeface="Berlin Sans FB" pitchFamily="34" charset="0"/>
                <a:hlinkClick r:id="rId4" tooltip="3"/>
              </a:rPr>
              <a:t>3</a:t>
            </a:r>
            <a:r>
              <a:rPr lang="en-IN" dirty="0">
                <a:solidFill>
                  <a:schemeClr val="accent6">
                    <a:lumMod val="75000"/>
                  </a:schemeClr>
                </a:solidFill>
                <a:latin typeface="Berlin Sans FB" pitchFamily="34" charset="0"/>
              </a:rPr>
              <a:t>].</a:t>
            </a:r>
          </a:p>
          <a:p>
            <a:endParaRPr lang="en-IN" dirty="0">
              <a:solidFill>
                <a:schemeClr val="accent6">
                  <a:lumMod val="75000"/>
                </a:schemeClr>
              </a:solidFill>
              <a:latin typeface="Berlin Sans FB"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86544"/>
          </a:xfrm>
          <a:solidFill>
            <a:schemeClr val="tx1">
              <a:lumMod val="95000"/>
              <a:lumOff val="5000"/>
            </a:schemeClr>
          </a:solidFill>
        </p:spPr>
        <p:txBody>
          <a:bodyPr>
            <a:normAutofit fontScale="77500" lnSpcReduction="20000"/>
          </a:bodyPr>
          <a:lstStyle/>
          <a:p>
            <a:r>
              <a:rPr lang="en-IN" dirty="0">
                <a:solidFill>
                  <a:schemeClr val="accent6">
                    <a:lumMod val="75000"/>
                  </a:schemeClr>
                </a:solidFill>
                <a:latin typeface="Berlin Sans FB" pitchFamily="34" charset="0"/>
              </a:rPr>
              <a:t>The National Food Security Mission (NFSM) was launched from Rabi, 2007-08. The fundamental targets of the National Food Security Mission (NFSM) is to expand production of rice, wheat, pulses and coarse cereals through region extension and efficiency upgrade in a supportable way in the recognized locale of the nation; restoring soil ripeness and profitability at the individual ranch level; and improving farm level economy (i.e. ranch benefits) to restore confidence amongst the farmers. </a:t>
            </a:r>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The </a:t>
            </a:r>
            <a:r>
              <a:rPr lang="en-IN" dirty="0">
                <a:solidFill>
                  <a:schemeClr val="accent6">
                    <a:lumMod val="75000"/>
                  </a:schemeClr>
                </a:solidFill>
                <a:latin typeface="Berlin Sans FB" pitchFamily="34" charset="0"/>
              </a:rPr>
              <a:t>Mission met with a staggering achievement and accomplished the focused on extra generation of rice, wheat and heartbeats. </a:t>
            </a:r>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The </a:t>
            </a:r>
            <a:r>
              <a:rPr lang="en-IN" dirty="0">
                <a:solidFill>
                  <a:schemeClr val="accent6">
                    <a:lumMod val="75000"/>
                  </a:schemeClr>
                </a:solidFill>
                <a:latin typeface="Berlin Sans FB" pitchFamily="34" charset="0"/>
              </a:rPr>
              <a:t>Mission is being kept amid Twelfth Five Year Plan with new focuses of extra generation of sustenance grains of 25 million tons including 10 million tons of rice, 8 million tons of wheat, 4 million tons of pulses and 3 million tons of coarse cereals by the end of twelfth five year </a:t>
            </a:r>
            <a:r>
              <a:rPr lang="en-IN" dirty="0" smtClean="0">
                <a:solidFill>
                  <a:schemeClr val="accent6">
                    <a:lumMod val="75000"/>
                  </a:schemeClr>
                </a:solidFill>
                <a:latin typeface="Berlin Sans FB" pitchFamily="34" charset="0"/>
              </a:rPr>
              <a:t>plan.</a:t>
            </a:r>
            <a:endParaRPr lang="en-IN" dirty="0">
              <a:solidFill>
                <a:schemeClr val="accent6">
                  <a:lumMod val="75000"/>
                </a:schemeClr>
              </a:solidFill>
              <a:latin typeface="Berlin Sans FB"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215106"/>
          </a:xfrm>
          <a:solidFill>
            <a:schemeClr val="tx1">
              <a:lumMod val="95000"/>
              <a:lumOff val="5000"/>
            </a:schemeClr>
          </a:solidFill>
        </p:spPr>
        <p:txBody>
          <a:bodyPr>
            <a:normAutofit fontScale="85000" lnSpcReduction="10000"/>
          </a:bodyPr>
          <a:lstStyle/>
          <a:p>
            <a:r>
              <a:rPr lang="en-IN" dirty="0">
                <a:solidFill>
                  <a:schemeClr val="accent6">
                    <a:lumMod val="75000"/>
                  </a:schemeClr>
                </a:solidFill>
                <a:latin typeface="Berlin Sans FB" pitchFamily="34" charset="0"/>
              </a:rPr>
              <a:t>Most of the Indians are directly or indirectly depending on the agriculture. Some are directly attached with the </a:t>
            </a:r>
            <a:r>
              <a:rPr lang="en-IN" b="1" dirty="0">
                <a:solidFill>
                  <a:schemeClr val="accent6">
                    <a:lumMod val="75000"/>
                  </a:schemeClr>
                </a:solidFill>
                <a:latin typeface="Berlin Sans FB" pitchFamily="34" charset="0"/>
                <a:hlinkClick r:id="rId2"/>
              </a:rPr>
              <a:t>farming </a:t>
            </a:r>
            <a:r>
              <a:rPr lang="en-IN" dirty="0">
                <a:solidFill>
                  <a:schemeClr val="accent6">
                    <a:lumMod val="75000"/>
                  </a:schemeClr>
                </a:solidFill>
                <a:latin typeface="Berlin Sans FB" pitchFamily="34" charset="0"/>
              </a:rPr>
              <a:t>and some other people are involved in doing business with these goods</a:t>
            </a:r>
            <a:r>
              <a:rPr lang="en-IN" dirty="0" smtClean="0">
                <a:solidFill>
                  <a:schemeClr val="accent6">
                    <a:lumMod val="75000"/>
                  </a:schemeClr>
                </a:solidFill>
                <a:latin typeface="Berlin Sans FB" pitchFamily="34" charset="0"/>
              </a:rPr>
              <a:t>.</a:t>
            </a: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 </a:t>
            </a:r>
            <a:r>
              <a:rPr lang="en-IN" dirty="0">
                <a:solidFill>
                  <a:schemeClr val="accent6">
                    <a:lumMod val="75000"/>
                  </a:schemeClr>
                </a:solidFill>
                <a:latin typeface="Berlin Sans FB" pitchFamily="34" charset="0"/>
              </a:rPr>
              <a:t>India has the capacity to produce the food grains which can make vast difference in Indian Economy. </a:t>
            </a:r>
            <a:endParaRPr lang="en-IN" dirty="0" smtClean="0">
              <a:solidFill>
                <a:schemeClr val="accent6">
                  <a:lumMod val="75000"/>
                </a:schemeClr>
              </a:solidFill>
              <a:latin typeface="Berlin Sans FB" pitchFamily="34" charset="0"/>
            </a:endParaRPr>
          </a:p>
          <a:p>
            <a:endParaRPr lang="en-IN" dirty="0" smtClean="0">
              <a:solidFill>
                <a:schemeClr val="accent6">
                  <a:lumMod val="75000"/>
                </a:schemeClr>
              </a:solidFill>
              <a:latin typeface="Berlin Sans FB" pitchFamily="34" charset="0"/>
            </a:endParaRPr>
          </a:p>
          <a:p>
            <a:r>
              <a:rPr lang="en-IN" dirty="0" smtClean="0">
                <a:solidFill>
                  <a:schemeClr val="accent6">
                    <a:lumMod val="75000"/>
                  </a:schemeClr>
                </a:solidFill>
                <a:latin typeface="Berlin Sans FB" pitchFamily="34" charset="0"/>
              </a:rPr>
              <a:t>To </a:t>
            </a:r>
            <a:r>
              <a:rPr lang="en-IN" dirty="0">
                <a:solidFill>
                  <a:schemeClr val="accent6">
                    <a:lumMod val="75000"/>
                  </a:schemeClr>
                </a:solidFill>
                <a:latin typeface="Berlin Sans FB" pitchFamily="34" charset="0"/>
              </a:rPr>
              <a:t>achieve targeted mark by the government it needs to provide support in case of land, </a:t>
            </a:r>
            <a:r>
              <a:rPr lang="en-IN" b="1" dirty="0">
                <a:solidFill>
                  <a:schemeClr val="accent6">
                    <a:lumMod val="75000"/>
                  </a:schemeClr>
                </a:solidFill>
                <a:latin typeface="Berlin Sans FB" pitchFamily="34" charset="0"/>
                <a:hlinkClick r:id="rId3"/>
              </a:rPr>
              <a:t>bank loans </a:t>
            </a:r>
            <a:r>
              <a:rPr lang="en-IN" dirty="0">
                <a:solidFill>
                  <a:schemeClr val="accent6">
                    <a:lumMod val="75000"/>
                  </a:schemeClr>
                </a:solidFill>
                <a:latin typeface="Berlin Sans FB" pitchFamily="34" charset="0"/>
              </a:rPr>
              <a:t>and other machineries to the small farmers along with the big farmers with this we can expect some improvement in Indian economy.</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369</Words>
  <Application>Microsoft Office PowerPoint</Application>
  <PresentationFormat>On-screen Show (4:3)</PresentationFormat>
  <Paragraphs>27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INDIAN AGRICULTURE</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jahanvi</dc:creator>
  <cp:lastModifiedBy>jahanvi</cp:lastModifiedBy>
  <cp:revision>7</cp:revision>
  <dcterms:created xsi:type="dcterms:W3CDTF">2019-07-19T16:11:02Z</dcterms:created>
  <dcterms:modified xsi:type="dcterms:W3CDTF">2020-04-26T12:19:15Z</dcterms:modified>
</cp:coreProperties>
</file>