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7" r:id="rId3"/>
    <p:sldId id="258" r:id="rId4"/>
    <p:sldId id="259" r:id="rId5"/>
    <p:sldId id="260"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DCCE667-A10F-4A1C-896E-E24BC38BD2D7}" type="datetimeFigureOut">
              <a:rPr lang="en-US" smtClean="0"/>
              <a:pPr/>
              <a:t>5/15/2020</a:t>
            </a:fld>
            <a:endParaRPr lang="en-IN"/>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C69D708-0D0A-4E18-9AF8-9C596B58B970}" type="slidenum">
              <a:rPr lang="en-IN" smtClean="0"/>
              <a:pPr/>
              <a:t>‹#›</a:t>
            </a:fld>
            <a:endParaRPr lang="en-IN"/>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CCE667-A10F-4A1C-896E-E24BC38BD2D7}" type="datetimeFigureOut">
              <a:rPr lang="en-US" smtClean="0"/>
              <a:pPr/>
              <a:t>5/15/2020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69D708-0D0A-4E18-9AF8-9C596B58B97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CCE667-A10F-4A1C-896E-E24BC38BD2D7}" type="datetimeFigureOut">
              <a:rPr lang="en-US" smtClean="0"/>
              <a:pPr/>
              <a:t>5/15/2020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69D708-0D0A-4E18-9AF8-9C596B58B97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CCE667-A10F-4A1C-896E-E24BC38BD2D7}" type="datetimeFigureOut">
              <a:rPr lang="en-US" smtClean="0"/>
              <a:pPr/>
              <a:t>5/15/2020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69D708-0D0A-4E18-9AF8-9C596B58B97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DCCE667-A10F-4A1C-896E-E24BC38BD2D7}" type="datetimeFigureOut">
              <a:rPr lang="en-US" smtClean="0"/>
              <a:pPr/>
              <a:t>5/15/2020</a:t>
            </a:fld>
            <a:endParaRPr lang="en-IN"/>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C69D708-0D0A-4E18-9AF8-9C596B58B970}" type="slidenum">
              <a:rPr lang="en-IN" smtClean="0"/>
              <a:pPr/>
              <a:t>‹#›</a:t>
            </a:fld>
            <a:endParaRPr lang="en-IN"/>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CCE667-A10F-4A1C-896E-E24BC38BD2D7}" type="datetimeFigureOut">
              <a:rPr lang="en-US" smtClean="0"/>
              <a:pPr/>
              <a:t>5/15/2020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a:xfrm>
            <a:off x="8641080" y="6514568"/>
            <a:ext cx="464288" cy="274320"/>
          </a:xfrm>
        </p:spPr>
        <p:txBody>
          <a:bodyPr/>
          <a:lstStyle>
            <a:extLst/>
          </a:lstStyle>
          <a:p>
            <a:fld id="{AC69D708-0D0A-4E18-9AF8-9C596B58B970}" type="slidenum">
              <a:rPr lang="en-IN" smtClean="0"/>
              <a:pPr/>
              <a:t>‹#›</a:t>
            </a:fld>
            <a:endParaRPr lang="en-IN"/>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CCE667-A10F-4A1C-896E-E24BC38BD2D7}" type="datetimeFigureOut">
              <a:rPr lang="en-US" smtClean="0"/>
              <a:pPr/>
              <a:t>5/15/2020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a:xfrm>
            <a:off x="8641080" y="6514568"/>
            <a:ext cx="464288" cy="274320"/>
          </a:xfrm>
        </p:spPr>
        <p:txBody>
          <a:bodyPr/>
          <a:lstStyle>
            <a:extLst/>
          </a:lstStyle>
          <a:p>
            <a:fld id="{AC69D708-0D0A-4E18-9AF8-9C596B58B97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DCCE667-A10F-4A1C-896E-E24BC38BD2D7}" type="datetimeFigureOut">
              <a:rPr lang="en-US" smtClean="0"/>
              <a:pPr/>
              <a:t>5/15/2020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C69D708-0D0A-4E18-9AF8-9C596B58B970}" type="slidenum">
              <a:rPr lang="en-IN" smtClean="0"/>
              <a:pPr/>
              <a:t>‹#›</a:t>
            </a:fld>
            <a:endParaRPr lang="en-IN"/>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DCCE667-A10F-4A1C-896E-E24BC38BD2D7}" type="datetimeFigureOut">
              <a:rPr lang="en-US" smtClean="0"/>
              <a:pPr/>
              <a:t>5/15/2020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C69D708-0D0A-4E18-9AF8-9C596B58B97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DCCE667-A10F-4A1C-896E-E24BC38BD2D7}" type="datetimeFigureOut">
              <a:rPr lang="en-US" smtClean="0"/>
              <a:pPr/>
              <a:t>5/15/2020</a:t>
            </a:fld>
            <a:endParaRPr lang="en-IN"/>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C69D708-0D0A-4E18-9AF8-9C596B58B970}" type="slidenum">
              <a:rPr lang="en-IN" smtClean="0"/>
              <a:pPr/>
              <a:t>‹#›</a:t>
            </a:fld>
            <a:endParaRPr lang="en-IN"/>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DCCE667-A10F-4A1C-896E-E24BC38BD2D7}" type="datetimeFigureOut">
              <a:rPr lang="en-US" smtClean="0"/>
              <a:pPr/>
              <a:t>5/15/2020</a:t>
            </a:fld>
            <a:endParaRPr lang="en-IN"/>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C69D708-0D0A-4E18-9AF8-9C596B58B970}" type="slidenum">
              <a:rPr lang="en-IN" smtClean="0"/>
              <a:pPr/>
              <a:t>‹#›</a:t>
            </a:fld>
            <a:endParaRPr lang="en-IN"/>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IN"/>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DCCE667-A10F-4A1C-896E-E24BC38BD2D7}" type="datetimeFigureOut">
              <a:rPr lang="en-US" smtClean="0"/>
              <a:pPr/>
              <a:t>5/15/2020</a:t>
            </a:fld>
            <a:endParaRPr lang="en-IN"/>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C69D708-0D0A-4E18-9AF8-9C596B58B970}" type="slidenum">
              <a:rPr lang="en-IN" smtClean="0"/>
              <a:pPr/>
              <a:t>‹#›</a:t>
            </a:fld>
            <a:endParaRPr lang="en-IN"/>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conomic-Planning-in-India-1.jpg"/>
          <p:cNvPicPr>
            <a:picLocks noChangeAspect="1"/>
          </p:cNvPicPr>
          <p:nvPr/>
        </p:nvPicPr>
        <p:blipFill>
          <a:blip r:embed="rId2"/>
          <a:stretch>
            <a:fillRect/>
          </a:stretch>
        </p:blipFill>
        <p:spPr>
          <a:xfrm>
            <a:off x="0" y="0"/>
            <a:ext cx="9144000" cy="7143728"/>
          </a:xfrm>
          <a:prstGeom prst="rect">
            <a:avLst/>
          </a:prstGeom>
        </p:spPr>
      </p:pic>
      <p:sp>
        <p:nvSpPr>
          <p:cNvPr id="3" name="TextBox 2"/>
          <p:cNvSpPr txBox="1"/>
          <p:nvPr/>
        </p:nvSpPr>
        <p:spPr>
          <a:xfrm>
            <a:off x="2500298" y="3143248"/>
            <a:ext cx="184731" cy="369332"/>
          </a:xfrm>
          <a:prstGeom prst="rect">
            <a:avLst/>
          </a:prstGeom>
          <a:noFill/>
        </p:spPr>
        <p:txBody>
          <a:bodyPr wrap="none" rtlCol="0">
            <a:spAutoFit/>
          </a:bodyPr>
          <a:lstStyle/>
          <a:p>
            <a:endParaRPr lang="en-IN" dirty="0"/>
          </a:p>
        </p:txBody>
      </p:sp>
      <p:sp>
        <p:nvSpPr>
          <p:cNvPr id="4" name="TextBox 3"/>
          <p:cNvSpPr txBox="1"/>
          <p:nvPr/>
        </p:nvSpPr>
        <p:spPr>
          <a:xfrm>
            <a:off x="3929058" y="642918"/>
            <a:ext cx="5715040" cy="1938992"/>
          </a:xfrm>
          <a:prstGeom prst="rect">
            <a:avLst/>
          </a:prstGeom>
          <a:noFill/>
        </p:spPr>
        <p:txBody>
          <a:bodyPr wrap="square" rtlCol="0">
            <a:spAutoFit/>
          </a:bodyPr>
          <a:lstStyle/>
          <a:p>
            <a:endParaRPr lang="en-IN" sz="2400" dirty="0" smtClean="0">
              <a:solidFill>
                <a:srgbClr val="002060"/>
              </a:solidFill>
              <a:latin typeface="Arial Rounded MT Bold" pitchFamily="34" charset="0"/>
            </a:endParaRPr>
          </a:p>
          <a:p>
            <a:r>
              <a:rPr lang="en-IN" sz="2400" dirty="0" smtClean="0">
                <a:solidFill>
                  <a:srgbClr val="002060"/>
                </a:solidFill>
                <a:latin typeface="Arial Rounded MT Bold" pitchFamily="34" charset="0"/>
              </a:rPr>
              <a:t>JAHANAVI </a:t>
            </a:r>
            <a:r>
              <a:rPr lang="en-IN" sz="2400" dirty="0" smtClean="0">
                <a:solidFill>
                  <a:srgbClr val="002060"/>
                </a:solidFill>
                <a:latin typeface="Arial Rounded MT Bold" pitchFamily="34" charset="0"/>
              </a:rPr>
              <a:t>DEO</a:t>
            </a:r>
          </a:p>
          <a:p>
            <a:r>
              <a:rPr lang="en-IN" sz="2400" dirty="0" smtClean="0">
                <a:solidFill>
                  <a:srgbClr val="002060"/>
                </a:solidFill>
                <a:latin typeface="Arial Rounded MT Bold" pitchFamily="34" charset="0"/>
              </a:rPr>
              <a:t>DEPARTMENT OF COMMERCE</a:t>
            </a:r>
            <a:endParaRPr lang="en-IN" sz="2400" dirty="0" smtClean="0">
              <a:solidFill>
                <a:srgbClr val="002060"/>
              </a:solidFill>
              <a:latin typeface="Arial Rounded MT Bold" pitchFamily="34" charset="0"/>
            </a:endParaRPr>
          </a:p>
          <a:p>
            <a:r>
              <a:rPr lang="en-IN" sz="2400" dirty="0" smtClean="0">
                <a:solidFill>
                  <a:srgbClr val="002060"/>
                </a:solidFill>
                <a:latin typeface="Arial Rounded MT Bold" pitchFamily="34" charset="0"/>
              </a:rPr>
              <a:t>M.L ARYA </a:t>
            </a:r>
            <a:r>
              <a:rPr lang="en-IN" sz="2400" dirty="0" smtClean="0">
                <a:solidFill>
                  <a:srgbClr val="002060"/>
                </a:solidFill>
                <a:latin typeface="Arial Rounded MT Bold" pitchFamily="34" charset="0"/>
              </a:rPr>
              <a:t>COLLEGE,KASBA</a:t>
            </a:r>
          </a:p>
          <a:p>
            <a:r>
              <a:rPr lang="en-IN" sz="2400" dirty="0" smtClean="0">
                <a:solidFill>
                  <a:srgbClr val="002060"/>
                </a:solidFill>
                <a:latin typeface="Arial Rounded MT Bold" pitchFamily="34" charset="0"/>
              </a:rPr>
              <a:t>B.COM 2_UNIT 3_DATE:15/05/2020</a:t>
            </a:r>
            <a:endParaRPr lang="en-IN" sz="2400" dirty="0">
              <a:solidFill>
                <a:srgbClr val="002060"/>
              </a:solidFill>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53536"/>
            <a:ext cx="8643998" cy="1143000"/>
          </a:xfrm>
        </p:spPr>
        <p:txBody>
          <a:bodyPr>
            <a:normAutofit/>
          </a:bodyPr>
          <a:lstStyle/>
          <a:p>
            <a:r>
              <a:rPr lang="en-IN" sz="2800" dirty="0" smtClean="0">
                <a:latin typeface="Arial Black" pitchFamily="34" charset="0"/>
              </a:rPr>
              <a:t>IMPORTANCE OF AGRICULTURE IN INDIA</a:t>
            </a:r>
            <a:endParaRPr lang="en-IN" sz="2800" dirty="0">
              <a:latin typeface="Arial Black" pitchFamily="34" charset="0"/>
            </a:endParaRPr>
          </a:p>
        </p:txBody>
      </p:sp>
      <p:sp>
        <p:nvSpPr>
          <p:cNvPr id="3" name="Content Placeholder 2"/>
          <p:cNvSpPr>
            <a:spLocks noGrp="1"/>
          </p:cNvSpPr>
          <p:nvPr>
            <p:ph idx="1"/>
          </p:nvPr>
        </p:nvSpPr>
        <p:spPr>
          <a:xfrm>
            <a:off x="457200" y="1646236"/>
            <a:ext cx="4400552" cy="4854597"/>
          </a:xfrm>
        </p:spPr>
        <p:txBody>
          <a:bodyPr>
            <a:normAutofit fontScale="92500" lnSpcReduction="20000"/>
          </a:bodyPr>
          <a:lstStyle/>
          <a:p>
            <a:pPr fontAlgn="base"/>
            <a:r>
              <a:rPr lang="en-IN" b="1" dirty="0" smtClean="0">
                <a:solidFill>
                  <a:srgbClr val="00B0F0"/>
                </a:solidFill>
                <a:latin typeface="Berlin Sans FB" pitchFamily="34" charset="0"/>
              </a:rPr>
              <a:t>1. Agricultural influence on national income:</a:t>
            </a:r>
            <a:endParaRPr lang="en-IN" dirty="0" smtClean="0">
              <a:solidFill>
                <a:srgbClr val="00B0F0"/>
              </a:solidFill>
              <a:latin typeface="Berlin Sans FB" pitchFamily="34" charset="0"/>
            </a:endParaRPr>
          </a:p>
          <a:p>
            <a:pPr fontAlgn="base">
              <a:buNone/>
            </a:pPr>
            <a:r>
              <a:rPr lang="en-IN" dirty="0" smtClean="0">
                <a:solidFill>
                  <a:srgbClr val="FFFF00"/>
                </a:solidFill>
                <a:latin typeface="Berlin Sans FB" pitchFamily="34" charset="0"/>
              </a:rPr>
              <a:t>   The contribution of agriculture during the first two decades towards the gross domestic product ranged between 48 and 60%. In the year 2001-2002, this contribution declined to only about 26%.</a:t>
            </a:r>
          </a:p>
          <a:p>
            <a:endParaRPr lang="en-IN" dirty="0">
              <a:solidFill>
                <a:srgbClr val="FFFF00"/>
              </a:solidFill>
              <a:latin typeface="Berlin Sans FB" pitchFamily="34" charset="0"/>
            </a:endParaRPr>
          </a:p>
        </p:txBody>
      </p:sp>
      <p:pic>
        <p:nvPicPr>
          <p:cNvPr id="4" name="Picture 3" descr="download (1).png"/>
          <p:cNvPicPr>
            <a:picLocks noChangeAspect="1"/>
          </p:cNvPicPr>
          <p:nvPr/>
        </p:nvPicPr>
        <p:blipFill>
          <a:blip r:embed="rId2"/>
          <a:stretch>
            <a:fillRect/>
          </a:stretch>
        </p:blipFill>
        <p:spPr>
          <a:xfrm>
            <a:off x="4929190" y="1643050"/>
            <a:ext cx="3981457" cy="478634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53536"/>
            <a:ext cx="8643998" cy="1143000"/>
          </a:xfrm>
        </p:spPr>
        <p:txBody>
          <a:bodyPr>
            <a:normAutofit/>
          </a:bodyPr>
          <a:lstStyle/>
          <a:p>
            <a:r>
              <a:rPr lang="en-IN" sz="2400" b="1" dirty="0" smtClean="0">
                <a:solidFill>
                  <a:srgbClr val="00B0F0"/>
                </a:solidFill>
                <a:latin typeface="Berlin Sans FB" pitchFamily="34" charset="0"/>
              </a:rPr>
              <a:t>2. Agriculture plays vital role in generating employment</a:t>
            </a:r>
            <a:endParaRPr lang="en-IN" sz="2400" dirty="0">
              <a:solidFill>
                <a:srgbClr val="00B0F0"/>
              </a:solidFill>
              <a:latin typeface="Berlin Sans FB" pitchFamily="34" charset="0"/>
            </a:endParaRPr>
          </a:p>
        </p:txBody>
      </p:sp>
      <p:sp>
        <p:nvSpPr>
          <p:cNvPr id="3" name="Content Placeholder 2"/>
          <p:cNvSpPr>
            <a:spLocks noGrp="1"/>
          </p:cNvSpPr>
          <p:nvPr>
            <p:ph idx="1"/>
          </p:nvPr>
        </p:nvSpPr>
        <p:spPr>
          <a:xfrm>
            <a:off x="457200" y="1646237"/>
            <a:ext cx="8229600" cy="2354267"/>
          </a:xfrm>
        </p:spPr>
        <p:txBody>
          <a:bodyPr>
            <a:normAutofit fontScale="92500" lnSpcReduction="10000"/>
          </a:bodyPr>
          <a:lstStyle/>
          <a:p>
            <a:r>
              <a:rPr lang="en-IN" dirty="0" smtClean="0">
                <a:solidFill>
                  <a:srgbClr val="FFFF00"/>
                </a:solidFill>
                <a:latin typeface="Berlin Sans FB" pitchFamily="34" charset="0"/>
              </a:rPr>
              <a:t>In India at least two-thirds of the working population earn their living through agricultural works. In India other sectors have failed generate much of employment opportunity the growing working populations.</a:t>
            </a:r>
            <a:endParaRPr lang="en-IN" dirty="0">
              <a:solidFill>
                <a:srgbClr val="FFFF00"/>
              </a:solidFill>
              <a:latin typeface="Berlin Sans FB" pitchFamily="34" charset="0"/>
            </a:endParaRPr>
          </a:p>
        </p:txBody>
      </p:sp>
      <p:pic>
        <p:nvPicPr>
          <p:cNvPr id="4" name="Picture 3" descr="download (2).jpg"/>
          <p:cNvPicPr>
            <a:picLocks noChangeAspect="1"/>
          </p:cNvPicPr>
          <p:nvPr/>
        </p:nvPicPr>
        <p:blipFill>
          <a:blip r:embed="rId2"/>
          <a:stretch>
            <a:fillRect/>
          </a:stretch>
        </p:blipFill>
        <p:spPr>
          <a:xfrm>
            <a:off x="214282" y="3786190"/>
            <a:ext cx="8715436" cy="28575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solidFill>
                  <a:srgbClr val="00B0F0"/>
                </a:solidFill>
                <a:latin typeface="Berlin Sans FB" pitchFamily="34" charset="0"/>
              </a:rPr>
              <a:t>3. Agriculture makes provision for food for the ever increasing population</a:t>
            </a:r>
            <a:endParaRPr lang="en-IN" sz="2800" dirty="0">
              <a:solidFill>
                <a:srgbClr val="00B0F0"/>
              </a:solidFill>
              <a:latin typeface="Berlin Sans FB" pitchFamily="34" charset="0"/>
            </a:endParaRPr>
          </a:p>
        </p:txBody>
      </p:sp>
      <p:sp>
        <p:nvSpPr>
          <p:cNvPr id="3" name="Content Placeholder 2"/>
          <p:cNvSpPr>
            <a:spLocks noGrp="1"/>
          </p:cNvSpPr>
          <p:nvPr>
            <p:ph idx="1"/>
          </p:nvPr>
        </p:nvSpPr>
        <p:spPr>
          <a:xfrm>
            <a:off x="285720" y="1571612"/>
            <a:ext cx="4500594" cy="5143536"/>
          </a:xfrm>
        </p:spPr>
        <p:txBody>
          <a:bodyPr>
            <a:normAutofit fontScale="77500" lnSpcReduction="20000"/>
          </a:bodyPr>
          <a:lstStyle/>
          <a:p>
            <a:r>
              <a:rPr lang="en-IN" dirty="0" smtClean="0">
                <a:solidFill>
                  <a:srgbClr val="FFFF00"/>
                </a:solidFill>
                <a:latin typeface="Berlin Sans FB" pitchFamily="34" charset="0"/>
              </a:rPr>
              <a:t>Due to the excessive pressure of population labour surplus economies like India and rapid increase in the demand for food, food production increases at a fast rate. The existing levels of food consumption in these countries are very low and with a little increase in the capita income, the demand for food rise steeply (in other words it can be stated that the income elasticity of demand for food is very high in developing countries</a:t>
            </a:r>
            <a:endParaRPr lang="en-IN" dirty="0">
              <a:solidFill>
                <a:srgbClr val="FFFF00"/>
              </a:solidFill>
              <a:latin typeface="Berlin Sans FB" pitchFamily="34" charset="0"/>
            </a:endParaRPr>
          </a:p>
        </p:txBody>
      </p:sp>
      <p:pic>
        <p:nvPicPr>
          <p:cNvPr id="4" name="Picture 3" descr="page1-220px-India_districts_productivity.pdf.jpg"/>
          <p:cNvPicPr>
            <a:picLocks noChangeAspect="1"/>
          </p:cNvPicPr>
          <p:nvPr/>
        </p:nvPicPr>
        <p:blipFill>
          <a:blip r:embed="rId2"/>
          <a:stretch>
            <a:fillRect/>
          </a:stretch>
        </p:blipFill>
        <p:spPr>
          <a:xfrm>
            <a:off x="4857752" y="1428736"/>
            <a:ext cx="4071966" cy="528641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46572"/>
          </a:xfrm>
        </p:spPr>
        <p:txBody>
          <a:bodyPr>
            <a:normAutofit/>
          </a:bodyPr>
          <a:lstStyle/>
          <a:p>
            <a:r>
              <a:rPr lang="en-IN" sz="3600" b="1" dirty="0" smtClean="0">
                <a:solidFill>
                  <a:srgbClr val="00B0F0"/>
                </a:solidFill>
              </a:rPr>
              <a:t>4. Contribution to capital formation</a:t>
            </a:r>
            <a:endParaRPr lang="en-IN" sz="3600" dirty="0">
              <a:solidFill>
                <a:srgbClr val="00B0F0"/>
              </a:solidFill>
            </a:endParaRPr>
          </a:p>
        </p:txBody>
      </p:sp>
      <p:sp>
        <p:nvSpPr>
          <p:cNvPr id="3" name="Content Placeholder 2"/>
          <p:cNvSpPr>
            <a:spLocks noGrp="1"/>
          </p:cNvSpPr>
          <p:nvPr>
            <p:ph idx="1"/>
          </p:nvPr>
        </p:nvSpPr>
        <p:spPr>
          <a:xfrm>
            <a:off x="285720" y="1500175"/>
            <a:ext cx="8572560" cy="2571767"/>
          </a:xfrm>
        </p:spPr>
        <p:txBody>
          <a:bodyPr>
            <a:normAutofit fontScale="77500" lnSpcReduction="20000"/>
          </a:bodyPr>
          <a:lstStyle/>
          <a:p>
            <a:pPr fontAlgn="base"/>
            <a:r>
              <a:rPr lang="en-IN" dirty="0" smtClean="0">
                <a:solidFill>
                  <a:srgbClr val="FFFF00"/>
                </a:solidFill>
                <a:latin typeface="Berlin Sans FB" pitchFamily="34" charset="0"/>
              </a:rPr>
              <a:t>There is general agreement on the necessity capital formation. Since agriculture happens be the largest industry in developing country like India, it can and must play an important role in pushing up the rate of capital formation. If it fails to do so, the whole process economic development will suffer a setback.</a:t>
            </a:r>
          </a:p>
          <a:p>
            <a:r>
              <a:rPr lang="en-IN" dirty="0" smtClean="0">
                <a:solidFill>
                  <a:srgbClr val="FFFF00"/>
                </a:solidFill>
                <a:latin typeface="Berlin Sans FB" pitchFamily="34" charset="0"/>
              </a:rPr>
              <a:t/>
            </a:r>
            <a:br>
              <a:rPr lang="en-IN" dirty="0" smtClean="0">
                <a:solidFill>
                  <a:srgbClr val="FFFF00"/>
                </a:solidFill>
                <a:latin typeface="Berlin Sans FB" pitchFamily="34" charset="0"/>
              </a:rPr>
            </a:br>
            <a:endParaRPr lang="en-IN" dirty="0">
              <a:solidFill>
                <a:srgbClr val="FFFF00"/>
              </a:solidFill>
              <a:latin typeface="Berlin Sans FB" pitchFamily="34" charset="0"/>
            </a:endParaRPr>
          </a:p>
        </p:txBody>
      </p:sp>
      <p:pic>
        <p:nvPicPr>
          <p:cNvPr id="4" name="Picture 3" descr="Capital-formation.jpg"/>
          <p:cNvPicPr>
            <a:picLocks noChangeAspect="1"/>
          </p:cNvPicPr>
          <p:nvPr/>
        </p:nvPicPr>
        <p:blipFill>
          <a:blip r:embed="rId2"/>
          <a:stretch>
            <a:fillRect/>
          </a:stretch>
        </p:blipFill>
        <p:spPr>
          <a:xfrm>
            <a:off x="214282" y="3357562"/>
            <a:ext cx="8715436" cy="328614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solidFill>
                  <a:srgbClr val="00B0F0"/>
                </a:solidFill>
                <a:latin typeface="Berlin Sans FB" pitchFamily="34" charset="0"/>
              </a:rPr>
              <a:t>6. Source of Government Revenue</a:t>
            </a:r>
            <a:r>
              <a:rPr lang="en-IN" sz="3600" dirty="0" smtClean="0">
                <a:solidFill>
                  <a:srgbClr val="00B0F0"/>
                </a:solidFill>
                <a:latin typeface="Berlin Sans FB" pitchFamily="34" charset="0"/>
              </a:rPr>
              <a:t/>
            </a:r>
            <a:br>
              <a:rPr lang="en-IN" sz="3600" dirty="0" smtClean="0">
                <a:solidFill>
                  <a:srgbClr val="00B0F0"/>
                </a:solidFill>
                <a:latin typeface="Berlin Sans FB" pitchFamily="34" charset="0"/>
              </a:rPr>
            </a:br>
            <a:endParaRPr lang="en-IN" sz="3600" dirty="0">
              <a:solidFill>
                <a:srgbClr val="00B0F0"/>
              </a:solidFill>
              <a:latin typeface="Berlin Sans FB" pitchFamily="34" charset="0"/>
            </a:endParaRPr>
          </a:p>
        </p:txBody>
      </p:sp>
      <p:sp>
        <p:nvSpPr>
          <p:cNvPr id="3" name="Content Placeholder 2"/>
          <p:cNvSpPr>
            <a:spLocks noGrp="1"/>
          </p:cNvSpPr>
          <p:nvPr>
            <p:ph idx="1"/>
          </p:nvPr>
        </p:nvSpPr>
        <p:spPr>
          <a:xfrm>
            <a:off x="457200" y="1428737"/>
            <a:ext cx="4543428" cy="5143535"/>
          </a:xfrm>
        </p:spPr>
        <p:txBody>
          <a:bodyPr>
            <a:normAutofit fontScale="85000" lnSpcReduction="20000"/>
          </a:bodyPr>
          <a:lstStyle/>
          <a:p>
            <a:r>
              <a:rPr lang="en-IN" dirty="0" smtClean="0">
                <a:solidFill>
                  <a:srgbClr val="FFFF00"/>
                </a:solidFill>
              </a:rPr>
              <a:t>Both the Central and State Governments of the country earn significant revenues from the agriculture sector. The rising land revenue contributes towards a substantial income. There are also other sectors like railways and roadways that derive a good part of their income from the movement of agricultural goods.</a:t>
            </a:r>
          </a:p>
          <a:p>
            <a:endParaRPr lang="en-IN" dirty="0">
              <a:solidFill>
                <a:srgbClr val="FFFF00"/>
              </a:solidFill>
            </a:endParaRPr>
          </a:p>
        </p:txBody>
      </p:sp>
      <p:pic>
        <p:nvPicPr>
          <p:cNvPr id="4" name="Picture 3" descr="images (2).jpg"/>
          <p:cNvPicPr>
            <a:picLocks noChangeAspect="1"/>
          </p:cNvPicPr>
          <p:nvPr/>
        </p:nvPicPr>
        <p:blipFill>
          <a:blip r:embed="rId2"/>
          <a:stretch>
            <a:fillRect/>
          </a:stretch>
        </p:blipFill>
        <p:spPr>
          <a:xfrm>
            <a:off x="5072066" y="2071678"/>
            <a:ext cx="3643338" cy="31432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solidFill>
                  <a:srgbClr val="00B0F0"/>
                </a:solidFill>
                <a:latin typeface="Berlin Sans FB" pitchFamily="34" charset="0"/>
              </a:rPr>
              <a:t>4. Role of Agriculture for Industrial Development</a:t>
            </a:r>
            <a:endParaRPr lang="en-IN" sz="2800" dirty="0">
              <a:solidFill>
                <a:srgbClr val="00B0F0"/>
              </a:solidFill>
              <a:latin typeface="Berlin Sans FB" pitchFamily="34" charset="0"/>
            </a:endParaRPr>
          </a:p>
        </p:txBody>
      </p:sp>
      <p:sp>
        <p:nvSpPr>
          <p:cNvPr id="3" name="Content Placeholder 2"/>
          <p:cNvSpPr>
            <a:spLocks noGrp="1"/>
          </p:cNvSpPr>
          <p:nvPr>
            <p:ph idx="1"/>
          </p:nvPr>
        </p:nvSpPr>
        <p:spPr/>
        <p:txBody>
          <a:bodyPr>
            <a:normAutofit fontScale="85000" lnSpcReduction="20000"/>
          </a:bodyPr>
          <a:lstStyle/>
          <a:p>
            <a:r>
              <a:rPr lang="en-IN" dirty="0" smtClean="0">
                <a:solidFill>
                  <a:srgbClr val="FFFF00"/>
                </a:solidFill>
              </a:rPr>
              <a:t>There are several important industries in India such as cotton and jute textiles, sugar manufacturing, edible oils, plantation industries (tea, coffee, rubber) and many agro-based cottage industries that depend on the agricultural sector for the supply of their raw materials. These agro-based industries generate about 50 per cent of income in the manufacturing sector, thus, agriculture helps in the industrial development of this country.</a:t>
            </a:r>
            <a:br>
              <a:rPr lang="en-IN" dirty="0" smtClean="0">
                <a:solidFill>
                  <a:srgbClr val="FFFF00"/>
                </a:solidFill>
              </a:rPr>
            </a:br>
            <a:r>
              <a:rPr lang="en-IN" dirty="0" smtClean="0">
                <a:solidFill>
                  <a:srgbClr val="FFFF00"/>
                </a:solidFill>
              </a:rPr>
              <a:t/>
            </a:r>
            <a:br>
              <a:rPr lang="en-IN" dirty="0" smtClean="0">
                <a:solidFill>
                  <a:srgbClr val="FFFF00"/>
                </a:solidFill>
              </a:rPr>
            </a:br>
            <a:endParaRPr lang="en-IN"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solidFill>
                  <a:srgbClr val="00B0F0"/>
                </a:solidFill>
                <a:latin typeface="Berlin Sans FB" pitchFamily="34" charset="0"/>
              </a:rPr>
              <a:t>5. Commercial Importance Agricultural products</a:t>
            </a:r>
            <a:endParaRPr lang="en-IN" sz="2800" dirty="0">
              <a:solidFill>
                <a:srgbClr val="00B0F0"/>
              </a:solidFill>
              <a:latin typeface="Berlin Sans FB" pitchFamily="34" charset="0"/>
            </a:endParaRPr>
          </a:p>
        </p:txBody>
      </p:sp>
      <p:sp>
        <p:nvSpPr>
          <p:cNvPr id="3" name="Content Placeholder 2"/>
          <p:cNvSpPr>
            <a:spLocks noGrp="1"/>
          </p:cNvSpPr>
          <p:nvPr>
            <p:ph idx="1"/>
          </p:nvPr>
        </p:nvSpPr>
        <p:spPr/>
        <p:txBody>
          <a:bodyPr>
            <a:normAutofit fontScale="85000" lnSpcReduction="20000"/>
          </a:bodyPr>
          <a:lstStyle/>
          <a:p>
            <a:r>
              <a:rPr lang="en-IN" dirty="0" smtClean="0">
                <a:solidFill>
                  <a:srgbClr val="FFFF00"/>
                </a:solidFill>
              </a:rPr>
              <a:t>constitute a large part of the total exports of this country. Some of the main items in our export list include tea, coffee, sugar, tobacco, spices, cashew nuts, etc. These contribute to about 50 per cent of the total exports from India. In addition to agricultural products, products from agro-based industries like jute and cotton textiles also contribute another 20 per cent to the country’s total exports. Hence, the agriculture sector is vital to the country’s international trade and commerce activities.</a:t>
            </a:r>
            <a:br>
              <a:rPr lang="en-IN" dirty="0" smtClean="0">
                <a:solidFill>
                  <a:srgbClr val="FFFF00"/>
                </a:solidFill>
              </a:rPr>
            </a:br>
            <a:r>
              <a:rPr lang="en-IN" dirty="0" smtClean="0">
                <a:solidFill>
                  <a:srgbClr val="FFFF00"/>
                </a:solidFill>
              </a:rPr>
              <a:t/>
            </a:r>
            <a:br>
              <a:rPr lang="en-IN" dirty="0" smtClean="0">
                <a:solidFill>
                  <a:srgbClr val="FFFF00"/>
                </a:solidFill>
              </a:rPr>
            </a:br>
            <a:endParaRPr lang="en-IN" dirty="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87</TotalTime>
  <Words>472</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Slide 1</vt:lpstr>
      <vt:lpstr>IMPORTANCE OF AGRICULTURE IN INDIA</vt:lpstr>
      <vt:lpstr>2. Agriculture plays vital role in generating employment</vt:lpstr>
      <vt:lpstr>3. Agriculture makes provision for food for the ever increasing population</vt:lpstr>
      <vt:lpstr>4. Contribution to capital formation</vt:lpstr>
      <vt:lpstr>6. Source of Government Revenue </vt:lpstr>
      <vt:lpstr>4. Role of Agriculture for Industrial Development</vt:lpstr>
      <vt:lpstr>5. Commercial Importance Agricultural products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economic development of india </dc:title>
  <dc:creator>jahanvi</dc:creator>
  <cp:lastModifiedBy>jahanvi</cp:lastModifiedBy>
  <cp:revision>14</cp:revision>
  <dcterms:created xsi:type="dcterms:W3CDTF">2019-12-01T14:35:32Z</dcterms:created>
  <dcterms:modified xsi:type="dcterms:W3CDTF">2020-05-15T06:03:48Z</dcterms:modified>
</cp:coreProperties>
</file>