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4" r:id="rId3"/>
    <p:sldId id="263" r:id="rId4"/>
    <p:sldId id="265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ADA4D-8E16-4401-9556-59680FA5FFC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B87549-4C56-4392-A3BB-A90F62F6776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ADA4D-8E16-4401-9556-59680FA5FFC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B87549-4C56-4392-A3BB-A90F62F67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ADA4D-8E16-4401-9556-59680FA5FFC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B87549-4C56-4392-A3BB-A90F62F67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ADA4D-8E16-4401-9556-59680FA5FFC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B87549-4C56-4392-A3BB-A90F62F67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ADA4D-8E16-4401-9556-59680FA5FFC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B87549-4C56-4392-A3BB-A90F62F6776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ADA4D-8E16-4401-9556-59680FA5FFC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B87549-4C56-4392-A3BB-A90F62F67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ADA4D-8E16-4401-9556-59680FA5FFC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B87549-4C56-4392-A3BB-A90F62F67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ADA4D-8E16-4401-9556-59680FA5FFC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B87549-4C56-4392-A3BB-A90F62F67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ADA4D-8E16-4401-9556-59680FA5FFC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B87549-4C56-4392-A3BB-A90F62F6776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ADA4D-8E16-4401-9556-59680FA5FFC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B87549-4C56-4392-A3BB-A90F62F67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ADA4D-8E16-4401-9556-59680FA5FFC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B87549-4C56-4392-A3BB-A90F62F6776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CCADA4D-8E16-4401-9556-59680FA5FFC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7B87549-4C56-4392-A3BB-A90F62F6776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AW101-BUSINESS-LAW-1024x68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0"/>
            <a:ext cx="6858016" cy="68579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28860" y="3643314"/>
            <a:ext cx="3857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BY JAHANAVI DEO</a:t>
            </a:r>
          </a:p>
          <a:p>
            <a:r>
              <a:rPr lang="en-IN" b="1" dirty="0" smtClean="0">
                <a:solidFill>
                  <a:srgbClr val="FF0000"/>
                </a:solidFill>
              </a:rPr>
              <a:t>DEPARTMENT OF COMMERCE</a:t>
            </a:r>
          </a:p>
          <a:p>
            <a:r>
              <a:rPr lang="en-IN" b="1" dirty="0" smtClean="0">
                <a:solidFill>
                  <a:srgbClr val="FF0000"/>
                </a:solidFill>
              </a:rPr>
              <a:t>M.L ARYA </a:t>
            </a:r>
            <a:r>
              <a:rPr lang="en-IN" b="1" dirty="0" smtClean="0">
                <a:solidFill>
                  <a:srgbClr val="FF0000"/>
                </a:solidFill>
              </a:rPr>
              <a:t>COLLEGE,KASBA</a:t>
            </a:r>
          </a:p>
          <a:p>
            <a:r>
              <a:rPr lang="en-IN" b="1" smtClean="0">
                <a:solidFill>
                  <a:srgbClr val="FF0000"/>
                </a:solidFill>
              </a:rPr>
              <a:t>B.COM 2_DATE:13/05/2020</a:t>
            </a:r>
            <a:endParaRPr lang="en-IN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8072462" cy="1082660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Arial Rounded MT Bold" pitchFamily="34" charset="0"/>
              </a:rPr>
              <a:t>DIFFERENCE BETWEEN SALE AND AGREEMENT TO SELL</a:t>
            </a:r>
            <a:endParaRPr lang="en-IN" dirty="0">
              <a:latin typeface="Arial Rounded MT Bold" pitchFamily="34" charset="0"/>
            </a:endParaRPr>
          </a:p>
        </p:txBody>
      </p:sp>
      <p:pic>
        <p:nvPicPr>
          <p:cNvPr id="4" name="Content Placeholder 3" descr="difference-between-sale-deed-and-agreement-to-sel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714488"/>
            <a:ext cx="8143900" cy="514351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428604"/>
            <a:ext cx="7615262" cy="5697559"/>
          </a:xfrm>
        </p:spPr>
        <p:txBody>
          <a:bodyPr>
            <a:normAutofit/>
          </a:bodyPr>
          <a:lstStyle/>
          <a:p>
            <a:r>
              <a:rPr lang="en-IN" b="1" u="sng" dirty="0" smtClean="0">
                <a:solidFill>
                  <a:schemeClr val="accent3">
                    <a:lumMod val="75000"/>
                  </a:schemeClr>
                </a:solidFill>
              </a:rPr>
              <a:t>1)Transfer of Property</a:t>
            </a:r>
          </a:p>
          <a:p>
            <a:pPr>
              <a:buNone/>
            </a:pPr>
            <a:r>
              <a:rPr lang="en-IN" dirty="0" smtClean="0"/>
              <a:t/>
            </a:r>
            <a:br>
              <a:rPr lang="en-IN" dirty="0" smtClean="0"/>
            </a:br>
            <a:r>
              <a:rPr lang="en-IN" b="1" dirty="0" smtClean="0">
                <a:solidFill>
                  <a:srgbClr val="002060"/>
                </a:solidFill>
              </a:rPr>
              <a:t>Sale</a:t>
            </a:r>
            <a:endParaRPr lang="en-IN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Berlin Sans FB" pitchFamily="34" charset="0"/>
              </a:rPr>
              <a:t>   In sale of contract, goods are immediately transferred to the buyer.</a:t>
            </a:r>
          </a:p>
          <a:p>
            <a:pPr>
              <a:buNone/>
            </a:pPr>
            <a:r>
              <a:rPr lang="en-IN" b="1" dirty="0" smtClean="0">
                <a:solidFill>
                  <a:srgbClr val="002060"/>
                </a:solidFill>
                <a:latin typeface="Berlin Sans FB" pitchFamily="34" charset="0"/>
              </a:rPr>
              <a:t>   Agreement to Sell</a:t>
            </a:r>
            <a:endParaRPr lang="en-IN" dirty="0" smtClean="0">
              <a:solidFill>
                <a:srgbClr val="002060"/>
              </a:solidFill>
              <a:latin typeface="Berlin Sans FB" pitchFamily="34" charset="0"/>
            </a:endParaRPr>
          </a:p>
          <a:p>
            <a:pPr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Berlin Sans FB" pitchFamily="34" charset="0"/>
              </a:rPr>
              <a:t>   In this case, goods sold are to be transferred at a certain date in future.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428604"/>
            <a:ext cx="7862150" cy="6286544"/>
          </a:xfrm>
        </p:spPr>
        <p:txBody>
          <a:bodyPr>
            <a:normAutofit/>
          </a:bodyPr>
          <a:lstStyle/>
          <a:p>
            <a:r>
              <a:rPr lang="en-IN" b="1" u="sng" dirty="0" smtClean="0">
                <a:solidFill>
                  <a:schemeClr val="accent3">
                    <a:lumMod val="75000"/>
                  </a:schemeClr>
                </a:solidFill>
              </a:rPr>
              <a:t>2)Existence of Goods;-</a:t>
            </a:r>
            <a:endParaRPr lang="en-IN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IN" dirty="0" smtClean="0"/>
              <a:t/>
            </a:r>
            <a:br>
              <a:rPr lang="en-IN" dirty="0" smtClean="0"/>
            </a:br>
            <a:r>
              <a:rPr lang="en-IN" b="1" dirty="0" smtClean="0">
                <a:solidFill>
                  <a:srgbClr val="002060"/>
                </a:solidFill>
              </a:rPr>
              <a:t>Sale</a:t>
            </a:r>
            <a:endParaRPr lang="en-IN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Berlin Sans FB" pitchFamily="34" charset="0"/>
              </a:rPr>
              <a:t>   This contract takes place over the existing specific goods.</a:t>
            </a:r>
          </a:p>
          <a:p>
            <a:pPr>
              <a:buNone/>
            </a:pPr>
            <a:r>
              <a:rPr lang="en-IN" b="1" dirty="0" smtClean="0"/>
              <a:t>  </a:t>
            </a:r>
            <a:r>
              <a:rPr lang="en-IN" b="1" dirty="0" smtClean="0">
                <a:solidFill>
                  <a:srgbClr val="002060"/>
                </a:solidFill>
              </a:rPr>
              <a:t>Agreement to Sell</a:t>
            </a:r>
            <a:endParaRPr lang="en-IN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IN" dirty="0" smtClean="0"/>
              <a:t>   </a:t>
            </a: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Berlin Sans FB" pitchFamily="34" charset="0"/>
              </a:rPr>
              <a:t>The goods may exist or may the contract have been made over contingent goods.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428604"/>
            <a:ext cx="7790712" cy="6000792"/>
          </a:xfrm>
        </p:spPr>
        <p:txBody>
          <a:bodyPr/>
          <a:lstStyle/>
          <a:p>
            <a:pPr>
              <a:buNone/>
            </a:pPr>
            <a:r>
              <a:rPr lang="en-IN" b="1" u="sng" dirty="0" smtClean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3)Burden to Bear Loss;-</a:t>
            </a:r>
          </a:p>
          <a:p>
            <a:r>
              <a:rPr lang="en-IN" b="1" dirty="0" smtClean="0">
                <a:solidFill>
                  <a:srgbClr val="002060"/>
                </a:solidFill>
                <a:latin typeface="Berlin Sans FB" pitchFamily="34" charset="0"/>
              </a:rPr>
              <a:t>Sale</a:t>
            </a:r>
            <a:endParaRPr lang="en-IN" dirty="0" smtClean="0">
              <a:solidFill>
                <a:srgbClr val="002060"/>
              </a:solidFill>
              <a:latin typeface="Berlin Sans FB" pitchFamily="34" charset="0"/>
            </a:endParaRPr>
          </a:p>
          <a:p>
            <a:pPr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Berlin Sans FB" pitchFamily="34" charset="0"/>
              </a:rPr>
              <a:t>  In sale contract, if the goods are destroyed, then the buyer who has paid the price will bear the loss.</a:t>
            </a:r>
          </a:p>
          <a:p>
            <a:r>
              <a:rPr lang="en-IN" b="1" dirty="0" smtClean="0">
                <a:solidFill>
                  <a:srgbClr val="002060"/>
                </a:solidFill>
                <a:latin typeface="Berlin Sans FB" pitchFamily="34" charset="0"/>
              </a:rPr>
              <a:t>Agreement to Sell</a:t>
            </a:r>
            <a:endParaRPr lang="en-IN" dirty="0" smtClean="0">
              <a:solidFill>
                <a:srgbClr val="002060"/>
              </a:solidFill>
              <a:latin typeface="Berlin Sans FB" pitchFamily="34" charset="0"/>
            </a:endParaRPr>
          </a:p>
          <a:p>
            <a:pPr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Berlin Sans FB" pitchFamily="34" charset="0"/>
              </a:rPr>
              <a:t>  The seller will bear the loss in case if the goods are deteriorated.</a:t>
            </a:r>
          </a:p>
          <a:p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</p:spPr>
        <p:txBody>
          <a:bodyPr>
            <a:normAutofit fontScale="92500" lnSpcReduction="10000"/>
          </a:bodyPr>
          <a:lstStyle/>
          <a:p>
            <a:r>
              <a:rPr lang="en-IN" b="1" u="sng" dirty="0" smtClean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4)Breach by Seller;-</a:t>
            </a:r>
            <a:r>
              <a:rPr lang="en-IN" dirty="0" smtClean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/>
            </a:r>
            <a:br>
              <a:rPr lang="en-IN" dirty="0" smtClean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</a:br>
            <a:endParaRPr lang="en-IN" dirty="0" smtClean="0">
              <a:solidFill>
                <a:schemeClr val="accent3">
                  <a:lumMod val="75000"/>
                </a:schemeClr>
              </a:solidFill>
              <a:latin typeface="Berlin Sans FB" pitchFamily="34" charset="0"/>
            </a:endParaRPr>
          </a:p>
          <a:p>
            <a:r>
              <a:rPr lang="en-IN" b="1" dirty="0" smtClean="0">
                <a:solidFill>
                  <a:srgbClr val="002060"/>
                </a:solidFill>
                <a:latin typeface="Berlin Sans FB" pitchFamily="34" charset="0"/>
              </a:rPr>
              <a:t>Sale</a:t>
            </a:r>
            <a:endParaRPr lang="en-IN" dirty="0" smtClean="0">
              <a:solidFill>
                <a:srgbClr val="002060"/>
              </a:solidFill>
              <a:latin typeface="Berlin Sans FB" pitchFamily="34" charset="0"/>
            </a:endParaRPr>
          </a:p>
          <a:p>
            <a:pPr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Berlin Sans FB" pitchFamily="34" charset="0"/>
              </a:rPr>
              <a:t>   In case the breach of sale contract is observed by seller, the buyer can sue him for damages as well as can follow the goods in the hands of third person.</a:t>
            </a:r>
          </a:p>
          <a:p>
            <a:r>
              <a:rPr lang="en-IN" b="1" dirty="0" smtClean="0">
                <a:solidFill>
                  <a:srgbClr val="002060"/>
                </a:solidFill>
                <a:latin typeface="Berlin Sans FB" pitchFamily="34" charset="0"/>
              </a:rPr>
              <a:t>Agreement to Sell</a:t>
            </a:r>
            <a:endParaRPr lang="en-IN" dirty="0" smtClean="0">
              <a:solidFill>
                <a:srgbClr val="002060"/>
              </a:solidFill>
              <a:latin typeface="Berlin Sans FB" pitchFamily="34" charset="0"/>
            </a:endParaRPr>
          </a:p>
          <a:p>
            <a:pPr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Berlin Sans FB" pitchFamily="34" charset="0"/>
              </a:rPr>
              <a:t>   In this case, if the breach is observed by the seller, buyer can only sue him for damages but not receive the goods as it was still seller's property</a:t>
            </a:r>
          </a:p>
          <a:p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357166"/>
            <a:ext cx="7719274" cy="5891234"/>
          </a:xfrm>
        </p:spPr>
        <p:txBody>
          <a:bodyPr>
            <a:normAutofit/>
          </a:bodyPr>
          <a:lstStyle/>
          <a:p>
            <a:r>
              <a:rPr lang="en-IN" b="1" u="sng" dirty="0" smtClean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5)Insolvency of Seller;-</a:t>
            </a:r>
            <a:endParaRPr lang="en-IN" dirty="0" smtClean="0">
              <a:solidFill>
                <a:schemeClr val="accent3">
                  <a:lumMod val="75000"/>
                </a:schemeClr>
              </a:solidFill>
              <a:latin typeface="Berlin Sans FB" pitchFamily="34" charset="0"/>
            </a:endParaRPr>
          </a:p>
          <a:p>
            <a:r>
              <a:rPr lang="en-IN" b="1" dirty="0" smtClean="0">
                <a:solidFill>
                  <a:srgbClr val="002060"/>
                </a:solidFill>
                <a:latin typeface="Berlin Sans FB" pitchFamily="34" charset="0"/>
              </a:rPr>
              <a:t>Sale</a:t>
            </a:r>
            <a:endParaRPr lang="en-IN" dirty="0" smtClean="0">
              <a:solidFill>
                <a:srgbClr val="002060"/>
              </a:solidFill>
              <a:latin typeface="Berlin Sans FB" pitchFamily="34" charset="0"/>
            </a:endParaRPr>
          </a:p>
          <a:p>
            <a:pPr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Berlin Sans FB" pitchFamily="34" charset="0"/>
              </a:rPr>
              <a:t>   If the seller becomes solvent, the buyer is entitled to recover the goods for which he has paid.</a:t>
            </a:r>
          </a:p>
          <a:p>
            <a:r>
              <a:rPr lang="en-IN" b="1" dirty="0" smtClean="0">
                <a:solidFill>
                  <a:srgbClr val="002060"/>
                </a:solidFill>
                <a:latin typeface="Berlin Sans FB" pitchFamily="34" charset="0"/>
              </a:rPr>
              <a:t>Agreement to Sell</a:t>
            </a:r>
            <a:endParaRPr lang="en-IN" dirty="0" smtClean="0">
              <a:solidFill>
                <a:srgbClr val="002060"/>
              </a:solidFill>
              <a:latin typeface="Berlin Sans FB" pitchFamily="34" charset="0"/>
            </a:endParaRPr>
          </a:p>
          <a:p>
            <a:pPr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Berlin Sans FB" pitchFamily="34" charset="0"/>
              </a:rPr>
              <a:t>   In this case, the buyer who has paid but has not attained the possession of goods yet may claim for the paid money back.</a:t>
            </a:r>
          </a:p>
          <a:p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428604"/>
            <a:ext cx="7862150" cy="6215106"/>
          </a:xfrm>
        </p:spPr>
        <p:txBody>
          <a:bodyPr>
            <a:normAutofit/>
          </a:bodyPr>
          <a:lstStyle/>
          <a:p>
            <a:r>
              <a:rPr lang="en-IN" b="1" u="sng" dirty="0" smtClean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6)Insolvency of Buyer;-</a:t>
            </a:r>
            <a:endParaRPr lang="en-IN" dirty="0" smtClean="0">
              <a:solidFill>
                <a:schemeClr val="accent3">
                  <a:lumMod val="75000"/>
                </a:schemeClr>
              </a:solidFill>
              <a:latin typeface="Berlin Sans FB" pitchFamily="34" charset="0"/>
            </a:endParaRPr>
          </a:p>
          <a:p>
            <a:r>
              <a:rPr lang="en-IN" b="1" dirty="0" smtClean="0">
                <a:solidFill>
                  <a:srgbClr val="002060"/>
                </a:solidFill>
                <a:latin typeface="Berlin Sans FB" pitchFamily="34" charset="0"/>
              </a:rPr>
              <a:t>Sale</a:t>
            </a:r>
            <a:endParaRPr lang="en-IN" dirty="0" smtClean="0">
              <a:solidFill>
                <a:srgbClr val="002060"/>
              </a:solidFill>
              <a:latin typeface="Berlin Sans FB" pitchFamily="34" charset="0"/>
            </a:endParaRPr>
          </a:p>
          <a:p>
            <a:pPr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Berlin Sans FB" pitchFamily="34" charset="0"/>
              </a:rPr>
              <a:t>   If buyer becomes insolvent without having paid for goods, the seller can claim for recovery of price.</a:t>
            </a:r>
          </a:p>
          <a:p>
            <a:r>
              <a:rPr lang="en-IN" b="1" dirty="0" smtClean="0">
                <a:solidFill>
                  <a:srgbClr val="002060"/>
                </a:solidFill>
                <a:latin typeface="Berlin Sans FB" pitchFamily="34" charset="0"/>
              </a:rPr>
              <a:t>Agreement to Sell</a:t>
            </a:r>
            <a:endParaRPr lang="en-IN" dirty="0" smtClean="0">
              <a:solidFill>
                <a:srgbClr val="002060"/>
              </a:solidFill>
              <a:latin typeface="Berlin Sans FB" pitchFamily="34" charset="0"/>
            </a:endParaRPr>
          </a:p>
          <a:p>
            <a:pPr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Berlin Sans FB" pitchFamily="34" charset="0"/>
              </a:rPr>
              <a:t>  Here, the seller can refuse to deliver the goods to the buyer.</a:t>
            </a:r>
          </a:p>
          <a:p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357166"/>
            <a:ext cx="7647836" cy="5891234"/>
          </a:xfrm>
        </p:spPr>
        <p:txBody>
          <a:bodyPr>
            <a:normAutofit/>
          </a:bodyPr>
          <a:lstStyle/>
          <a:p>
            <a:r>
              <a:rPr lang="en-IN" b="1" u="sng" dirty="0" smtClean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7)Right to Release;-</a:t>
            </a:r>
            <a:endParaRPr lang="en-IN" dirty="0" smtClean="0">
              <a:solidFill>
                <a:schemeClr val="accent3">
                  <a:lumMod val="75000"/>
                </a:schemeClr>
              </a:solidFill>
              <a:latin typeface="Berlin Sans FB" pitchFamily="34" charset="0"/>
            </a:endParaRPr>
          </a:p>
          <a:p>
            <a:r>
              <a:rPr lang="en-IN" b="1" dirty="0" smtClean="0">
                <a:solidFill>
                  <a:srgbClr val="002060"/>
                </a:solidFill>
                <a:latin typeface="Berlin Sans FB" pitchFamily="34" charset="0"/>
              </a:rPr>
              <a:t>Sale</a:t>
            </a:r>
            <a:endParaRPr lang="en-IN" dirty="0" smtClean="0">
              <a:solidFill>
                <a:srgbClr val="002060"/>
              </a:solidFill>
              <a:latin typeface="Berlin Sans FB" pitchFamily="34" charset="0"/>
            </a:endParaRPr>
          </a:p>
          <a:p>
            <a:pPr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Berlin Sans FB" pitchFamily="34" charset="0"/>
              </a:rPr>
              <a:t>   In this type, seller who has been paid for the goods cannot resale those goods even if they are in his possession.</a:t>
            </a:r>
          </a:p>
          <a:p>
            <a:r>
              <a:rPr lang="en-IN" b="1" dirty="0" smtClean="0">
                <a:solidFill>
                  <a:srgbClr val="002060"/>
                </a:solidFill>
                <a:latin typeface="Berlin Sans FB" pitchFamily="34" charset="0"/>
              </a:rPr>
              <a:t>Agreement to Sell</a:t>
            </a:r>
            <a:endParaRPr lang="en-IN" dirty="0" smtClean="0">
              <a:solidFill>
                <a:srgbClr val="002060"/>
              </a:solidFill>
              <a:latin typeface="Berlin Sans FB" pitchFamily="34" charset="0"/>
            </a:endParaRPr>
          </a:p>
          <a:p>
            <a:pPr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Berlin Sans FB" pitchFamily="34" charset="0"/>
              </a:rPr>
              <a:t>   In agreement to sell, if the seller resells, the buyer can sue him for breach of contract only.</a:t>
            </a:r>
          </a:p>
          <a:p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</TotalTime>
  <Words>231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Slide 1</vt:lpstr>
      <vt:lpstr>DIFFERENCE BETWEEN SALE AND AGREEMENT TO SELL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BY SUMITA KUMARI B.COM PART 2 MARWARI COLLEGE KISHANGANJ</dc:title>
  <dc:creator>jahanvi</dc:creator>
  <cp:lastModifiedBy>jahanvi</cp:lastModifiedBy>
  <cp:revision>6</cp:revision>
  <dcterms:created xsi:type="dcterms:W3CDTF">2019-07-22T06:57:02Z</dcterms:created>
  <dcterms:modified xsi:type="dcterms:W3CDTF">2020-05-12T09:01:43Z</dcterms:modified>
</cp:coreProperties>
</file>