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45DF20F-BE8C-4767-96AF-836A10CFA118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A2AE4E8-069B-45E5-95C8-ADBD9B971AC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928934"/>
            <a:ext cx="9144000" cy="3929066"/>
          </a:xfrm>
        </p:spPr>
      </p:pic>
      <p:sp>
        <p:nvSpPr>
          <p:cNvPr id="5" name="Rectangle 4"/>
          <p:cNvSpPr/>
          <p:nvPr/>
        </p:nvSpPr>
        <p:spPr>
          <a:xfrm>
            <a:off x="0" y="428604"/>
            <a:ext cx="91440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B.COM 1</a:t>
            </a:r>
          </a:p>
          <a:p>
            <a:pPr algn="ctr"/>
            <a:r>
              <a:rPr lang="en-US" sz="32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Unit 3</a:t>
            </a:r>
            <a:endParaRPr lang="en-US" sz="3200" b="1" cap="none" spc="0" dirty="0" smtClean="0">
              <a:ln w="11430"/>
              <a:solidFill>
                <a:srgbClr val="CC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BY JAHANAVI DEO</a:t>
            </a:r>
          </a:p>
          <a:p>
            <a:pPr algn="ctr"/>
            <a:r>
              <a:rPr lang="en-US" sz="2400" b="1" cap="none" spc="0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DEPARTMENT OF COMMERCE</a:t>
            </a:r>
          </a:p>
          <a:p>
            <a:pPr algn="ctr"/>
            <a:r>
              <a:rPr lang="en-US" sz="24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M.L ARYA COLLEGE,KASBA</a:t>
            </a:r>
            <a:endParaRPr lang="en-US" sz="2400" b="1" cap="none" spc="0" dirty="0">
              <a:ln w="11430"/>
              <a:solidFill>
                <a:srgbClr val="CC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nam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000108"/>
            <a:ext cx="8143932" cy="557216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      </a:t>
            </a:r>
            <a:r>
              <a:rPr lang="en-IN" sz="32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D(X)= F ( P, R, Y, T, E)</a:t>
            </a:r>
          </a:p>
          <a:p>
            <a:endParaRPr lang="en-IN" sz="3200" dirty="0" smtClean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D(X) = quantity demanded of a commodity </a:t>
            </a:r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x</a:t>
            </a:r>
          </a:p>
          <a:p>
            <a:endParaRPr lang="en-IN" sz="32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P(X)= own price of commodity </a:t>
            </a:r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x</a:t>
            </a:r>
          </a:p>
          <a:p>
            <a:endParaRPr lang="en-IN" sz="32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P(R)= price of related </a:t>
            </a:r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goods</a:t>
            </a:r>
          </a:p>
          <a:p>
            <a:endParaRPr lang="en-IN" sz="32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Y     = consumers </a:t>
            </a:r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income</a:t>
            </a:r>
          </a:p>
          <a:p>
            <a:endParaRPr lang="en-IN" sz="32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T      = consumer’s tastes and </a:t>
            </a:r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preferences</a:t>
            </a:r>
          </a:p>
          <a:p>
            <a:endParaRPr lang="en-IN" sz="32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r>
              <a:rPr lang="en-IN" sz="3200" dirty="0" smtClean="0">
                <a:solidFill>
                  <a:srgbClr val="00B050"/>
                </a:solidFill>
                <a:latin typeface="Arial Rounded MT Bold" pitchFamily="34" charset="0"/>
              </a:rPr>
              <a:t>E       = consumer’s expectations</a:t>
            </a:r>
            <a:endParaRPr lang="en-IN" sz="32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r>
              <a:rPr lang="en-IN" u="sng" dirty="0" smtClean="0">
                <a:solidFill>
                  <a:srgbClr val="7030A0"/>
                </a:solidFill>
                <a:latin typeface="Forte" pitchFamily="66" charset="0"/>
              </a:rPr>
              <a:t>Price of the product:</a:t>
            </a:r>
          </a:p>
          <a:p>
            <a:r>
              <a:rPr lang="en-IN" sz="2000" dirty="0" smtClean="0">
                <a:solidFill>
                  <a:srgbClr val="FFC000"/>
                </a:solidFill>
                <a:latin typeface="Forte" pitchFamily="66" charset="0"/>
              </a:rPr>
              <a:t>Changes in the price of the of the commodity will lead to changes in the quantity demanded.</a:t>
            </a:r>
          </a:p>
          <a:p>
            <a:endParaRPr lang="en-IN" sz="2000" dirty="0" smtClean="0">
              <a:solidFill>
                <a:srgbClr val="FFC000"/>
              </a:solidFill>
              <a:latin typeface="Forte" pitchFamily="66" charset="0"/>
            </a:endParaRPr>
          </a:p>
          <a:p>
            <a:r>
              <a:rPr lang="en-IN" sz="2400" u="sng" dirty="0" smtClean="0">
                <a:solidFill>
                  <a:srgbClr val="7030A0"/>
                </a:solidFill>
                <a:latin typeface="Forte" pitchFamily="66" charset="0"/>
              </a:rPr>
              <a:t>Income of the consumer:</a:t>
            </a:r>
          </a:p>
          <a:p>
            <a:r>
              <a:rPr lang="en-IN" sz="2000" dirty="0" smtClean="0">
                <a:solidFill>
                  <a:srgbClr val="FFC000"/>
                </a:solidFill>
                <a:latin typeface="Forte" pitchFamily="66" charset="0"/>
              </a:rPr>
              <a:t>A change in real income means that there is a change in the quantity of goods and services money income can buy. For most goods , an increased in real  income will lead to an increase in demand.</a:t>
            </a:r>
          </a:p>
          <a:p>
            <a:r>
              <a:rPr lang="en-IN" sz="2000" dirty="0" smtClean="0">
                <a:solidFill>
                  <a:srgbClr val="00B0F0"/>
                </a:solidFill>
                <a:latin typeface="Forte" pitchFamily="66" charset="0"/>
              </a:rPr>
              <a:t> </a:t>
            </a:r>
          </a:p>
          <a:p>
            <a:r>
              <a:rPr lang="en-IN" sz="2000" u="sng" dirty="0" smtClean="0">
                <a:solidFill>
                  <a:srgbClr val="00B0F0"/>
                </a:solidFill>
                <a:latin typeface="Forte" pitchFamily="66" charset="0"/>
              </a:rPr>
              <a:t>Normal goods:</a:t>
            </a:r>
          </a:p>
          <a:p>
            <a:r>
              <a:rPr lang="en-IN" sz="2000" dirty="0" smtClean="0">
                <a:solidFill>
                  <a:srgbClr val="00B050"/>
                </a:solidFill>
                <a:latin typeface="Forte" pitchFamily="66" charset="0"/>
              </a:rPr>
              <a:t>Goods for which demand increases when income increases are called normal goods.</a:t>
            </a:r>
          </a:p>
          <a:p>
            <a:r>
              <a:rPr lang="en-IN" sz="2000" dirty="0" smtClean="0">
                <a:solidFill>
                  <a:srgbClr val="00B050"/>
                </a:solidFill>
                <a:latin typeface="Forte" pitchFamily="66" charset="0"/>
              </a:rPr>
              <a:t>In facts, there exists a direct relationship between income and quantity demanded for it.</a:t>
            </a:r>
          </a:p>
          <a:p>
            <a:endParaRPr lang="en-IN" sz="2000" dirty="0" smtClean="0">
              <a:solidFill>
                <a:srgbClr val="FFC000"/>
              </a:solidFill>
              <a:latin typeface="Forte" pitchFamily="66" charset="0"/>
            </a:endParaRPr>
          </a:p>
          <a:p>
            <a:endParaRPr lang="en-IN" sz="2000" dirty="0" smtClean="0">
              <a:solidFill>
                <a:srgbClr val="FFC000"/>
              </a:solidFill>
              <a:latin typeface="Forte" pitchFamily="66" charset="0"/>
            </a:endParaRPr>
          </a:p>
          <a:p>
            <a:endParaRPr lang="en-IN" sz="2400" dirty="0">
              <a:solidFill>
                <a:srgbClr val="FFC000"/>
              </a:solidFill>
              <a:latin typeface="Forte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pPr>
              <a:buNone/>
            </a:pPr>
            <a:r>
              <a:rPr lang="en-IN" sz="2400" u="sng" dirty="0" smtClean="0">
                <a:solidFill>
                  <a:srgbClr val="00B0F0"/>
                </a:solidFill>
                <a:latin typeface="Forte" pitchFamily="66" charset="0"/>
              </a:rPr>
              <a:t>Inferior goods:</a:t>
            </a:r>
          </a:p>
          <a:p>
            <a:pPr>
              <a:buNone/>
            </a:pPr>
            <a:r>
              <a:rPr lang="en-IN" sz="2000" dirty="0" smtClean="0">
                <a:solidFill>
                  <a:srgbClr val="00B050"/>
                </a:solidFill>
                <a:latin typeface="Forte" pitchFamily="66" charset="0"/>
              </a:rPr>
              <a:t>the goods for which demand decreases as income increases , are called</a:t>
            </a:r>
          </a:p>
          <a:p>
            <a:pPr>
              <a:buNone/>
            </a:pPr>
            <a:r>
              <a:rPr lang="en-IN" sz="2000" dirty="0" smtClean="0">
                <a:solidFill>
                  <a:srgbClr val="00B050"/>
                </a:solidFill>
                <a:latin typeface="Forte" pitchFamily="66" charset="0"/>
              </a:rPr>
              <a:t>inferior goods.</a:t>
            </a:r>
          </a:p>
          <a:p>
            <a:pPr>
              <a:buNone/>
            </a:pPr>
            <a:endParaRPr lang="en-IN" sz="2000" dirty="0" smtClean="0">
              <a:solidFill>
                <a:srgbClr val="00B050"/>
              </a:solidFill>
              <a:latin typeface="Forte" pitchFamily="66" charset="0"/>
            </a:endParaRPr>
          </a:p>
          <a:p>
            <a:pPr>
              <a:buNone/>
            </a:pPr>
            <a:r>
              <a:rPr lang="en-IN" u="sng" dirty="0" smtClean="0">
                <a:solidFill>
                  <a:srgbClr val="7030A0"/>
                </a:solidFill>
                <a:latin typeface="Forte" pitchFamily="66" charset="0"/>
              </a:rPr>
              <a:t>Tastes , habits and preferences:</a:t>
            </a:r>
          </a:p>
          <a:p>
            <a:r>
              <a:rPr lang="en-IN" sz="2400" dirty="0" smtClean="0">
                <a:solidFill>
                  <a:srgbClr val="FFC000"/>
                </a:solidFill>
                <a:latin typeface="Forte" pitchFamily="66" charset="0"/>
              </a:rPr>
              <a:t>demand depends on the individual’s taste which is controlled and influenced by advertising and sales promotion</a:t>
            </a:r>
            <a:r>
              <a:rPr lang="en-IN" sz="2400" u="sng" dirty="0" smtClean="0">
                <a:solidFill>
                  <a:srgbClr val="FFC000"/>
                </a:solidFill>
                <a:latin typeface="Forte" pitchFamily="66" charset="0"/>
              </a:rPr>
              <a:t>. </a:t>
            </a:r>
            <a:r>
              <a:rPr lang="en-IN" sz="2400" dirty="0" smtClean="0">
                <a:solidFill>
                  <a:srgbClr val="FFC000"/>
                </a:solidFill>
                <a:latin typeface="Forte" pitchFamily="66" charset="0"/>
              </a:rPr>
              <a:t>A  change in consumer tastes in favour of a good can increase the demand for that commodity. This may be attributed to a successful advertising campaign. Similarly, if a commodity is </a:t>
            </a:r>
            <a:r>
              <a:rPr lang="en-IN" sz="2400" dirty="0" err="1" smtClean="0">
                <a:solidFill>
                  <a:srgbClr val="FFC000"/>
                </a:solidFill>
                <a:latin typeface="Forte" pitchFamily="66" charset="0"/>
              </a:rPr>
              <a:t>infashion</a:t>
            </a:r>
            <a:r>
              <a:rPr lang="en-IN" sz="2400" dirty="0" smtClean="0">
                <a:solidFill>
                  <a:srgbClr val="FFC000"/>
                </a:solidFill>
                <a:latin typeface="Forte" pitchFamily="66" charset="0"/>
              </a:rPr>
              <a:t> , demand will rise.</a:t>
            </a:r>
            <a:endParaRPr lang="en-IN" sz="2400" dirty="0" smtClean="0"/>
          </a:p>
          <a:p>
            <a:pPr>
              <a:buNone/>
            </a:pPr>
            <a:endParaRPr lang="en-IN" sz="2000" dirty="0">
              <a:solidFill>
                <a:srgbClr val="00B050"/>
              </a:solidFill>
              <a:latin typeface="Forte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</TotalTime>
  <Words>246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jahanvi</dc:creator>
  <cp:lastModifiedBy>jahanvi</cp:lastModifiedBy>
  <cp:revision>22</cp:revision>
  <dcterms:created xsi:type="dcterms:W3CDTF">2019-09-06T15:13:40Z</dcterms:created>
  <dcterms:modified xsi:type="dcterms:W3CDTF">2020-04-26T11:33:10Z</dcterms:modified>
</cp:coreProperties>
</file>