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B6E1B90-6498-413E-B01C-65AC7B745F8A}"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B6E1B90-6498-413E-B01C-65AC7B745F8A}"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B6E1B90-6498-413E-B01C-65AC7B745F8A}"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B6E1B90-6498-413E-B01C-65AC7B745F8A}"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6E1B90-6498-413E-B01C-65AC7B745F8A}"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B6E1B90-6498-413E-B01C-65AC7B745F8A}"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B6E1B90-6498-413E-B01C-65AC7B745F8A}" type="datetimeFigureOut">
              <a:rPr lang="en-US" smtClean="0"/>
              <a:pPr/>
              <a:t>5/15/2020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B6E1B90-6498-413E-B01C-65AC7B745F8A}" type="datetimeFigureOut">
              <a:rPr lang="en-US" smtClean="0"/>
              <a:pPr/>
              <a:t>5/15/2020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E1B90-6498-413E-B01C-65AC7B745F8A}" type="datetimeFigureOut">
              <a:rPr lang="en-US" smtClean="0"/>
              <a:pPr/>
              <a:t>5/15/2020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E1B90-6498-413E-B01C-65AC7B745F8A}"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E1B90-6498-413E-B01C-65AC7B745F8A}"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5C497-8073-447E-87C9-3AFBAC82E2C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E1B90-6498-413E-B01C-65AC7B745F8A}" type="datetimeFigureOut">
              <a:rPr lang="en-US" smtClean="0"/>
              <a:pPr/>
              <a:t>5/15/2020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05C497-8073-447E-87C9-3AFBAC82E2C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0" y="0"/>
            <a:ext cx="9144000" cy="6857999"/>
          </a:xfrm>
          <a:prstGeom prst="rect">
            <a:avLst/>
          </a:prstGeom>
        </p:spPr>
      </p:pic>
      <p:sp>
        <p:nvSpPr>
          <p:cNvPr id="7" name="TextBox 6"/>
          <p:cNvSpPr txBox="1"/>
          <p:nvPr/>
        </p:nvSpPr>
        <p:spPr>
          <a:xfrm>
            <a:off x="2428860" y="3643314"/>
            <a:ext cx="3857652" cy="1200329"/>
          </a:xfrm>
          <a:prstGeom prst="rect">
            <a:avLst/>
          </a:prstGeom>
          <a:noFill/>
        </p:spPr>
        <p:txBody>
          <a:bodyPr wrap="square" rtlCol="0">
            <a:spAutoFit/>
          </a:bodyPr>
          <a:lstStyle/>
          <a:p>
            <a:r>
              <a:rPr lang="en-IN" b="1" dirty="0" smtClean="0">
                <a:solidFill>
                  <a:srgbClr val="FF0000"/>
                </a:solidFill>
              </a:rPr>
              <a:t>BY JAHANAVI DEO</a:t>
            </a:r>
          </a:p>
          <a:p>
            <a:r>
              <a:rPr lang="en-IN" b="1" dirty="0" smtClean="0">
                <a:solidFill>
                  <a:srgbClr val="FF0000"/>
                </a:solidFill>
              </a:rPr>
              <a:t>DEPARTMENT OF COMMERCE</a:t>
            </a:r>
          </a:p>
          <a:p>
            <a:r>
              <a:rPr lang="en-IN" b="1" dirty="0" smtClean="0">
                <a:solidFill>
                  <a:srgbClr val="FF0000"/>
                </a:solidFill>
              </a:rPr>
              <a:t>M.L ARYA </a:t>
            </a:r>
            <a:r>
              <a:rPr lang="en-IN" b="1" dirty="0" smtClean="0">
                <a:solidFill>
                  <a:srgbClr val="FF0000"/>
                </a:solidFill>
              </a:rPr>
              <a:t>COLLEGE,KASBA</a:t>
            </a:r>
          </a:p>
          <a:p>
            <a:r>
              <a:rPr lang="en-IN" b="1" smtClean="0">
                <a:solidFill>
                  <a:srgbClr val="FF0000"/>
                </a:solidFill>
              </a:rPr>
              <a:t>B.COM 2_DATE:15/05/2020</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8229600" cy="4714908"/>
          </a:xfrm>
          <a:solidFill>
            <a:schemeClr val="accent6">
              <a:lumMod val="75000"/>
            </a:schemeClr>
          </a:solidFill>
        </p:spPr>
        <p:txBody>
          <a:bodyPr>
            <a:normAutofit fontScale="85000" lnSpcReduction="20000"/>
          </a:bodyPr>
          <a:lstStyle/>
          <a:p>
            <a:r>
              <a:rPr lang="en-IN" dirty="0" smtClean="0">
                <a:solidFill>
                  <a:srgbClr val="002060"/>
                </a:solidFill>
                <a:latin typeface="Berlin Sans FB" pitchFamily="34" charset="0"/>
              </a:rPr>
              <a:t>1</a:t>
            </a:r>
            <a:r>
              <a:rPr lang="en-IN" b="1" dirty="0" smtClean="0">
                <a:solidFill>
                  <a:srgbClr val="002060"/>
                </a:solidFill>
                <a:latin typeface="Berlin Sans FB" pitchFamily="34" charset="0"/>
              </a:rPr>
              <a:t>. As to value: </a:t>
            </a:r>
            <a:r>
              <a:rPr lang="en-IN" dirty="0" smtClean="0">
                <a:solidFill>
                  <a:srgbClr val="FFFF00"/>
                </a:solidFill>
                <a:latin typeface="Berlin Sans FB" pitchFamily="34" charset="0"/>
              </a:rPr>
              <a:t>A condition </a:t>
            </a:r>
            <a:r>
              <a:rPr lang="en-IN" dirty="0" smtClean="0">
                <a:solidFill>
                  <a:srgbClr val="002060"/>
                </a:solidFill>
                <a:latin typeface="Berlin Sans FB" pitchFamily="34" charset="0"/>
              </a:rPr>
              <a:t>is a stipulation which is essential to the main purpose of the contract, whereas </a:t>
            </a:r>
            <a:r>
              <a:rPr lang="en-IN" dirty="0" smtClean="0">
                <a:solidFill>
                  <a:srgbClr val="FFFF00"/>
                </a:solidFill>
                <a:latin typeface="Berlin Sans FB" pitchFamily="34" charset="0"/>
              </a:rPr>
              <a:t>a warranty </a:t>
            </a:r>
            <a:r>
              <a:rPr lang="en-IN" dirty="0" smtClean="0">
                <a:solidFill>
                  <a:srgbClr val="002060"/>
                </a:solidFill>
                <a:latin typeface="Berlin Sans FB" pitchFamily="34" charset="0"/>
              </a:rPr>
              <a:t>is a stipulation which is collateral to the main purpose of the contract.</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2. </a:t>
            </a:r>
            <a:r>
              <a:rPr lang="en-IN" b="1" dirty="0" smtClean="0">
                <a:solidFill>
                  <a:srgbClr val="002060"/>
                </a:solidFill>
                <a:latin typeface="Berlin Sans FB" pitchFamily="34" charset="0"/>
              </a:rPr>
              <a:t>As to breach: </a:t>
            </a:r>
            <a:r>
              <a:rPr lang="en-IN" dirty="0" smtClean="0">
                <a:solidFill>
                  <a:srgbClr val="002060"/>
                </a:solidFill>
                <a:latin typeface="Berlin Sans FB" pitchFamily="34" charset="0"/>
              </a:rPr>
              <a:t>The breach of </a:t>
            </a:r>
            <a:r>
              <a:rPr lang="en-IN" dirty="0" smtClean="0">
                <a:solidFill>
                  <a:srgbClr val="FFFF00"/>
                </a:solidFill>
                <a:latin typeface="Berlin Sans FB" pitchFamily="34" charset="0"/>
              </a:rPr>
              <a:t>a condition </a:t>
            </a:r>
            <a:r>
              <a:rPr lang="en-IN" dirty="0" smtClean="0">
                <a:solidFill>
                  <a:srgbClr val="002060"/>
                </a:solidFill>
                <a:latin typeface="Berlin Sans FB" pitchFamily="34" charset="0"/>
              </a:rPr>
              <a:t>gives the aggrieved party the right to repudiate the contract and also to claim damages.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3</a:t>
            </a:r>
            <a:r>
              <a:rPr lang="en-IN" b="1" dirty="0" smtClean="0">
                <a:solidFill>
                  <a:srgbClr val="002060"/>
                </a:solidFill>
                <a:latin typeface="Berlin Sans FB" pitchFamily="34" charset="0"/>
              </a:rPr>
              <a:t>. As to treatment</a:t>
            </a:r>
            <a:r>
              <a:rPr lang="en-IN" b="1" dirty="0" smtClean="0">
                <a:solidFill>
                  <a:srgbClr val="FFFF00"/>
                </a:solidFill>
                <a:latin typeface="Berlin Sans FB" pitchFamily="34" charset="0"/>
              </a:rPr>
              <a:t>: </a:t>
            </a:r>
            <a:r>
              <a:rPr lang="en-IN" dirty="0" smtClean="0">
                <a:solidFill>
                  <a:srgbClr val="FFFF00"/>
                </a:solidFill>
                <a:latin typeface="Berlin Sans FB" pitchFamily="34" charset="0"/>
              </a:rPr>
              <a:t>A breach of condition </a:t>
            </a:r>
            <a:r>
              <a:rPr lang="en-IN" dirty="0" smtClean="0">
                <a:solidFill>
                  <a:srgbClr val="002060"/>
                </a:solidFill>
                <a:latin typeface="Berlin Sans FB" pitchFamily="34" charset="0"/>
              </a:rPr>
              <a:t>may be treated as a breach of warranty. But a </a:t>
            </a:r>
            <a:r>
              <a:rPr lang="en-IN" dirty="0" smtClean="0">
                <a:solidFill>
                  <a:srgbClr val="FFFF00"/>
                </a:solidFill>
                <a:latin typeface="Berlin Sans FB" pitchFamily="34" charset="0"/>
              </a:rPr>
              <a:t>breach of warranty </a:t>
            </a:r>
            <a:r>
              <a:rPr lang="en-IN" dirty="0" smtClean="0">
                <a:solidFill>
                  <a:srgbClr val="002060"/>
                </a:solidFill>
                <a:latin typeface="Berlin Sans FB" pitchFamily="34" charset="0"/>
              </a:rPr>
              <a:t>cannot be treated as a breach of condition. Caveat Emptor</a:t>
            </a:r>
            <a:endParaRPr lang="en-IN" dirty="0">
              <a:solidFill>
                <a:srgbClr val="002060"/>
              </a:solidFill>
              <a:latin typeface="Berlin Sans FB" pitchFamily="34" charset="0"/>
            </a:endParaRPr>
          </a:p>
        </p:txBody>
      </p:sp>
      <p:sp>
        <p:nvSpPr>
          <p:cNvPr id="4" name="Rectangle 3"/>
          <p:cNvSpPr/>
          <p:nvPr/>
        </p:nvSpPr>
        <p:spPr>
          <a:xfrm>
            <a:off x="500034" y="428604"/>
            <a:ext cx="8143932" cy="121444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solidFill>
                  <a:srgbClr val="002060"/>
                </a:solidFill>
                <a:latin typeface="Arial Black" pitchFamily="34" charset="0"/>
              </a:rPr>
              <a:t>CONDITION AND WARANTY  DISTINGUISHED</a:t>
            </a:r>
            <a:endParaRPr lang="en-IN" sz="2400" dirty="0">
              <a:solidFill>
                <a:srgbClr val="002060"/>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a:solidFill>
            <a:srgbClr val="00B0F0"/>
          </a:solidFill>
        </p:spPr>
        <p:txBody>
          <a:bodyPr/>
          <a:lstStyle/>
          <a:p>
            <a:r>
              <a:rPr lang="en-IN" dirty="0" smtClean="0">
                <a:solidFill>
                  <a:srgbClr val="002060"/>
                </a:solidFill>
                <a:latin typeface="Arial Black" pitchFamily="34" charset="0"/>
              </a:rPr>
              <a:t>Caveat Emptor</a:t>
            </a:r>
            <a:endParaRPr lang="en-IN" dirty="0">
              <a:solidFill>
                <a:srgbClr val="002060"/>
              </a:solidFill>
              <a:latin typeface="Arial Black" pitchFamily="34" charset="0"/>
            </a:endParaRPr>
          </a:p>
        </p:txBody>
      </p:sp>
      <p:sp>
        <p:nvSpPr>
          <p:cNvPr id="3" name="Content Placeholder 2"/>
          <p:cNvSpPr>
            <a:spLocks noGrp="1"/>
          </p:cNvSpPr>
          <p:nvPr>
            <p:ph idx="1"/>
          </p:nvPr>
        </p:nvSpPr>
        <p:spPr>
          <a:xfrm>
            <a:off x="457200" y="1428736"/>
            <a:ext cx="8229600" cy="5214974"/>
          </a:xfrm>
          <a:solidFill>
            <a:schemeClr val="accent6">
              <a:lumMod val="75000"/>
            </a:schemeClr>
          </a:solidFill>
        </p:spPr>
        <p:txBody>
          <a:bodyPr>
            <a:normAutofit fontScale="70000" lnSpcReduction="20000"/>
          </a:bodyPr>
          <a:lstStyle/>
          <a:p>
            <a:r>
              <a:rPr lang="en-IN" dirty="0" smtClean="0">
                <a:solidFill>
                  <a:srgbClr val="002060"/>
                </a:solidFill>
                <a:latin typeface="Berlin Sans FB Demi" pitchFamily="34" charset="0"/>
              </a:rPr>
              <a:t> Let the “buyer be aware”</a:t>
            </a:r>
          </a:p>
          <a:p>
            <a:r>
              <a:rPr lang="en-IN" dirty="0" smtClean="0">
                <a:solidFill>
                  <a:srgbClr val="002060"/>
                </a:solidFill>
                <a:latin typeface="Berlin Sans FB Demi" pitchFamily="34" charset="0"/>
              </a:rPr>
              <a:t> </a:t>
            </a:r>
          </a:p>
          <a:p>
            <a:r>
              <a:rPr lang="en-IN" dirty="0" smtClean="0">
                <a:solidFill>
                  <a:srgbClr val="002060"/>
                </a:solidFill>
                <a:latin typeface="Berlin Sans FB Demi" pitchFamily="34" charset="0"/>
              </a:rPr>
              <a:t> A warning that notifies a buyer that the goods he or she is buying are "as is," or subject to all defects.</a:t>
            </a:r>
          </a:p>
          <a:p>
            <a:endParaRPr lang="en-IN" dirty="0" smtClean="0">
              <a:solidFill>
                <a:srgbClr val="002060"/>
              </a:solidFill>
              <a:latin typeface="Berlin Sans FB Demi" pitchFamily="34" charset="0"/>
            </a:endParaRPr>
          </a:p>
          <a:p>
            <a:r>
              <a:rPr lang="en-IN" dirty="0" smtClean="0">
                <a:solidFill>
                  <a:srgbClr val="002060"/>
                </a:solidFill>
                <a:latin typeface="Berlin Sans FB Demi" pitchFamily="34" charset="0"/>
              </a:rPr>
              <a:t>  When a sale is subject to this warning the purchaser assumes the risk that the product might be either defective or unsuitable to his or her needs. This rule is not designed to shield sellers who engage in Fraud or bad faith dealing by making false or misleading representations about the quality or condition of a particular product.</a:t>
            </a:r>
          </a:p>
          <a:p>
            <a:endParaRPr lang="en-IN" dirty="0" smtClean="0">
              <a:solidFill>
                <a:srgbClr val="002060"/>
              </a:solidFill>
              <a:latin typeface="Berlin Sans FB Demi" pitchFamily="34" charset="0"/>
            </a:endParaRPr>
          </a:p>
          <a:p>
            <a:r>
              <a:rPr lang="en-IN" dirty="0" smtClean="0">
                <a:solidFill>
                  <a:srgbClr val="002060"/>
                </a:solidFill>
                <a:latin typeface="Berlin Sans FB Demi" pitchFamily="34" charset="0"/>
              </a:rPr>
              <a:t> It merely summarizes the concept that a purchaser m </a:t>
            </a:r>
            <a:r>
              <a:rPr lang="en-IN" dirty="0" err="1" smtClean="0">
                <a:solidFill>
                  <a:srgbClr val="002060"/>
                </a:solidFill>
                <a:latin typeface="Berlin Sans FB Demi" pitchFamily="34" charset="0"/>
              </a:rPr>
              <a:t>ust</a:t>
            </a:r>
            <a:r>
              <a:rPr lang="en-IN" dirty="0" smtClean="0">
                <a:solidFill>
                  <a:srgbClr val="002060"/>
                </a:solidFill>
                <a:latin typeface="Berlin Sans FB Demi" pitchFamily="34" charset="0"/>
              </a:rPr>
              <a:t> examine, judge, and test the product considered for purchase himself or herself</a:t>
            </a:r>
            <a:endParaRPr lang="en-IN" dirty="0">
              <a:solidFill>
                <a:srgbClr val="002060"/>
              </a:solidFill>
              <a:latin typeface="Berlin Sans FB Dem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85728"/>
            <a:ext cx="8572560" cy="725470"/>
          </a:xfrm>
          <a:solidFill>
            <a:srgbClr val="00B0F0"/>
          </a:solidFill>
        </p:spPr>
        <p:txBody>
          <a:bodyPr>
            <a:normAutofit fontScale="90000"/>
          </a:bodyPr>
          <a:lstStyle/>
          <a:p>
            <a:r>
              <a:rPr lang="en-IN" dirty="0" smtClean="0">
                <a:solidFill>
                  <a:srgbClr val="002060"/>
                </a:solidFill>
                <a:latin typeface="Arial Black" pitchFamily="34" charset="0"/>
              </a:rPr>
              <a:t>DUTIES OF BUYER</a:t>
            </a:r>
            <a:endParaRPr lang="en-IN" dirty="0">
              <a:solidFill>
                <a:srgbClr val="002060"/>
              </a:solidFill>
              <a:latin typeface="Arial Black" pitchFamily="34" charset="0"/>
            </a:endParaRPr>
          </a:p>
        </p:txBody>
      </p:sp>
      <p:sp>
        <p:nvSpPr>
          <p:cNvPr id="3" name="Content Placeholder 2"/>
          <p:cNvSpPr>
            <a:spLocks noGrp="1"/>
          </p:cNvSpPr>
          <p:nvPr>
            <p:ph idx="1"/>
          </p:nvPr>
        </p:nvSpPr>
        <p:spPr>
          <a:xfrm>
            <a:off x="214282" y="1285860"/>
            <a:ext cx="8715436" cy="5572140"/>
          </a:xfrm>
          <a:solidFill>
            <a:schemeClr val="accent6">
              <a:lumMod val="75000"/>
            </a:schemeClr>
          </a:solidFill>
        </p:spPr>
        <p:txBody>
          <a:bodyPr>
            <a:normAutofit fontScale="62500" lnSpcReduction="20000"/>
          </a:bodyPr>
          <a:lstStyle/>
          <a:p>
            <a:r>
              <a:rPr lang="en-IN" dirty="0" smtClean="0">
                <a:solidFill>
                  <a:srgbClr val="002060"/>
                </a:solidFill>
                <a:latin typeface="Berlin Sans FB" pitchFamily="34" charset="0"/>
              </a:rPr>
              <a:t> Duty to accept the goods and pay for them in exchange of possession.</a:t>
            </a:r>
          </a:p>
          <a:p>
            <a:pPr>
              <a:buNone/>
            </a:pPr>
            <a:r>
              <a:rPr lang="en-IN" dirty="0" smtClean="0">
                <a:solidFill>
                  <a:srgbClr val="002060"/>
                </a:solidFill>
                <a:latin typeface="Berlin Sans FB" pitchFamily="34" charset="0"/>
              </a:rPr>
              <a:t> </a:t>
            </a:r>
          </a:p>
          <a:p>
            <a:r>
              <a:rPr lang="en-IN" dirty="0" smtClean="0">
                <a:solidFill>
                  <a:srgbClr val="002060"/>
                </a:solidFill>
                <a:latin typeface="Berlin Sans FB" pitchFamily="34" charset="0"/>
              </a:rPr>
              <a:t> Duty to apply for delivery of goods.</a:t>
            </a:r>
          </a:p>
          <a:p>
            <a:pPr>
              <a:buNone/>
            </a:pPr>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demand delivery at a reasonable hour.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accept instalment delivery and pay for it.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take risk of deterioration in the course of transit.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intimate the seller where he rejects the goods.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take delivery.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Duty to pay the price</a:t>
            </a:r>
          </a:p>
          <a:p>
            <a:r>
              <a:rPr lang="en-IN" dirty="0" smtClean="0">
                <a:solidFill>
                  <a:srgbClr val="002060"/>
                </a:solidFill>
                <a:latin typeface="Berlin Sans FB" pitchFamily="34" charset="0"/>
              </a:rPr>
              <a:t>. </a:t>
            </a:r>
          </a:p>
          <a:p>
            <a:r>
              <a:rPr lang="en-IN" dirty="0" smtClean="0">
                <a:solidFill>
                  <a:srgbClr val="002060"/>
                </a:solidFill>
                <a:latin typeface="Berlin Sans FB" pitchFamily="34" charset="0"/>
              </a:rPr>
              <a:t> Duty to pay damages for non-acceptance</a:t>
            </a:r>
            <a:endParaRPr lang="en-IN" dirty="0">
              <a:solidFill>
                <a:srgbClr val="00206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IN" dirty="0" smtClean="0">
                <a:solidFill>
                  <a:srgbClr val="002060"/>
                </a:solidFill>
                <a:latin typeface="Arial Black" pitchFamily="34" charset="0"/>
              </a:rPr>
              <a:t>Unpaid Seller</a:t>
            </a:r>
            <a:endParaRPr lang="en-IN" dirty="0">
              <a:solidFill>
                <a:srgbClr val="002060"/>
              </a:solidFill>
              <a:latin typeface="Arial Black" pitchFamily="34" charset="0"/>
            </a:endParaRPr>
          </a:p>
        </p:txBody>
      </p:sp>
      <p:sp>
        <p:nvSpPr>
          <p:cNvPr id="3" name="Content Placeholder 2"/>
          <p:cNvSpPr>
            <a:spLocks noGrp="1"/>
          </p:cNvSpPr>
          <p:nvPr>
            <p:ph idx="1"/>
          </p:nvPr>
        </p:nvSpPr>
        <p:spPr>
          <a:xfrm>
            <a:off x="457200" y="1600200"/>
            <a:ext cx="8229600" cy="4900634"/>
          </a:xfrm>
          <a:solidFill>
            <a:schemeClr val="accent6">
              <a:lumMod val="75000"/>
            </a:schemeClr>
          </a:solidFill>
        </p:spPr>
        <p:txBody>
          <a:bodyPr>
            <a:normAutofit fontScale="85000" lnSpcReduction="10000"/>
          </a:bodyPr>
          <a:lstStyle/>
          <a:p>
            <a:r>
              <a:rPr lang="en-IN" dirty="0" smtClean="0">
                <a:solidFill>
                  <a:srgbClr val="002060"/>
                </a:solidFill>
                <a:latin typeface="Berlin Sans FB" pitchFamily="34" charset="0"/>
              </a:rPr>
              <a:t>The seller of goods is deemed to be an "unpaid" seller –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when the whole of the price has not been paid or tendered; or </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when a bill of exchange or other negotiable instruments has been received as conditional payment</a:t>
            </a:r>
          </a:p>
          <a:p>
            <a:endParaRPr lang="en-IN" dirty="0" smtClean="0">
              <a:solidFill>
                <a:srgbClr val="002060"/>
              </a:solidFill>
              <a:latin typeface="Berlin Sans FB" pitchFamily="34" charset="0"/>
            </a:endParaRPr>
          </a:p>
          <a:p>
            <a:r>
              <a:rPr lang="en-IN" dirty="0" smtClean="0">
                <a:solidFill>
                  <a:srgbClr val="002060"/>
                </a:solidFill>
                <a:latin typeface="Berlin Sans FB" pitchFamily="34" charset="0"/>
              </a:rPr>
              <a:t>  the conditions has not been fulfilled by reason of the dishonour of the instrument or otherwise. [Sec 45(1)</a:t>
            </a:r>
            <a:endParaRPr lang="en-IN" dirty="0">
              <a:solidFill>
                <a:srgbClr val="00206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IN" dirty="0" smtClean="0">
                <a:solidFill>
                  <a:srgbClr val="002060"/>
                </a:solidFill>
                <a:latin typeface="Arial Black" pitchFamily="34" charset="0"/>
              </a:rPr>
              <a:t>Rights of Unpaid Seller</a:t>
            </a:r>
            <a:endParaRPr lang="en-IN" dirty="0">
              <a:solidFill>
                <a:srgbClr val="002060"/>
              </a:solidFill>
              <a:latin typeface="Arial Black" pitchFamily="34" charset="0"/>
            </a:endParaRPr>
          </a:p>
        </p:txBody>
      </p:sp>
      <p:sp>
        <p:nvSpPr>
          <p:cNvPr id="3" name="Content Placeholder 2"/>
          <p:cNvSpPr>
            <a:spLocks noGrp="1"/>
          </p:cNvSpPr>
          <p:nvPr>
            <p:ph idx="1"/>
          </p:nvPr>
        </p:nvSpPr>
        <p:spPr>
          <a:xfrm>
            <a:off x="457200" y="1600200"/>
            <a:ext cx="8229600" cy="4972072"/>
          </a:xfrm>
          <a:solidFill>
            <a:schemeClr val="accent6">
              <a:lumMod val="75000"/>
            </a:schemeClr>
          </a:solidFill>
        </p:spPr>
        <p:txBody>
          <a:bodyPr>
            <a:normAutofit fontScale="92500" lnSpcReduction="20000"/>
          </a:bodyPr>
          <a:lstStyle/>
          <a:p>
            <a:r>
              <a:rPr lang="en-IN" dirty="0" smtClean="0">
                <a:solidFill>
                  <a:srgbClr val="002060"/>
                </a:solidFill>
                <a:latin typeface="Berlin Sans FB" pitchFamily="34" charset="0"/>
              </a:rPr>
              <a:t>Notwithstanding that the property in the goods may have passed to the buyer, the unpaid seller, has, by implication of law</a:t>
            </a:r>
          </a:p>
          <a:p>
            <a:endParaRPr lang="en-IN" dirty="0" smtClean="0">
              <a:solidFill>
                <a:srgbClr val="002060"/>
              </a:solidFill>
              <a:latin typeface="Berlin Sans FB" pitchFamily="34" charset="0"/>
            </a:endParaRPr>
          </a:p>
          <a:p>
            <a:pPr>
              <a:buNone/>
            </a:pPr>
            <a:r>
              <a:rPr lang="en-IN" dirty="0" smtClean="0">
                <a:solidFill>
                  <a:srgbClr val="002060"/>
                </a:solidFill>
                <a:latin typeface="Berlin Sans FB" pitchFamily="34" charset="0"/>
              </a:rPr>
              <a:t>   a)a lien on the goods for price while he is in possession of them;</a:t>
            </a:r>
          </a:p>
          <a:p>
            <a:pPr>
              <a:buNone/>
            </a:pPr>
            <a:endParaRPr lang="en-IN" dirty="0" smtClean="0">
              <a:solidFill>
                <a:srgbClr val="002060"/>
              </a:solidFill>
              <a:latin typeface="Berlin Sans FB" pitchFamily="34" charset="0"/>
            </a:endParaRPr>
          </a:p>
          <a:p>
            <a:pPr>
              <a:buNone/>
            </a:pPr>
            <a:r>
              <a:rPr lang="en-IN" dirty="0" smtClean="0">
                <a:solidFill>
                  <a:srgbClr val="002060"/>
                </a:solidFill>
                <a:latin typeface="Berlin Sans FB" pitchFamily="34" charset="0"/>
              </a:rPr>
              <a:t>  b)in case of insolvency of the buyer a right of stopping the goods in transit; and</a:t>
            </a:r>
          </a:p>
          <a:p>
            <a:pPr>
              <a:buNone/>
            </a:pPr>
            <a:r>
              <a:rPr lang="en-IN" dirty="0" smtClean="0">
                <a:solidFill>
                  <a:srgbClr val="002060"/>
                </a:solidFill>
                <a:latin typeface="Berlin Sans FB" pitchFamily="34" charset="0"/>
              </a:rPr>
              <a:t> </a:t>
            </a:r>
          </a:p>
          <a:p>
            <a:pPr>
              <a:buNone/>
            </a:pPr>
            <a:r>
              <a:rPr lang="en-IN" dirty="0" smtClean="0">
                <a:solidFill>
                  <a:srgbClr val="002060"/>
                </a:solidFill>
                <a:latin typeface="Berlin Sans FB" pitchFamily="34" charset="0"/>
              </a:rPr>
              <a:t>  c) a right of resale. [Sec 45(1)</a:t>
            </a:r>
            <a:endParaRPr lang="en-IN" dirty="0">
              <a:solidFill>
                <a:srgbClr val="002060"/>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TotalTime>
  <Words>478</Words>
  <Application>Microsoft Office PowerPoint</Application>
  <PresentationFormat>On-screen Show (4:3)</PresentationFormat>
  <Paragraphs>52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Caveat Emptor</vt:lpstr>
      <vt:lpstr>DUTIES OF BUYER</vt:lpstr>
      <vt:lpstr>Unpaid Seller</vt:lpstr>
      <vt:lpstr>Rights of Unpaid Seller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BY SUMITA KUMARI B.COM PART 2 MARWARI COLLEGE KISHANGANJ</dc:title>
  <dc:creator>jahanvi</dc:creator>
  <cp:lastModifiedBy>jahanvi</cp:lastModifiedBy>
  <cp:revision>9</cp:revision>
  <dcterms:created xsi:type="dcterms:W3CDTF">2019-07-22T07:15:35Z</dcterms:created>
  <dcterms:modified xsi:type="dcterms:W3CDTF">2020-05-15T06:00:09Z</dcterms:modified>
</cp:coreProperties>
</file>