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6" r:id="rId2"/>
    <p:sldId id="259" r:id="rId3"/>
    <p:sldId id="260" r:id="rId4"/>
    <p:sldId id="261" r:id="rId5"/>
    <p:sldId id="262" r:id="rId6"/>
    <p:sldId id="263" r:id="rId7"/>
    <p:sldId id="264"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EBB24B6-31CD-4BAC-B772-0E4BEF0CFD0A}" type="datetimeFigureOut">
              <a:rPr lang="en-US" smtClean="0"/>
              <a:pPr/>
              <a:t>5/14/2020</a:t>
            </a:fld>
            <a:endParaRPr lang="en-IN"/>
          </a:p>
        </p:txBody>
      </p:sp>
      <p:sp>
        <p:nvSpPr>
          <p:cNvPr id="20" name="Footer Placeholder 19"/>
          <p:cNvSpPr>
            <a:spLocks noGrp="1"/>
          </p:cNvSpPr>
          <p:nvPr>
            <p:ph type="ftr" sz="quarter" idx="11"/>
          </p:nvPr>
        </p:nvSpPr>
        <p:spPr/>
        <p:txBody>
          <a:bodyPr/>
          <a:lstStyle>
            <a:extLst/>
          </a:lstStyle>
          <a:p>
            <a:endParaRPr lang="en-IN"/>
          </a:p>
        </p:txBody>
      </p:sp>
      <p:sp>
        <p:nvSpPr>
          <p:cNvPr id="10" name="Slide Number Placeholder 9"/>
          <p:cNvSpPr>
            <a:spLocks noGrp="1"/>
          </p:cNvSpPr>
          <p:nvPr>
            <p:ph type="sldNum" sz="quarter" idx="12"/>
          </p:nvPr>
        </p:nvSpPr>
        <p:spPr/>
        <p:txBody>
          <a:bodyPr/>
          <a:lstStyle>
            <a:extLst/>
          </a:lstStyle>
          <a:p>
            <a:fld id="{6DD5C817-3D8D-4106-8ED9-559C618DE41C}" type="slidenum">
              <a:rPr lang="en-IN" smtClean="0"/>
              <a:pPr/>
              <a:t>‹#›</a:t>
            </a:fld>
            <a:endParaRPr lang="en-IN"/>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EBB24B6-31CD-4BAC-B772-0E4BEF0CFD0A}" type="datetimeFigureOut">
              <a:rPr lang="en-US" smtClean="0"/>
              <a:pPr/>
              <a:t>5/14/2020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6DD5C817-3D8D-4106-8ED9-559C618DE41C}"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EBB24B6-31CD-4BAC-B772-0E4BEF0CFD0A}" type="datetimeFigureOut">
              <a:rPr lang="en-US" smtClean="0"/>
              <a:pPr/>
              <a:t>5/14/2020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6DD5C817-3D8D-4106-8ED9-559C618DE41C}"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EBB24B6-31CD-4BAC-B772-0E4BEF0CFD0A}" type="datetimeFigureOut">
              <a:rPr lang="en-US" smtClean="0"/>
              <a:pPr/>
              <a:t>5/14/2020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6DD5C817-3D8D-4106-8ED9-559C618DE41C}"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EBB24B6-31CD-4BAC-B772-0E4BEF0CFD0A}" type="datetimeFigureOut">
              <a:rPr lang="en-US" smtClean="0"/>
              <a:pPr/>
              <a:t>5/14/2020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6DD5C817-3D8D-4106-8ED9-559C618DE41C}" type="slidenum">
              <a:rPr lang="en-IN" smtClean="0"/>
              <a:pPr/>
              <a:t>‹#›</a:t>
            </a:fld>
            <a:endParaRPr lang="en-IN"/>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EBB24B6-31CD-4BAC-B772-0E4BEF0CFD0A}" type="datetimeFigureOut">
              <a:rPr lang="en-US" smtClean="0"/>
              <a:pPr/>
              <a:t>5/14/2020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6DD5C817-3D8D-4106-8ED9-559C618DE41C}"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EBB24B6-31CD-4BAC-B772-0E4BEF0CFD0A}" type="datetimeFigureOut">
              <a:rPr lang="en-US" smtClean="0"/>
              <a:pPr/>
              <a:t>5/14/2020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6DD5C817-3D8D-4106-8ED9-559C618DE41C}"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EBB24B6-31CD-4BAC-B772-0E4BEF0CFD0A}" type="datetimeFigureOut">
              <a:rPr lang="en-US" smtClean="0"/>
              <a:pPr/>
              <a:t>5/14/2020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6DD5C817-3D8D-4106-8ED9-559C618DE41C}"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EBB24B6-31CD-4BAC-B772-0E4BEF0CFD0A}" type="datetimeFigureOut">
              <a:rPr lang="en-US" smtClean="0"/>
              <a:pPr/>
              <a:t>5/14/2020</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6DD5C817-3D8D-4106-8ED9-559C618DE41C}" type="slidenum">
              <a:rPr lang="en-IN" smtClean="0"/>
              <a:pPr/>
              <a:t>‹#›</a:t>
            </a:fld>
            <a:endParaRPr lang="en-IN"/>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EBB24B6-31CD-4BAC-B772-0E4BEF0CFD0A}" type="datetimeFigureOut">
              <a:rPr lang="en-US" smtClean="0"/>
              <a:pPr/>
              <a:t>5/14/2020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6DD5C817-3D8D-4106-8ED9-559C618DE41C}"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EBB24B6-31CD-4BAC-B772-0E4BEF0CFD0A}" type="datetimeFigureOut">
              <a:rPr lang="en-US" smtClean="0"/>
              <a:pPr/>
              <a:t>5/14/2020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6DD5C817-3D8D-4106-8ED9-559C618DE41C}" type="slidenum">
              <a:rPr lang="en-IN" smtClean="0"/>
              <a:pPr/>
              <a:t>‹#›</a:t>
            </a:fld>
            <a:endParaRPr lang="en-IN"/>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EBB24B6-31CD-4BAC-B772-0E4BEF0CFD0A}" type="datetimeFigureOut">
              <a:rPr lang="en-US" smtClean="0"/>
              <a:pPr/>
              <a:t>5/14/2020</a:t>
            </a:fld>
            <a:endParaRPr lang="en-IN"/>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IN"/>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DD5C817-3D8D-4106-8ED9-559C618DE41C}" type="slidenum">
              <a:rPr lang="en-IN" smtClean="0"/>
              <a:pPr/>
              <a:t>‹#›</a:t>
            </a:fld>
            <a:endParaRPr lang="en-IN"/>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usiness-organisation-original-imad8v7yqfxzgrzh.jpeg"/>
          <p:cNvPicPr>
            <a:picLocks noGrp="1" noChangeAspect="1"/>
          </p:cNvPicPr>
          <p:nvPr>
            <p:ph idx="1"/>
          </p:nvPr>
        </p:nvPicPr>
        <p:blipFill>
          <a:blip r:embed="rId2"/>
          <a:srcRect b="21972"/>
          <a:stretch>
            <a:fillRect/>
          </a:stretch>
        </p:blipFill>
        <p:spPr>
          <a:xfrm>
            <a:off x="0" y="0"/>
            <a:ext cx="9144000" cy="6858000"/>
          </a:xfrm>
        </p:spPr>
      </p:pic>
      <p:sp>
        <p:nvSpPr>
          <p:cNvPr id="6" name="TextBox 5"/>
          <p:cNvSpPr txBox="1"/>
          <p:nvPr/>
        </p:nvSpPr>
        <p:spPr>
          <a:xfrm>
            <a:off x="214282" y="3143248"/>
            <a:ext cx="4000528" cy="2246769"/>
          </a:xfrm>
          <a:prstGeom prst="rect">
            <a:avLst/>
          </a:prstGeom>
          <a:noFill/>
        </p:spPr>
        <p:txBody>
          <a:bodyPr wrap="square" rtlCol="0">
            <a:spAutoFit/>
          </a:bodyPr>
          <a:lstStyle/>
          <a:p>
            <a:r>
              <a:rPr lang="en-IN" sz="2800" dirty="0" smtClean="0">
                <a:solidFill>
                  <a:srgbClr val="F73760"/>
                </a:solidFill>
                <a:latin typeface="Bernard MT Condensed" pitchFamily="18" charset="0"/>
              </a:rPr>
              <a:t>BY JAHANAVI </a:t>
            </a:r>
            <a:r>
              <a:rPr lang="en-IN" sz="2800" dirty="0" smtClean="0">
                <a:solidFill>
                  <a:srgbClr val="F73760"/>
                </a:solidFill>
                <a:latin typeface="Bernard MT Condensed" pitchFamily="18" charset="0"/>
              </a:rPr>
              <a:t>DEO</a:t>
            </a:r>
            <a:endParaRPr lang="en-IN" sz="2800" dirty="0" smtClean="0">
              <a:solidFill>
                <a:srgbClr val="F73760"/>
              </a:solidFill>
              <a:latin typeface="Bernard MT Condensed" pitchFamily="18" charset="0"/>
            </a:endParaRPr>
          </a:p>
          <a:p>
            <a:r>
              <a:rPr lang="en-IN" sz="2800" dirty="0" smtClean="0">
                <a:solidFill>
                  <a:srgbClr val="F73760"/>
                </a:solidFill>
                <a:latin typeface="Bernard MT Condensed" pitchFamily="18" charset="0"/>
              </a:rPr>
              <a:t>DEPARTMENT OF COMMERCE</a:t>
            </a:r>
          </a:p>
          <a:p>
            <a:r>
              <a:rPr lang="en-IN" sz="2800" dirty="0" smtClean="0">
                <a:solidFill>
                  <a:srgbClr val="F73760"/>
                </a:solidFill>
                <a:latin typeface="Bernard MT Condensed" pitchFamily="18" charset="0"/>
              </a:rPr>
              <a:t>M.L ARYA COLLEGE, </a:t>
            </a:r>
            <a:r>
              <a:rPr lang="en-IN" sz="2800" dirty="0" smtClean="0">
                <a:solidFill>
                  <a:srgbClr val="F73760"/>
                </a:solidFill>
                <a:latin typeface="Bernard MT Condensed" pitchFamily="18" charset="0"/>
              </a:rPr>
              <a:t>KASBA</a:t>
            </a:r>
          </a:p>
          <a:p>
            <a:r>
              <a:rPr lang="en-IN" sz="2800" smtClean="0">
                <a:solidFill>
                  <a:srgbClr val="F73760"/>
                </a:solidFill>
                <a:latin typeface="Bernard MT Condensed" pitchFamily="18" charset="0"/>
              </a:rPr>
              <a:t>B.COM 1_UNIT 3_DATE:14/05/2020</a:t>
            </a:r>
            <a:endParaRPr lang="en-IN" sz="2800" dirty="0">
              <a:solidFill>
                <a:srgbClr val="F73760"/>
              </a:solidFill>
              <a:latin typeface="Bernard MT Condensed"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14356"/>
            <a:ext cx="8229600" cy="1066800"/>
          </a:xfrm>
        </p:spPr>
        <p:txBody>
          <a:bodyPr>
            <a:normAutofit fontScale="90000"/>
          </a:bodyPr>
          <a:lstStyle/>
          <a:p>
            <a:r>
              <a:rPr lang="en-IN" b="1" dirty="0" smtClean="0"/>
              <a:t>Advantages of line organization</a:t>
            </a:r>
            <a:br>
              <a:rPr lang="en-IN" b="1" dirty="0" smtClean="0"/>
            </a:br>
            <a:endParaRPr lang="en-IN" dirty="0"/>
          </a:p>
        </p:txBody>
      </p:sp>
      <p:sp>
        <p:nvSpPr>
          <p:cNvPr id="3" name="Content Placeholder 2"/>
          <p:cNvSpPr>
            <a:spLocks noGrp="1"/>
          </p:cNvSpPr>
          <p:nvPr>
            <p:ph idx="1"/>
          </p:nvPr>
        </p:nvSpPr>
        <p:spPr>
          <a:xfrm>
            <a:off x="1000100" y="1428736"/>
            <a:ext cx="4143404" cy="5182368"/>
          </a:xfrm>
        </p:spPr>
        <p:txBody>
          <a:bodyPr>
            <a:normAutofit fontScale="70000" lnSpcReduction="20000"/>
          </a:bodyPr>
          <a:lstStyle/>
          <a:p>
            <a:pPr fontAlgn="base"/>
            <a:r>
              <a:rPr lang="en-IN" b="1" dirty="0" smtClean="0">
                <a:solidFill>
                  <a:schemeClr val="accent6">
                    <a:lumMod val="75000"/>
                  </a:schemeClr>
                </a:solidFill>
                <a:latin typeface="Berlin Sans FB" pitchFamily="34" charset="0"/>
              </a:rPr>
              <a:t>1. Simplicity:</a:t>
            </a:r>
            <a:endParaRPr lang="en-IN" dirty="0" smtClean="0">
              <a:solidFill>
                <a:schemeClr val="accent6">
                  <a:lumMod val="75000"/>
                </a:schemeClr>
              </a:solidFill>
              <a:latin typeface="Berlin Sans FB" pitchFamily="34" charset="0"/>
            </a:endParaRPr>
          </a:p>
          <a:p>
            <a:pPr fontAlgn="base"/>
            <a:r>
              <a:rPr lang="en-IN" dirty="0" smtClean="0">
                <a:solidFill>
                  <a:schemeClr val="accent6">
                    <a:lumMod val="75000"/>
                  </a:schemeClr>
                </a:solidFill>
                <a:latin typeface="Berlin Sans FB" pitchFamily="34" charset="0"/>
              </a:rPr>
              <a:t>It is very simple to establish and operate. It can be easily understood by the employees.</a:t>
            </a:r>
          </a:p>
          <a:p>
            <a:pPr fontAlgn="base"/>
            <a:endParaRPr lang="en-IN" dirty="0" smtClean="0">
              <a:solidFill>
                <a:schemeClr val="accent6">
                  <a:lumMod val="75000"/>
                </a:schemeClr>
              </a:solidFill>
              <a:latin typeface="Berlin Sans FB" pitchFamily="34" charset="0"/>
            </a:endParaRPr>
          </a:p>
          <a:p>
            <a:pPr fontAlgn="base"/>
            <a:r>
              <a:rPr lang="en-IN" b="1" dirty="0" smtClean="0">
                <a:solidFill>
                  <a:schemeClr val="accent6">
                    <a:lumMod val="75000"/>
                  </a:schemeClr>
                </a:solidFill>
                <a:latin typeface="Berlin Sans FB" pitchFamily="34" charset="0"/>
              </a:rPr>
              <a:t>2. Fixed responsibility:</a:t>
            </a:r>
            <a:endParaRPr lang="en-IN" dirty="0" smtClean="0">
              <a:solidFill>
                <a:schemeClr val="accent6">
                  <a:lumMod val="75000"/>
                </a:schemeClr>
              </a:solidFill>
              <a:latin typeface="Berlin Sans FB" pitchFamily="34" charset="0"/>
            </a:endParaRPr>
          </a:p>
          <a:p>
            <a:pPr fontAlgn="base"/>
            <a:r>
              <a:rPr lang="en-IN" dirty="0" smtClean="0">
                <a:solidFill>
                  <a:schemeClr val="accent6">
                    <a:lumMod val="75000"/>
                  </a:schemeClr>
                </a:solidFill>
                <a:latin typeface="Berlin Sans FB" pitchFamily="34" charset="0"/>
              </a:rPr>
              <a:t>Duties and responsibilities are clearly defined for each individual with reference to the work assigned to him. As a result everybody knows to whom he is responsible and who are responsible to him. Nobody can avoid responsibility.</a:t>
            </a:r>
          </a:p>
          <a:p>
            <a:endParaRPr lang="en-IN" dirty="0">
              <a:solidFill>
                <a:schemeClr val="accent6">
                  <a:lumMod val="75000"/>
                </a:schemeClr>
              </a:solidFill>
              <a:latin typeface="Berlin Sans FB" pitchFamily="34" charset="0"/>
            </a:endParaRPr>
          </a:p>
        </p:txBody>
      </p:sp>
      <p:pic>
        <p:nvPicPr>
          <p:cNvPr id="4" name="Picture 3" descr="img2.png"/>
          <p:cNvPicPr>
            <a:picLocks noChangeAspect="1"/>
          </p:cNvPicPr>
          <p:nvPr/>
        </p:nvPicPr>
        <p:blipFill>
          <a:blip r:embed="rId2"/>
          <a:stretch>
            <a:fillRect/>
          </a:stretch>
        </p:blipFill>
        <p:spPr>
          <a:xfrm>
            <a:off x="5072066" y="1285860"/>
            <a:ext cx="3857652" cy="542928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8662" y="714356"/>
            <a:ext cx="7758138" cy="5860180"/>
          </a:xfrm>
        </p:spPr>
        <p:txBody>
          <a:bodyPr>
            <a:normAutofit fontScale="85000" lnSpcReduction="20000"/>
          </a:bodyPr>
          <a:lstStyle/>
          <a:p>
            <a:pPr fontAlgn="base"/>
            <a:r>
              <a:rPr lang="en-IN" b="1" dirty="0" smtClean="0">
                <a:solidFill>
                  <a:schemeClr val="accent6">
                    <a:lumMod val="75000"/>
                  </a:schemeClr>
                </a:solidFill>
                <a:latin typeface="Berlin Sans FB" pitchFamily="34" charset="0"/>
              </a:rPr>
              <a:t>3. Discipline:</a:t>
            </a:r>
            <a:endParaRPr lang="en-IN" dirty="0" smtClean="0">
              <a:solidFill>
                <a:schemeClr val="accent6">
                  <a:lumMod val="75000"/>
                </a:schemeClr>
              </a:solidFill>
              <a:latin typeface="Berlin Sans FB" pitchFamily="34" charset="0"/>
            </a:endParaRPr>
          </a:p>
          <a:p>
            <a:pPr fontAlgn="base"/>
            <a:r>
              <a:rPr lang="en-IN" dirty="0" smtClean="0">
                <a:solidFill>
                  <a:schemeClr val="accent6">
                    <a:lumMod val="75000"/>
                  </a:schemeClr>
                </a:solidFill>
                <a:latin typeface="Berlin Sans FB" pitchFamily="34" charset="0"/>
              </a:rPr>
              <a:t>This type of organisation ensures better discipline in the enterprise. Singleness of responsibilities facilitates discipline in the organisation. The workers at the lower levels will be more loyal and responsible to one single boss rather than to a number of bosses.</a:t>
            </a:r>
          </a:p>
          <a:p>
            <a:pPr fontAlgn="base"/>
            <a:endParaRPr lang="en-IN" dirty="0" smtClean="0">
              <a:solidFill>
                <a:schemeClr val="accent6">
                  <a:lumMod val="75000"/>
                </a:schemeClr>
              </a:solidFill>
              <a:latin typeface="Berlin Sans FB" pitchFamily="34" charset="0"/>
            </a:endParaRPr>
          </a:p>
          <a:p>
            <a:pPr fontAlgn="base"/>
            <a:r>
              <a:rPr lang="en-IN" b="1" dirty="0" smtClean="0">
                <a:solidFill>
                  <a:schemeClr val="accent6">
                    <a:lumMod val="75000"/>
                  </a:schemeClr>
                </a:solidFill>
                <a:latin typeface="Berlin Sans FB" pitchFamily="34" charset="0"/>
              </a:rPr>
              <a:t>4. Flexibility:</a:t>
            </a:r>
            <a:endParaRPr lang="en-IN" dirty="0" smtClean="0">
              <a:solidFill>
                <a:schemeClr val="accent6">
                  <a:lumMod val="75000"/>
                </a:schemeClr>
              </a:solidFill>
              <a:latin typeface="Berlin Sans FB" pitchFamily="34" charset="0"/>
            </a:endParaRPr>
          </a:p>
          <a:p>
            <a:pPr fontAlgn="base"/>
            <a:r>
              <a:rPr lang="en-IN" dirty="0" smtClean="0">
                <a:solidFill>
                  <a:schemeClr val="accent6">
                    <a:lumMod val="75000"/>
                  </a:schemeClr>
                </a:solidFill>
                <a:latin typeface="Berlin Sans FB" pitchFamily="34" charset="0"/>
              </a:rPr>
              <a:t>It is flexible in the sense that it is subject to quick adjustments to suit to changing conditions. In the words of Wheeler, “It permits rapid and orderly decisions in meeting problems at various levels of organisation”. In simple words, it is more adaptive to the changed circumstances.</a:t>
            </a:r>
          </a:p>
          <a:p>
            <a:endParaRPr lang="en-IN" dirty="0">
              <a:solidFill>
                <a:schemeClr val="accent6">
                  <a:lumMod val="75000"/>
                </a:schemeClr>
              </a:solidFill>
              <a:latin typeface="Berlin Sans FB"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0100" y="714356"/>
            <a:ext cx="4143404" cy="5860180"/>
          </a:xfrm>
        </p:spPr>
        <p:txBody>
          <a:bodyPr>
            <a:normAutofit fontScale="77500" lnSpcReduction="20000"/>
          </a:bodyPr>
          <a:lstStyle/>
          <a:p>
            <a:pPr fontAlgn="base"/>
            <a:r>
              <a:rPr lang="en-IN" b="1" dirty="0" smtClean="0">
                <a:solidFill>
                  <a:schemeClr val="accent6">
                    <a:lumMod val="75000"/>
                  </a:schemeClr>
                </a:solidFill>
                <a:latin typeface="Berlin Sans FB" pitchFamily="34" charset="0"/>
              </a:rPr>
              <a:t>5. Co-ordination:</a:t>
            </a:r>
            <a:endParaRPr lang="en-IN" dirty="0" smtClean="0">
              <a:solidFill>
                <a:schemeClr val="accent6">
                  <a:lumMod val="75000"/>
                </a:schemeClr>
              </a:solidFill>
              <a:latin typeface="Berlin Sans FB" pitchFamily="34" charset="0"/>
            </a:endParaRPr>
          </a:p>
          <a:p>
            <a:pPr fontAlgn="base"/>
            <a:r>
              <a:rPr lang="en-IN" dirty="0" smtClean="0">
                <a:solidFill>
                  <a:schemeClr val="accent6">
                    <a:lumMod val="75000"/>
                  </a:schemeClr>
                </a:solidFill>
                <a:latin typeface="Berlin Sans FB" pitchFamily="34" charset="0"/>
              </a:rPr>
              <a:t>It helps to achieve effective co- ordination. All the activities pertaining to single department are controlled by one person.</a:t>
            </a:r>
          </a:p>
          <a:p>
            <a:pPr fontAlgn="base"/>
            <a:endParaRPr lang="en-IN" dirty="0" smtClean="0">
              <a:solidFill>
                <a:schemeClr val="accent6">
                  <a:lumMod val="75000"/>
                </a:schemeClr>
              </a:solidFill>
              <a:latin typeface="Berlin Sans FB" pitchFamily="34" charset="0"/>
            </a:endParaRPr>
          </a:p>
          <a:p>
            <a:pPr fontAlgn="base"/>
            <a:r>
              <a:rPr lang="en-IN" b="1" dirty="0" smtClean="0">
                <a:solidFill>
                  <a:schemeClr val="accent6">
                    <a:lumMod val="75000"/>
                  </a:schemeClr>
                </a:solidFill>
                <a:latin typeface="Berlin Sans FB" pitchFamily="34" charset="0"/>
              </a:rPr>
              <a:t>6. Direct communication:</a:t>
            </a:r>
            <a:endParaRPr lang="en-IN" dirty="0" smtClean="0">
              <a:solidFill>
                <a:schemeClr val="accent6">
                  <a:lumMod val="75000"/>
                </a:schemeClr>
              </a:solidFill>
              <a:latin typeface="Berlin Sans FB" pitchFamily="34" charset="0"/>
            </a:endParaRPr>
          </a:p>
          <a:p>
            <a:pPr fontAlgn="base"/>
            <a:r>
              <a:rPr lang="en-IN" dirty="0" smtClean="0">
                <a:solidFill>
                  <a:schemeClr val="accent6">
                    <a:lumMod val="75000"/>
                  </a:schemeClr>
                </a:solidFill>
                <a:latin typeface="Berlin Sans FB" pitchFamily="34" charset="0"/>
              </a:rPr>
              <a:t>As there will be direct communication between the superior and the subordinates at different levels it would be helpful in achieving promptness in performance.</a:t>
            </a:r>
          </a:p>
          <a:p>
            <a:endParaRPr lang="en-IN" dirty="0">
              <a:solidFill>
                <a:schemeClr val="accent6">
                  <a:lumMod val="75000"/>
                </a:schemeClr>
              </a:solidFill>
              <a:latin typeface="Berlin Sans FB" pitchFamily="34" charset="0"/>
            </a:endParaRPr>
          </a:p>
        </p:txBody>
      </p:sp>
      <p:pic>
        <p:nvPicPr>
          <p:cNvPr id="4" name="Picture 3" descr="istockphoto-833792208-1024x1024.jpg"/>
          <p:cNvPicPr>
            <a:picLocks noChangeAspect="1"/>
          </p:cNvPicPr>
          <p:nvPr/>
        </p:nvPicPr>
        <p:blipFill>
          <a:blip r:embed="rId2"/>
          <a:stretch>
            <a:fillRect/>
          </a:stretch>
        </p:blipFill>
        <p:spPr>
          <a:xfrm>
            <a:off x="5000628" y="642918"/>
            <a:ext cx="4143372" cy="600079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860180"/>
          </a:xfrm>
        </p:spPr>
        <p:txBody>
          <a:bodyPr/>
          <a:lstStyle/>
          <a:p>
            <a:pPr fontAlgn="base"/>
            <a:r>
              <a:rPr lang="en-IN" b="1" dirty="0" smtClean="0">
                <a:solidFill>
                  <a:schemeClr val="accent6">
                    <a:lumMod val="75000"/>
                  </a:schemeClr>
                </a:solidFill>
                <a:latin typeface="Berlin Sans FB" pitchFamily="34" charset="0"/>
              </a:rPr>
              <a:t>7. Unity of command:</a:t>
            </a:r>
            <a:endParaRPr lang="en-IN" dirty="0" smtClean="0">
              <a:solidFill>
                <a:schemeClr val="accent6">
                  <a:lumMod val="75000"/>
                </a:schemeClr>
              </a:solidFill>
              <a:latin typeface="Berlin Sans FB" pitchFamily="34" charset="0"/>
            </a:endParaRPr>
          </a:p>
          <a:p>
            <a:pPr fontAlgn="base"/>
            <a:r>
              <a:rPr lang="en-IN" dirty="0" smtClean="0">
                <a:solidFill>
                  <a:schemeClr val="accent6">
                    <a:lumMod val="75000"/>
                  </a:schemeClr>
                </a:solidFill>
                <a:latin typeface="Berlin Sans FB" pitchFamily="34" charset="0"/>
              </a:rPr>
              <a:t>Every worker is accountable to one boss in the department under this type of organisation. In this manner it is in accordance with the principle of unity of command.</a:t>
            </a:r>
          </a:p>
          <a:p>
            <a:pPr fontAlgn="base"/>
            <a:endParaRPr lang="en-IN" dirty="0" smtClean="0">
              <a:solidFill>
                <a:schemeClr val="accent6">
                  <a:lumMod val="75000"/>
                </a:schemeClr>
              </a:solidFill>
              <a:latin typeface="Berlin Sans FB" pitchFamily="34" charset="0"/>
            </a:endParaRPr>
          </a:p>
          <a:p>
            <a:pPr fontAlgn="base"/>
            <a:r>
              <a:rPr lang="en-IN" b="1" dirty="0" smtClean="0">
                <a:solidFill>
                  <a:schemeClr val="accent6">
                    <a:lumMod val="75000"/>
                  </a:schemeClr>
                </a:solidFill>
                <a:latin typeface="Berlin Sans FB" pitchFamily="34" charset="0"/>
              </a:rPr>
              <a:t>8. Economical:</a:t>
            </a:r>
            <a:endParaRPr lang="en-IN" dirty="0" smtClean="0">
              <a:solidFill>
                <a:schemeClr val="accent6">
                  <a:lumMod val="75000"/>
                </a:schemeClr>
              </a:solidFill>
              <a:latin typeface="Berlin Sans FB" pitchFamily="34" charset="0"/>
            </a:endParaRPr>
          </a:p>
          <a:p>
            <a:pPr fontAlgn="base"/>
            <a:r>
              <a:rPr lang="en-IN" dirty="0" smtClean="0">
                <a:solidFill>
                  <a:schemeClr val="accent6">
                    <a:lumMod val="75000"/>
                  </a:schemeClr>
                </a:solidFill>
                <a:latin typeface="Berlin Sans FB" pitchFamily="34" charset="0"/>
              </a:rPr>
              <a:t>It is not complex and expensive. It is simple and economical in operation. It does not need any expert and specialised personnel.</a:t>
            </a:r>
          </a:p>
          <a:p>
            <a:endParaRPr lang="en-IN" dirty="0">
              <a:solidFill>
                <a:schemeClr val="accent6">
                  <a:lumMod val="75000"/>
                </a:schemeClr>
              </a:solidFill>
              <a:latin typeface="Berlin Sans FB"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0100" y="857232"/>
            <a:ext cx="7686700" cy="5717304"/>
          </a:xfrm>
        </p:spPr>
        <p:txBody>
          <a:bodyPr>
            <a:normAutofit fontScale="92500" lnSpcReduction="20000"/>
          </a:bodyPr>
          <a:lstStyle/>
          <a:p>
            <a:pPr fontAlgn="base"/>
            <a:r>
              <a:rPr lang="en-IN" b="1" dirty="0" smtClean="0">
                <a:solidFill>
                  <a:schemeClr val="accent6">
                    <a:lumMod val="75000"/>
                  </a:schemeClr>
                </a:solidFill>
                <a:latin typeface="Berlin Sans FB" pitchFamily="34" charset="0"/>
              </a:rPr>
              <a:t>9. Quick decisions:</a:t>
            </a:r>
            <a:endParaRPr lang="en-IN" dirty="0" smtClean="0">
              <a:solidFill>
                <a:schemeClr val="accent6">
                  <a:lumMod val="75000"/>
                </a:schemeClr>
              </a:solidFill>
              <a:latin typeface="Berlin Sans FB" pitchFamily="34" charset="0"/>
            </a:endParaRPr>
          </a:p>
          <a:p>
            <a:pPr fontAlgn="base"/>
            <a:r>
              <a:rPr lang="en-IN" dirty="0" smtClean="0">
                <a:solidFill>
                  <a:schemeClr val="accent6">
                    <a:lumMod val="75000"/>
                  </a:schemeClr>
                </a:solidFill>
                <a:latin typeface="Berlin Sans FB" pitchFamily="34" charset="0"/>
              </a:rPr>
              <a:t>On account of its simple operation and unified control and responsibility, decisions can be taken promptly. The process of decision-making is further quickened as the decision is taken by one person.</a:t>
            </a:r>
          </a:p>
          <a:p>
            <a:pPr fontAlgn="base"/>
            <a:endParaRPr lang="en-IN" dirty="0" smtClean="0">
              <a:solidFill>
                <a:schemeClr val="accent6">
                  <a:lumMod val="75000"/>
                </a:schemeClr>
              </a:solidFill>
              <a:latin typeface="Berlin Sans FB" pitchFamily="34" charset="0"/>
            </a:endParaRPr>
          </a:p>
          <a:p>
            <a:pPr fontAlgn="base"/>
            <a:r>
              <a:rPr lang="en-IN" b="1" dirty="0" smtClean="0">
                <a:solidFill>
                  <a:schemeClr val="accent6">
                    <a:lumMod val="75000"/>
                  </a:schemeClr>
                </a:solidFill>
                <a:latin typeface="Berlin Sans FB" pitchFamily="34" charset="0"/>
              </a:rPr>
              <a:t>10. Executive development:</a:t>
            </a:r>
            <a:endParaRPr lang="en-IN" dirty="0" smtClean="0">
              <a:solidFill>
                <a:schemeClr val="accent6">
                  <a:lumMod val="75000"/>
                </a:schemeClr>
              </a:solidFill>
              <a:latin typeface="Berlin Sans FB" pitchFamily="34" charset="0"/>
            </a:endParaRPr>
          </a:p>
          <a:p>
            <a:pPr fontAlgn="base"/>
            <a:r>
              <a:rPr lang="en-IN" dirty="0" smtClean="0">
                <a:solidFill>
                  <a:schemeClr val="accent6">
                    <a:lumMod val="75000"/>
                  </a:schemeClr>
                </a:solidFill>
                <a:latin typeface="Berlin Sans FB" pitchFamily="34" charset="0"/>
              </a:rPr>
              <a:t>Under this organisation, the department head is fully responsible for every activity in his department. He discharges his responsibilities in an efficient manner. He comes across many problems and obstacles in performing his duties.</a:t>
            </a:r>
          </a:p>
          <a:p>
            <a:endParaRPr lang="en-IN" dirty="0">
              <a:solidFill>
                <a:schemeClr val="accent6">
                  <a:lumMod val="75000"/>
                </a:schemeClr>
              </a:solidFill>
              <a:latin typeface="Berlin Sans FB"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785818"/>
          </a:xfrm>
        </p:spPr>
        <p:txBody>
          <a:bodyPr>
            <a:normAutofit/>
          </a:bodyPr>
          <a:lstStyle/>
          <a:p>
            <a:r>
              <a:rPr lang="en-IN" sz="3200" dirty="0" smtClean="0"/>
              <a:t>DISADVANTAGES OF LINE ORGANISATION</a:t>
            </a:r>
            <a:endParaRPr lang="en-IN" sz="3200" dirty="0"/>
          </a:p>
        </p:txBody>
      </p:sp>
      <p:sp>
        <p:nvSpPr>
          <p:cNvPr id="3" name="Content Placeholder 2"/>
          <p:cNvSpPr>
            <a:spLocks noGrp="1"/>
          </p:cNvSpPr>
          <p:nvPr>
            <p:ph idx="1"/>
          </p:nvPr>
        </p:nvSpPr>
        <p:spPr>
          <a:xfrm>
            <a:off x="928662" y="1000108"/>
            <a:ext cx="4500594" cy="5715040"/>
          </a:xfrm>
        </p:spPr>
        <p:txBody>
          <a:bodyPr>
            <a:normAutofit fontScale="40000" lnSpcReduction="20000"/>
          </a:bodyPr>
          <a:lstStyle/>
          <a:p>
            <a:pPr fontAlgn="base"/>
            <a:r>
              <a:rPr lang="en-IN" b="1" dirty="0" smtClean="0">
                <a:solidFill>
                  <a:schemeClr val="accent6">
                    <a:lumMod val="75000"/>
                  </a:schemeClr>
                </a:solidFill>
                <a:latin typeface="Berlin Sans FB" pitchFamily="34" charset="0"/>
              </a:rPr>
              <a:t>1. Overloading:</a:t>
            </a:r>
            <a:endParaRPr lang="en-IN" dirty="0" smtClean="0">
              <a:solidFill>
                <a:schemeClr val="accent6">
                  <a:lumMod val="75000"/>
                </a:schemeClr>
              </a:solidFill>
              <a:latin typeface="Berlin Sans FB" pitchFamily="34" charset="0"/>
            </a:endParaRPr>
          </a:p>
          <a:p>
            <a:pPr fontAlgn="base"/>
            <a:r>
              <a:rPr lang="en-IN" dirty="0" smtClean="0">
                <a:solidFill>
                  <a:schemeClr val="accent6">
                    <a:lumMod val="75000"/>
                  </a:schemeClr>
                </a:solidFill>
                <a:latin typeface="Berlin Sans FB" pitchFamily="34" charset="0"/>
              </a:rPr>
              <a:t>The main disadvantage of this system is that it tends to overload the existing executive with too many responsibilities. The work may not be performed effectively on account of innumerable tasks before the single executive.</a:t>
            </a:r>
          </a:p>
          <a:p>
            <a:pPr fontAlgn="base"/>
            <a:endParaRPr lang="en-IN" dirty="0" smtClean="0">
              <a:solidFill>
                <a:schemeClr val="accent6">
                  <a:lumMod val="75000"/>
                </a:schemeClr>
              </a:solidFill>
              <a:latin typeface="Berlin Sans FB" pitchFamily="34" charset="0"/>
            </a:endParaRPr>
          </a:p>
          <a:p>
            <a:pPr fontAlgn="base"/>
            <a:endParaRPr lang="en-IN" dirty="0" smtClean="0">
              <a:solidFill>
                <a:schemeClr val="accent6">
                  <a:lumMod val="75000"/>
                </a:schemeClr>
              </a:solidFill>
              <a:latin typeface="Berlin Sans FB" pitchFamily="34" charset="0"/>
            </a:endParaRPr>
          </a:p>
          <a:p>
            <a:pPr fontAlgn="base"/>
            <a:r>
              <a:rPr lang="en-IN" b="1" dirty="0" smtClean="0">
                <a:solidFill>
                  <a:schemeClr val="accent6">
                    <a:lumMod val="75000"/>
                  </a:schemeClr>
                </a:solidFill>
                <a:latin typeface="Berlin Sans FB" pitchFamily="34" charset="0"/>
              </a:rPr>
              <a:t>2. Lack of specialization:</a:t>
            </a:r>
            <a:endParaRPr lang="en-IN" dirty="0" smtClean="0">
              <a:solidFill>
                <a:schemeClr val="accent6">
                  <a:lumMod val="75000"/>
                </a:schemeClr>
              </a:solidFill>
              <a:latin typeface="Berlin Sans FB" pitchFamily="34" charset="0"/>
            </a:endParaRPr>
          </a:p>
          <a:p>
            <a:pPr fontAlgn="base"/>
            <a:r>
              <a:rPr lang="en-IN" dirty="0" smtClean="0">
                <a:solidFill>
                  <a:schemeClr val="accent6">
                    <a:lumMod val="75000"/>
                  </a:schemeClr>
                </a:solidFill>
                <a:latin typeface="Berlin Sans FB" pitchFamily="34" charset="0"/>
              </a:rPr>
              <a:t>Absence of managerial specialisation is the major drawback of this system. On account of many functions and complexities it is very difficult for a single individual to control all the matters effectively.</a:t>
            </a:r>
          </a:p>
          <a:p>
            <a:pPr fontAlgn="base"/>
            <a:r>
              <a:rPr lang="en-IN" dirty="0" smtClean="0">
                <a:solidFill>
                  <a:schemeClr val="accent6">
                    <a:lumMod val="75000"/>
                  </a:schemeClr>
                </a:solidFill>
                <a:latin typeface="Berlin Sans FB" pitchFamily="34" charset="0"/>
              </a:rPr>
              <a:t>The executive may not be expert in all aspects of managerial activities. The burden of responsibilities on the shoulders of the manager can crush him under the heavy workload.</a:t>
            </a:r>
          </a:p>
          <a:p>
            <a:pPr fontAlgn="base"/>
            <a:endParaRPr lang="en-IN" dirty="0" smtClean="0">
              <a:solidFill>
                <a:schemeClr val="accent6">
                  <a:lumMod val="75000"/>
                </a:schemeClr>
              </a:solidFill>
              <a:latin typeface="Berlin Sans FB" pitchFamily="34" charset="0"/>
            </a:endParaRPr>
          </a:p>
          <a:p>
            <a:pPr fontAlgn="base"/>
            <a:endParaRPr lang="en-IN" dirty="0" smtClean="0">
              <a:solidFill>
                <a:schemeClr val="accent6">
                  <a:lumMod val="75000"/>
                </a:schemeClr>
              </a:solidFill>
              <a:latin typeface="Berlin Sans FB" pitchFamily="34" charset="0"/>
            </a:endParaRPr>
          </a:p>
          <a:p>
            <a:pPr fontAlgn="base"/>
            <a:endParaRPr lang="en-IN" dirty="0" smtClean="0">
              <a:solidFill>
                <a:schemeClr val="accent6">
                  <a:lumMod val="75000"/>
                </a:schemeClr>
              </a:solidFill>
              <a:latin typeface="Berlin Sans FB" pitchFamily="34" charset="0"/>
            </a:endParaRPr>
          </a:p>
          <a:p>
            <a:pPr fontAlgn="base"/>
            <a:r>
              <a:rPr lang="en-IN" b="1" dirty="0" smtClean="0">
                <a:solidFill>
                  <a:schemeClr val="accent6">
                    <a:lumMod val="75000"/>
                  </a:schemeClr>
                </a:solidFill>
                <a:latin typeface="Berlin Sans FB" pitchFamily="34" charset="0"/>
              </a:rPr>
              <a:t>3. Scope for </a:t>
            </a:r>
            <a:r>
              <a:rPr lang="en-IN" b="1" dirty="0" err="1" smtClean="0">
                <a:solidFill>
                  <a:schemeClr val="accent6">
                    <a:lumMod val="75000"/>
                  </a:schemeClr>
                </a:solidFill>
                <a:latin typeface="Berlin Sans FB" pitchFamily="34" charset="0"/>
              </a:rPr>
              <a:t>favoritisms</a:t>
            </a:r>
            <a:r>
              <a:rPr lang="en-IN" b="1" dirty="0" smtClean="0">
                <a:solidFill>
                  <a:schemeClr val="accent6">
                    <a:lumMod val="75000"/>
                  </a:schemeClr>
                </a:solidFill>
                <a:latin typeface="Berlin Sans FB" pitchFamily="34" charset="0"/>
              </a:rPr>
              <a:t>:</a:t>
            </a:r>
            <a:endParaRPr lang="en-IN" dirty="0" smtClean="0">
              <a:solidFill>
                <a:schemeClr val="accent6">
                  <a:lumMod val="75000"/>
                </a:schemeClr>
              </a:solidFill>
              <a:latin typeface="Berlin Sans FB" pitchFamily="34" charset="0"/>
            </a:endParaRPr>
          </a:p>
          <a:p>
            <a:pPr fontAlgn="base"/>
            <a:r>
              <a:rPr lang="en-IN" dirty="0" smtClean="0">
                <a:solidFill>
                  <a:schemeClr val="accent6">
                    <a:lumMod val="75000"/>
                  </a:schemeClr>
                </a:solidFill>
                <a:latin typeface="Berlin Sans FB" pitchFamily="34" charset="0"/>
              </a:rPr>
              <a:t>There may be a good deal of favouritism and nepotism under this type of organization. As the concerned officer will judge the performance of the persons at work according to his own norms, it is possible that efficient people may be left behind and inefficient or ‘yes men’ may get higher and better posts.</a:t>
            </a:r>
          </a:p>
          <a:p>
            <a:endParaRPr lang="en-IN" dirty="0">
              <a:solidFill>
                <a:schemeClr val="accent6">
                  <a:lumMod val="75000"/>
                </a:schemeClr>
              </a:solidFill>
              <a:latin typeface="Berlin Sans FB" pitchFamily="34" charset="0"/>
            </a:endParaRPr>
          </a:p>
        </p:txBody>
      </p:sp>
      <p:pic>
        <p:nvPicPr>
          <p:cNvPr id="4" name="Picture 3" descr="Acme-Corp.png"/>
          <p:cNvPicPr>
            <a:picLocks noChangeAspect="1"/>
          </p:cNvPicPr>
          <p:nvPr/>
        </p:nvPicPr>
        <p:blipFill>
          <a:blip r:embed="rId2"/>
          <a:stretch>
            <a:fillRect/>
          </a:stretch>
        </p:blipFill>
        <p:spPr>
          <a:xfrm>
            <a:off x="5500694" y="1357298"/>
            <a:ext cx="3643306" cy="5143536"/>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0100" y="357166"/>
            <a:ext cx="7686700" cy="6217370"/>
          </a:xfrm>
        </p:spPr>
        <p:txBody>
          <a:bodyPr>
            <a:normAutofit fontScale="62500" lnSpcReduction="20000"/>
          </a:bodyPr>
          <a:lstStyle/>
          <a:p>
            <a:pPr fontAlgn="base"/>
            <a:r>
              <a:rPr lang="en-IN" b="1" dirty="0" smtClean="0">
                <a:solidFill>
                  <a:schemeClr val="accent6">
                    <a:lumMod val="75000"/>
                  </a:schemeClr>
                </a:solidFill>
                <a:latin typeface="Berlin Sans FB" pitchFamily="34" charset="0"/>
              </a:rPr>
              <a:t>4. Lack of co-ordination:</a:t>
            </a:r>
            <a:endParaRPr lang="en-IN" dirty="0" smtClean="0">
              <a:solidFill>
                <a:schemeClr val="accent6">
                  <a:lumMod val="75000"/>
                </a:schemeClr>
              </a:solidFill>
              <a:latin typeface="Berlin Sans FB" pitchFamily="34" charset="0"/>
            </a:endParaRPr>
          </a:p>
          <a:p>
            <a:pPr fontAlgn="base"/>
            <a:r>
              <a:rPr lang="en-IN" dirty="0" smtClean="0">
                <a:solidFill>
                  <a:schemeClr val="accent6">
                    <a:lumMod val="75000"/>
                  </a:schemeClr>
                </a:solidFill>
                <a:latin typeface="Berlin Sans FB" pitchFamily="34" charset="0"/>
              </a:rPr>
              <a:t>In reality it is very difficult to achieve proper co­ordination among various departments operating in an organisation. This is because each departmental manager or head carries the functioning of his department in accordance with the ways and means suitable to him.</a:t>
            </a:r>
          </a:p>
          <a:p>
            <a:pPr fontAlgn="base"/>
            <a:r>
              <a:rPr lang="en-IN" dirty="0" smtClean="0">
                <a:solidFill>
                  <a:schemeClr val="accent6">
                    <a:lumMod val="75000"/>
                  </a:schemeClr>
                </a:solidFill>
                <a:latin typeface="Berlin Sans FB" pitchFamily="34" charset="0"/>
              </a:rPr>
              <a:t>This leads to lack of uniformity in operation among various departments which is detrimental in achieving proper co­ordination in the overall functioning of the various departments operating in the organisation.</a:t>
            </a:r>
          </a:p>
          <a:p>
            <a:pPr fontAlgn="base"/>
            <a:endParaRPr lang="en-IN" dirty="0" smtClean="0">
              <a:solidFill>
                <a:schemeClr val="accent6">
                  <a:lumMod val="75000"/>
                </a:schemeClr>
              </a:solidFill>
              <a:latin typeface="Berlin Sans FB" pitchFamily="34" charset="0"/>
            </a:endParaRPr>
          </a:p>
          <a:p>
            <a:pPr fontAlgn="base"/>
            <a:r>
              <a:rPr lang="en-IN" b="1" dirty="0" smtClean="0">
                <a:solidFill>
                  <a:schemeClr val="accent6">
                    <a:lumMod val="75000"/>
                  </a:schemeClr>
                </a:solidFill>
                <a:latin typeface="Berlin Sans FB" pitchFamily="34" charset="0"/>
              </a:rPr>
              <a:t>5. Lack of initiative:</a:t>
            </a:r>
            <a:endParaRPr lang="en-IN" dirty="0" smtClean="0">
              <a:solidFill>
                <a:schemeClr val="accent6">
                  <a:lumMod val="75000"/>
                </a:schemeClr>
              </a:solidFill>
              <a:latin typeface="Berlin Sans FB" pitchFamily="34" charset="0"/>
            </a:endParaRPr>
          </a:p>
          <a:p>
            <a:pPr fontAlgn="base"/>
            <a:r>
              <a:rPr lang="en-IN" dirty="0" smtClean="0">
                <a:solidFill>
                  <a:schemeClr val="accent6">
                    <a:lumMod val="75000"/>
                  </a:schemeClr>
                </a:solidFill>
                <a:latin typeface="Berlin Sans FB" pitchFamily="34" charset="0"/>
              </a:rPr>
              <a:t>Under line organization, ultimate authority lies in the hands of top management and departmental managers or heads have little powers. This adversely affects their initiative and enthusiasm to motivate the subordinates working under them.</a:t>
            </a:r>
          </a:p>
          <a:p>
            <a:pPr fontAlgn="base"/>
            <a:endParaRPr lang="en-IN" dirty="0" smtClean="0">
              <a:solidFill>
                <a:schemeClr val="accent6">
                  <a:lumMod val="75000"/>
                </a:schemeClr>
              </a:solidFill>
              <a:latin typeface="Berlin Sans FB" pitchFamily="34" charset="0"/>
            </a:endParaRPr>
          </a:p>
          <a:p>
            <a:pPr fontAlgn="base"/>
            <a:r>
              <a:rPr lang="en-IN" b="1" dirty="0" smtClean="0">
                <a:solidFill>
                  <a:schemeClr val="accent6">
                    <a:lumMod val="75000"/>
                  </a:schemeClr>
                </a:solidFill>
                <a:latin typeface="Berlin Sans FB" pitchFamily="34" charset="0"/>
              </a:rPr>
              <a:t>6. Lack of communication from lower ranks:</a:t>
            </a:r>
            <a:endParaRPr lang="en-IN" dirty="0" smtClean="0">
              <a:solidFill>
                <a:schemeClr val="accent6">
                  <a:lumMod val="75000"/>
                </a:schemeClr>
              </a:solidFill>
              <a:latin typeface="Berlin Sans FB" pitchFamily="34" charset="0"/>
            </a:endParaRPr>
          </a:p>
          <a:p>
            <a:pPr fontAlgn="base"/>
            <a:r>
              <a:rPr lang="en-IN" dirty="0" smtClean="0">
                <a:solidFill>
                  <a:schemeClr val="accent6">
                    <a:lumMod val="75000"/>
                  </a:schemeClr>
                </a:solidFill>
                <a:latin typeface="Berlin Sans FB" pitchFamily="34" charset="0"/>
              </a:rPr>
              <a:t>Under line organisation suggestions move from down to upwards the superiors usually do not pay attention to suggestions sent by lower ranks. This leads to inadequacy of communication from subordinates to superiors.</a:t>
            </a:r>
          </a:p>
          <a:p>
            <a:endParaRPr lang="en-IN" dirty="0">
              <a:solidFill>
                <a:schemeClr val="accent6">
                  <a:lumMod val="75000"/>
                </a:schemeClr>
              </a:solidFill>
              <a:latin typeface="Berlin Sans FB"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19</TotalTime>
  <Words>36</Words>
  <Application>Microsoft Office PowerPoint</Application>
  <PresentationFormat>On-screen Show (4:3)</PresentationFormat>
  <Paragraphs>52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Solstice</vt:lpstr>
      <vt:lpstr>Slide 1</vt:lpstr>
      <vt:lpstr>Advantages of line organization </vt:lpstr>
      <vt:lpstr>Slide 3</vt:lpstr>
      <vt:lpstr>Slide 4</vt:lpstr>
      <vt:lpstr>Slide 5</vt:lpstr>
      <vt:lpstr>Slide 6</vt:lpstr>
      <vt:lpstr>DISADVANTAGES OF LINE ORGANISATION</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ORGANISATION</dc:title>
  <dc:creator>jahanvi</dc:creator>
  <cp:lastModifiedBy>jahanvi</cp:lastModifiedBy>
  <cp:revision>6</cp:revision>
  <dcterms:created xsi:type="dcterms:W3CDTF">2020-03-30T13:52:21Z</dcterms:created>
  <dcterms:modified xsi:type="dcterms:W3CDTF">2020-05-14T04:49:35Z</dcterms:modified>
</cp:coreProperties>
</file>