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dirty="0"/>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Date Placeholder 6"/>
          <p:cNvSpPr>
            <a:spLocks noGrp="1"/>
          </p:cNvSpPr>
          <p:nvPr>
            <p:ph type="dt" sz="half" idx="10"/>
          </p:nvPr>
        </p:nvSpPr>
        <p:spPr/>
        <p:txBody>
          <a:bodyPr/>
          <a:lstStyle/>
          <a:p>
            <a:fld id="{1160EA64-D806-43AC-9DF2-F8C432F32B4C}" type="datetimeFigureOut">
              <a:rPr lang="en-US" dirty="0"/>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9F9C37B-1D36-470B-8223-D6C91242EC14}" type="datetimeFigureOut">
              <a:rPr lang="en-US" dirty="0"/>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7C6F52A-A82B-47A2-A83A-8C4C91F2D59F}" type="datetimeFigureOut">
              <a:rPr lang="en-US" dirty="0"/>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070A7B3-6521-4DCA-87E5-044747A908C1}" type="datetimeFigureOut">
              <a:rPr lang="en-US" dirty="0"/>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dirty="0"/>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AB134690-1557-4C89-A502-4959FE7FAD70}" type="datetimeFigureOut">
              <a:rPr lang="en-US" dirty="0"/>
              <a:t>5/8/2020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dirty="0"/>
              <a:t>5/8/2020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dirty="0"/>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5/8/2020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dirty="0"/>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5/8/2020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5/8/2020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F7394-7C39-D243-8753-BCBBC4964858}"/>
              </a:ext>
            </a:extLst>
          </p:cNvPr>
          <p:cNvSpPr>
            <a:spLocks noGrp="1"/>
          </p:cNvSpPr>
          <p:nvPr>
            <p:ph type="ctrTitle"/>
          </p:nvPr>
        </p:nvSpPr>
        <p:spPr/>
        <p:txBody>
          <a:bodyPr>
            <a:normAutofit fontScale="90000"/>
          </a:bodyPr>
          <a:lstStyle/>
          <a:p>
            <a:r>
              <a:rPr lang="en-US"/>
              <a:t>१९९१ की औद्योगिक नीति</a:t>
            </a:r>
            <a:br>
              <a:rPr lang="en-US"/>
            </a:br>
            <a:r>
              <a:rPr lang="en-US"/>
              <a:t>डॉ सिकन्दर प्रसाद यादव, अर्थशास्त्र विभाग</a:t>
            </a:r>
            <a:br>
              <a:rPr lang="en-US"/>
            </a:br>
            <a:r>
              <a:rPr lang="en-US"/>
              <a:t>एम.एल.ए.कालेज कसबा</a:t>
            </a:r>
          </a:p>
        </p:txBody>
      </p:sp>
      <p:sp>
        <p:nvSpPr>
          <p:cNvPr id="3" name="Subtitle 2">
            <a:extLst>
              <a:ext uri="{FF2B5EF4-FFF2-40B4-BE49-F238E27FC236}">
                <a16:creationId xmlns:a16="http://schemas.microsoft.com/office/drawing/2014/main" id="{AAB445A5-0104-2546-A59C-C290238C5F70}"/>
              </a:ext>
            </a:extLst>
          </p:cNvPr>
          <p:cNvSpPr>
            <a:spLocks noGrp="1"/>
          </p:cNvSpPr>
          <p:nvPr>
            <p:ph type="subTitle" idx="1"/>
          </p:nvPr>
        </p:nvSpPr>
        <p:spPr/>
        <p:txBody>
          <a:bodyPr/>
          <a:lstStyle/>
          <a:p>
            <a:r>
              <a:rPr lang="en-US"/>
              <a:t>                 </a:t>
            </a:r>
          </a:p>
        </p:txBody>
      </p:sp>
    </p:spTree>
    <p:extLst>
      <p:ext uri="{BB962C8B-B14F-4D97-AF65-F5344CB8AC3E}">
        <p14:creationId xmlns:p14="http://schemas.microsoft.com/office/powerpoint/2010/main" val="393439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C8337-EE29-B741-ABE4-EF2CFC8C0BA4}"/>
              </a:ext>
            </a:extLst>
          </p:cNvPr>
          <p:cNvSpPr>
            <a:spLocks noGrp="1"/>
          </p:cNvSpPr>
          <p:nvPr>
            <p:ph type="title"/>
          </p:nvPr>
        </p:nvSpPr>
        <p:spPr/>
        <p:txBody>
          <a:bodyPr/>
          <a:lstStyle/>
          <a:p>
            <a:r>
              <a:rPr lang="en-US"/>
              <a:t>१९९१कीऔदयोगिकनीति</a:t>
            </a:r>
          </a:p>
        </p:txBody>
      </p:sp>
      <p:sp>
        <p:nvSpPr>
          <p:cNvPr id="3" name="Content Placeholder 2">
            <a:extLst>
              <a:ext uri="{FF2B5EF4-FFF2-40B4-BE49-F238E27FC236}">
                <a16:creationId xmlns:a16="http://schemas.microsoft.com/office/drawing/2014/main" id="{218DA55E-F7F5-C942-9F14-C26C0E739F37}"/>
              </a:ext>
            </a:extLst>
          </p:cNvPr>
          <p:cNvSpPr>
            <a:spLocks noGrp="1"/>
          </p:cNvSpPr>
          <p:nvPr>
            <p:ph idx="1"/>
          </p:nvPr>
        </p:nvSpPr>
        <p:spPr/>
        <p:txBody>
          <a:bodyPr>
            <a:normAutofit lnSpcReduction="10000"/>
          </a:bodyPr>
          <a:lstStyle/>
          <a:p>
            <a:r>
              <a:rPr lang="en-US"/>
              <a:t>औद्योगिक नीति का अर्थ सरकार के उन निर्णयों एवं घोषणाओं से है जिसमें उद्योगों के लिए अपनाई जाने वाली का उल्लेख होता है।</a:t>
            </a:r>
          </a:p>
          <a:p>
            <a:r>
              <a:rPr lang="en-US"/>
              <a:t>किसी भी देश का औद्योगिक नीति वह नीति है जिसका उद्देश्य उस देश के निर्माण उद्योग का विकास करना एवं उसे  वांछित दिशा देना है।।</a:t>
            </a:r>
          </a:p>
          <a:p>
            <a:r>
              <a:rPr lang="en-US"/>
              <a:t>        आजादी के बाद २९९१का साल भारत के आर्थिक इतिहास में एक मील का पत्थर साबित हुआ। इसके पहले देश एक गंभीर आर्थिक संकट के दौर से गुजर रहा था और इसी संकट ने भारत के नीति निर्माताओं को नयी आर्थिक नीति लागू करने के लिए मजबूर कर दिया था। संकट से उत्पन्न स्थिति न सरकार को मूल्य स्थीरीकरण और संरचनात्मक सुधार लाने के उद्देश्य से नीतियों के निर्माण करने के लिए प्रेरित किय संरचनात्मक सुधारों ने कठोर नियमों को दूर कर दिया था जिसके कारण सुधारों को भारतीय अर्थव्यवस्था के विभिन्न क्षेत्रों में भी लागू किया जा सका।</a:t>
            </a:r>
          </a:p>
          <a:p>
            <a:endParaRPr lang="en-US"/>
          </a:p>
        </p:txBody>
      </p:sp>
    </p:spTree>
    <p:extLst>
      <p:ext uri="{BB962C8B-B14F-4D97-AF65-F5344CB8AC3E}">
        <p14:creationId xmlns:p14="http://schemas.microsoft.com/office/powerpoint/2010/main" val="3291194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AD05E-A2C7-7C49-9968-2971006E4925}"/>
              </a:ext>
            </a:extLst>
          </p:cNvPr>
          <p:cNvSpPr>
            <a:spLocks noGrp="1"/>
          </p:cNvSpPr>
          <p:nvPr>
            <p:ph type="title"/>
          </p:nvPr>
        </p:nvSpPr>
        <p:spPr/>
        <p:txBody>
          <a:bodyPr/>
          <a:lstStyle/>
          <a:p>
            <a:r>
              <a:rPr lang="en-US"/>
              <a:t>१९९१कीऔद्यौगिक नीति के उद्देश्य</a:t>
            </a:r>
          </a:p>
        </p:txBody>
      </p:sp>
      <p:sp>
        <p:nvSpPr>
          <p:cNvPr id="3" name="Content Placeholder 2">
            <a:extLst>
              <a:ext uri="{FF2B5EF4-FFF2-40B4-BE49-F238E27FC236}">
                <a16:creationId xmlns:a16="http://schemas.microsoft.com/office/drawing/2014/main" id="{2BC1D19B-BEA3-C644-9775-990A60A0AB60}"/>
              </a:ext>
            </a:extLst>
          </p:cNvPr>
          <p:cNvSpPr>
            <a:spLocks noGrp="1"/>
          </p:cNvSpPr>
          <p:nvPr>
            <p:ph idx="1"/>
          </p:nvPr>
        </p:nvSpPr>
        <p:spPr/>
        <p:txBody>
          <a:bodyPr/>
          <a:lstStyle/>
          <a:p>
            <a:pPr marL="0" indent="0">
              <a:buNone/>
            </a:pPr>
            <a:r>
              <a:rPr lang="en-US"/>
              <a:t> १९९१ में तत्कालीन वित्त मंत्री डॉ मनमोहन सिंह द्वारा नयी आर्थिक नीति का शुभारंभ करने के पीछे कुछ उद्देश्य था।उस समय पी वी नरसिम्हा राव प्रधानमंत्री थे। केन्द्रीय राज्यमंत्री श्री पी जे कुरियन ने २४जुलाई  १९९१ को संसद में सरकार की औद्योगिक नीति की घोषणा की।इस औद्योगिक नीति के कुछ विशेष उद्देश्य था जो निम्न लिखित हैं।</a:t>
            </a:r>
          </a:p>
          <a:p>
            <a:pPr marL="0" indent="0">
              <a:buNone/>
            </a:pPr>
            <a:r>
              <a:rPr lang="en-US"/>
              <a:t>(१) भारतीय अर्थव्यवस्था को वैश्वीकरण के मैदान में उतारने के साथ साथ इसे बाजार के अनुकूल बनाना था।</a:t>
            </a:r>
          </a:p>
          <a:p>
            <a:pPr marL="0" indent="0">
              <a:buNone/>
            </a:pPr>
            <a:r>
              <a:rPr lang="en-US"/>
              <a:t>(२) मुद्रा स्फीति की दर को बढाना और भुगतान असंतुलन को दूर करना</a:t>
            </a:r>
          </a:p>
          <a:p>
            <a:pPr marL="0" indent="0">
              <a:buNone/>
            </a:pPr>
            <a:r>
              <a:rPr lang="en-US"/>
              <a:t>(३) आर्थिक विकास दर को बढाना और पर्याप्त विदेशी मुद्रा भंडार का निर्माण।</a:t>
            </a:r>
          </a:p>
          <a:p>
            <a:pPr marL="0" indent="0">
              <a:buNone/>
            </a:pPr>
            <a:r>
              <a:rPr lang="en-US"/>
              <a:t>(४) आर्थिक स्थिरता को प्राप्त करन</a:t>
            </a:r>
          </a:p>
          <a:p>
            <a:pPr marL="0" indent="0">
              <a:buNone/>
            </a:pPr>
            <a:endParaRPr lang="en-US"/>
          </a:p>
        </p:txBody>
      </p:sp>
    </p:spTree>
    <p:extLst>
      <p:ext uri="{BB962C8B-B14F-4D97-AF65-F5344CB8AC3E}">
        <p14:creationId xmlns:p14="http://schemas.microsoft.com/office/powerpoint/2010/main" val="391268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56405-E7DA-3844-8EC6-24BE5B73566C}"/>
              </a:ext>
            </a:extLst>
          </p:cNvPr>
          <p:cNvSpPr>
            <a:spLocks noGrp="1"/>
          </p:cNvSpPr>
          <p:nvPr>
            <p:ph type="title"/>
          </p:nvPr>
        </p:nvSpPr>
        <p:spPr/>
        <p:txBody>
          <a:bodyPr/>
          <a:lstStyle/>
          <a:p>
            <a:r>
              <a:rPr lang="en-US"/>
              <a:t>उद्देश्य</a:t>
            </a:r>
          </a:p>
        </p:txBody>
      </p:sp>
      <p:sp>
        <p:nvSpPr>
          <p:cNvPr id="3" name="Content Placeholder 2">
            <a:extLst>
              <a:ext uri="{FF2B5EF4-FFF2-40B4-BE49-F238E27FC236}">
                <a16:creationId xmlns:a16="http://schemas.microsoft.com/office/drawing/2014/main" id="{DDCAB881-8ECF-8F4E-A440-C8EB576D9B08}"/>
              </a:ext>
            </a:extLst>
          </p:cNvPr>
          <p:cNvSpPr>
            <a:spLocks noGrp="1"/>
          </p:cNvSpPr>
          <p:nvPr>
            <p:ph idx="1"/>
          </p:nvPr>
        </p:nvSpPr>
        <p:spPr/>
        <p:txBody>
          <a:bodyPr/>
          <a:lstStyle/>
          <a:p>
            <a:r>
              <a:rPr lang="en-US"/>
              <a:t>(५) प्रतिबंधों को हटा कर अंर्तराष्ट्रीय प्रवाह को अनुमति प्रदान करना।</a:t>
            </a:r>
          </a:p>
          <a:p>
            <a:r>
              <a:rPr lang="en-US"/>
              <a:t>(६) अर्थव्यवस्था के सभी क्षेत्रों में निजी कम्पनियों की भागीदारी बढाना</a:t>
            </a:r>
          </a:p>
          <a:p>
            <a:pPr marL="0" indent="0">
              <a:buNone/>
            </a:pPr>
            <a:r>
              <a:rPr lang="en-US"/>
              <a:t>ईत्यादि।</a:t>
            </a:r>
          </a:p>
          <a:p>
            <a:pPr marL="0" indent="0">
              <a:buNone/>
            </a:pPr>
            <a:r>
              <a:rPr lang="en-US"/>
              <a:t>             इस औद्योगिक नीति का मुख्य उद्देश्य एक साधनक के रूप में अर्थव्यवस्था की दिशा में अधिक प्रतिस्पर्द्धा का माहौल बनाना था। इस औद्योगिक नीति के कारण देश में निजी करण तथा उदारीकरण को भी बढ़ावा मिला। इसके साथ ही वैश्वीकरण का दौर भी शुरू हो गया।</a:t>
            </a:r>
          </a:p>
          <a:p>
            <a:pPr marL="0" indent="0">
              <a:buNone/>
            </a:pPr>
            <a:r>
              <a:rPr lang="en-US"/>
              <a:t>     ‌</a:t>
            </a:r>
          </a:p>
          <a:p>
            <a:pPr marL="0" indent="0">
              <a:buNone/>
            </a:pPr>
            <a:endParaRPr lang="en-US"/>
          </a:p>
        </p:txBody>
      </p:sp>
    </p:spTree>
    <p:extLst>
      <p:ext uri="{BB962C8B-B14F-4D97-AF65-F5344CB8AC3E}">
        <p14:creationId xmlns:p14="http://schemas.microsoft.com/office/powerpoint/2010/main" val="2191015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D68E3-8A63-3542-98FA-30F5280B3CC7}"/>
              </a:ext>
            </a:extLst>
          </p:cNvPr>
          <p:cNvSpPr>
            <a:spLocks noGrp="1"/>
          </p:cNvSpPr>
          <p:nvPr>
            <p:ph type="title"/>
          </p:nvPr>
        </p:nvSpPr>
        <p:spPr/>
        <p:txBody>
          <a:bodyPr/>
          <a:lstStyle/>
          <a:p>
            <a:r>
              <a:rPr lang="en-US"/>
              <a:t>विशेषताएं</a:t>
            </a:r>
          </a:p>
        </p:txBody>
      </p:sp>
      <p:sp>
        <p:nvSpPr>
          <p:cNvPr id="3" name="Content Placeholder 2">
            <a:extLst>
              <a:ext uri="{FF2B5EF4-FFF2-40B4-BE49-F238E27FC236}">
                <a16:creationId xmlns:a16="http://schemas.microsoft.com/office/drawing/2014/main" id="{BB47B900-5D66-9B47-9533-629546988449}"/>
              </a:ext>
            </a:extLst>
          </p:cNvPr>
          <p:cNvSpPr>
            <a:spLocks noGrp="1"/>
          </p:cNvSpPr>
          <p:nvPr>
            <p:ph idx="1"/>
          </p:nvPr>
        </p:nvSpPr>
        <p:spPr>
          <a:xfrm>
            <a:off x="230886" y="2638044"/>
            <a:ext cx="7729728" cy="3101983"/>
          </a:xfrm>
        </p:spPr>
        <p:txBody>
          <a:bodyPr>
            <a:normAutofit lnSpcReduction="10000"/>
          </a:bodyPr>
          <a:lstStyle/>
          <a:p>
            <a:pPr marL="0" indent="0">
              <a:buNone/>
            </a:pPr>
            <a:r>
              <a:rPr lang="en-US"/>
              <a:t>   १९९१ की औद्योगिक नीति की कुछ विशेषताएं हैं जो निम्न लिखित हैं</a:t>
            </a:r>
          </a:p>
          <a:p>
            <a:pPr marL="0" indent="0">
              <a:buNone/>
            </a:pPr>
            <a:r>
              <a:rPr lang="en-US"/>
              <a:t>(१)  केवल ६ उद्योगों को लाइसेंस योजना के अंतर्गत रखा गया।</a:t>
            </a:r>
          </a:p>
          <a:p>
            <a:pPr marL="0" indent="0">
              <a:buNone/>
            </a:pPr>
            <a:r>
              <a:rPr lang="en-US"/>
              <a:t>,(२) निजी क्षेत्र के लिए प्रवेश। सार्वजनिक क्षेत्र की भूमिका केवल चार उद्योगों तक सीमित था, बाकी सभी उद्योगों को नीजि क्षेत्र खोल दिया गया था।</a:t>
            </a:r>
          </a:p>
          <a:p>
            <a:pPr marL="0" indent="0">
              <a:buNone/>
            </a:pPr>
            <a:r>
              <a:rPr lang="en-US"/>
              <a:t> (३) विनिवेश  क‌ई सार्वजनिक क्षेत्र के उद्योगों को बाहर किया गया था।</a:t>
            </a:r>
          </a:p>
          <a:p>
            <a:pPr marL="0" indent="0">
              <a:buNone/>
            </a:pPr>
            <a:r>
              <a:rPr lang="en-US"/>
              <a:t>,(४) विदेशी नीति के उदारीकरण__विदेशी इक्वीटी की सीमा कई‌गतिविधियौ में १००.‌% करने के लिए कदम उठाया गया था।</a:t>
            </a:r>
          </a:p>
          <a:p>
            <a:pPr marL="0" indent="0">
              <a:buNone/>
            </a:pPr>
            <a:r>
              <a:rPr lang="en-US"/>
              <a:t>(५) विदेशी निवेश संवर्धन बोर्ड की स्थापना करना___ इस बोर्ड को बढ़ावा देने हेतु और भारत में विदेशी निवेश लाने के लिए स्थापित किया गया।</a:t>
            </a:r>
          </a:p>
          <a:p>
            <a:pPr marL="0" indent="0">
              <a:buNone/>
            </a:pPr>
            <a:endParaRPr lang="en-US"/>
          </a:p>
        </p:txBody>
      </p:sp>
    </p:spTree>
    <p:extLst>
      <p:ext uri="{BB962C8B-B14F-4D97-AF65-F5344CB8AC3E}">
        <p14:creationId xmlns:p14="http://schemas.microsoft.com/office/powerpoint/2010/main" val="428418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04F70-A851-4B4C-BCDA-4FF45A71BF5E}"/>
              </a:ext>
            </a:extLst>
          </p:cNvPr>
          <p:cNvSpPr>
            <a:spLocks noGrp="1"/>
          </p:cNvSpPr>
          <p:nvPr>
            <p:ph type="title"/>
          </p:nvPr>
        </p:nvSpPr>
        <p:spPr/>
        <p:txBody>
          <a:bodyPr/>
          <a:lstStyle/>
          <a:p>
            <a:r>
              <a:rPr lang="en-US"/>
              <a:t>विशेषताएं</a:t>
            </a:r>
          </a:p>
        </p:txBody>
      </p:sp>
      <p:sp>
        <p:nvSpPr>
          <p:cNvPr id="3" name="Content Placeholder 2">
            <a:extLst>
              <a:ext uri="{FF2B5EF4-FFF2-40B4-BE49-F238E27FC236}">
                <a16:creationId xmlns:a16="http://schemas.microsoft.com/office/drawing/2014/main" id="{DD4C1A55-0A95-FE44-8CFA-D2E563F22645}"/>
              </a:ext>
            </a:extLst>
          </p:cNvPr>
          <p:cNvSpPr>
            <a:spLocks noGrp="1"/>
          </p:cNvSpPr>
          <p:nvPr>
            <p:ph idx="1"/>
          </p:nvPr>
        </p:nvSpPr>
        <p:spPr/>
        <p:txBody>
          <a:bodyPr/>
          <a:lstStyle/>
          <a:p>
            <a:pPr marL="0" indent="0">
              <a:buNone/>
            </a:pPr>
            <a:r>
              <a:rPr lang="en-US"/>
              <a:t>(६) लघु उद्यमों की स्थापना करना--- विभिन्न प्रकार के लाभ लघू उद्योगों को देने की ‌पेशकश की गई थी।</a:t>
            </a:r>
          </a:p>
          <a:p>
            <a:pPr marL="0" indent="0">
              <a:buNone/>
            </a:pPr>
            <a:r>
              <a:rPr lang="en-US"/>
              <a:t>     ‌इह प्रकार १९९१ के औद्योगिक नीति की बहुत सारे उद्देश्य एवं विशेषताएं थीं जिनका मकसद था देश के औद्योगिक विकास तीव्र गति से हो।          </a:t>
            </a:r>
          </a:p>
        </p:txBody>
      </p:sp>
    </p:spTree>
    <p:extLst>
      <p:ext uri="{BB962C8B-B14F-4D97-AF65-F5344CB8AC3E}">
        <p14:creationId xmlns:p14="http://schemas.microsoft.com/office/powerpoint/2010/main" val="32324359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Parcel</vt:lpstr>
      <vt:lpstr>१९९१ की औद्योगिक नीति डॉ सिकन्दर प्रसाद यादव, अर्थशास्त्र विभाग एम.एल.ए.कालेज कसबा</vt:lpstr>
      <vt:lpstr>१९९१कीऔदयोगिकनीति</vt:lpstr>
      <vt:lpstr>१९९१कीऔद्यौगिक नीति के उद्देश्य</vt:lpstr>
      <vt:lpstr>उद्देश्य</vt:lpstr>
      <vt:lpstr>विशेषताएं</vt:lpstr>
      <vt:lpstr>विशेषताएं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१९९१ की औद्योगिक नीति डॉ सिकन्दर प्रसाद यादव, एम.एल.ए.कालेज कसबा</dc:title>
  <dc:creator>Unknown User</dc:creator>
  <cp:lastModifiedBy>917667460902</cp:lastModifiedBy>
  <cp:revision>6</cp:revision>
  <dcterms:created xsi:type="dcterms:W3CDTF">2020-05-06T15:15:37Z</dcterms:created>
  <dcterms:modified xsi:type="dcterms:W3CDTF">2020-05-08T04:10:49Z</dcterms:modified>
</cp:coreProperties>
</file>