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FE5F4-16CD-394E-8CE9-5CF46D584107}"/>
              </a:ext>
            </a:extLst>
          </p:cNvPr>
          <p:cNvSpPr>
            <a:spLocks noGrp="1"/>
          </p:cNvSpPr>
          <p:nvPr>
            <p:ph type="ctrTitle"/>
          </p:nvPr>
        </p:nvSpPr>
        <p:spPr/>
        <p:txBody>
          <a:bodyPr/>
          <a:lstStyle/>
          <a:p>
            <a:r>
              <a:rPr lang="hi-IN"/>
              <a:t>श्रमिक सम्बन्ध याऔधोगिक सम्बन्ध </a:t>
            </a:r>
            <a:endParaRPr lang="en-US"/>
          </a:p>
        </p:txBody>
      </p:sp>
      <p:sp>
        <p:nvSpPr>
          <p:cNvPr id="3" name="Subtitle 2">
            <a:extLst>
              <a:ext uri="{FF2B5EF4-FFF2-40B4-BE49-F238E27FC236}">
                <a16:creationId xmlns:a16="http://schemas.microsoft.com/office/drawing/2014/main" id="{1E3D3336-1F70-EF48-AC4E-19C8E09E8A95}"/>
              </a:ext>
            </a:extLst>
          </p:cNvPr>
          <p:cNvSpPr>
            <a:spLocks noGrp="1"/>
          </p:cNvSpPr>
          <p:nvPr>
            <p:ph type="subTitle" idx="1"/>
          </p:nvPr>
        </p:nvSpPr>
        <p:spPr>
          <a:xfrm>
            <a:off x="1210184" y="4851112"/>
            <a:ext cx="7766936" cy="1096899"/>
          </a:xfrm>
        </p:spPr>
        <p:txBody>
          <a:bodyPr>
            <a:normAutofit/>
          </a:bodyPr>
          <a:lstStyle/>
          <a:p>
            <a:r>
              <a:rPr lang="hi-IN"/>
              <a:t>डॉ सिकन्दर प्रसाद यादव अर्थशास्त्र विभाग </a:t>
            </a:r>
          </a:p>
          <a:p>
            <a:r>
              <a:rPr lang="hi-IN"/>
              <a:t>एम एल आर्य कालेज कसबा पूर्णिया  दिनांक   20/05/ 2030</a:t>
            </a:r>
            <a:endParaRPr lang="en-US"/>
          </a:p>
        </p:txBody>
      </p:sp>
    </p:spTree>
    <p:extLst>
      <p:ext uri="{BB962C8B-B14F-4D97-AF65-F5344CB8AC3E}">
        <p14:creationId xmlns:p14="http://schemas.microsoft.com/office/powerpoint/2010/main" val="2448643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6F06-EC3B-424A-B9A2-EB81BE16E7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7FB85D-65B7-4940-A563-3A1915446705}"/>
              </a:ext>
            </a:extLst>
          </p:cNvPr>
          <p:cNvSpPr>
            <a:spLocks noGrp="1"/>
          </p:cNvSpPr>
          <p:nvPr>
            <p:ph idx="1"/>
          </p:nvPr>
        </p:nvSpPr>
        <p:spPr/>
        <p:txBody>
          <a:bodyPr/>
          <a:lstStyle/>
          <a:p>
            <a:r>
              <a:rPr lang="hi-IN"/>
              <a:t>साधारणतया श्रमिक संघ या औधोगिक संघ का अर्थ उन सभी प्रकार के सम्बन्धों से है जो कि औधोगिक वातावरण में विधमान होते हैं ।औधोगिक अर्थव्यवस्था ने समाज को नियोक्ता एवं श्रमिक वर्ग में विभाजित कर दिया है </a:t>
            </a:r>
          </a:p>
          <a:p>
            <a:pPr marL="0" indent="0">
              <a:buNone/>
            </a:pPr>
            <a:r>
              <a:rPr lang="hi-IN"/>
              <a:t> श्रमिक वर्ग का प्रतिनिधित्व श्रम संघ के द्वारा एवं नियोक्ता  का प्रतिनिधित्व प्रबंध वर्ग द्वारा किया जाता है ।</a:t>
            </a:r>
          </a:p>
          <a:p>
            <a:pPr marL="0" indent="0">
              <a:buNone/>
            </a:pPr>
            <a:r>
              <a:rPr lang="hi-IN"/>
              <a:t>      श्रमिकों एवं प्रबंधकों के मध्य सम्बन्धों को व्यक्त करने के लिए ही श्रमिक संघ है ।नियोक्ता वर्ग श्रमिक वर्ग के अस्तित्व के बिना यह सम्बन्ध नहीं हो सकता है ।</a:t>
            </a:r>
          </a:p>
          <a:p>
            <a:pPr marL="0" indent="0">
              <a:buNone/>
            </a:pPr>
            <a:r>
              <a:rPr lang="hi-IN"/>
              <a:t>औधोगिक सम्बन्ध या श्रमिक संघ की उत्पत्ति औधोगिक क्रांति के फलस्वरूप हुई है ।औधोगिक क्रांति के प्रारंभ में नियोक्ता एवं श्रमिक वर्ग में प्रत्यक्ष एवं व्यक्ति गत सम्बन्ध होता था ।दोनों पक्षों में प्रत्यक्ष सम्बन्धों के कारण औधोगिक सम्बन्धों की समस्या न के  बराबर थी ।</a:t>
            </a:r>
            <a:endParaRPr lang="en-US"/>
          </a:p>
        </p:txBody>
      </p:sp>
    </p:spTree>
    <p:extLst>
      <p:ext uri="{BB962C8B-B14F-4D97-AF65-F5344CB8AC3E}">
        <p14:creationId xmlns:p14="http://schemas.microsoft.com/office/powerpoint/2010/main" val="3989279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A79D1-1FC0-3C46-80EC-8963A3D034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EBC75A-BE86-1441-9C91-6F2B36F82DB9}"/>
              </a:ext>
            </a:extLst>
          </p:cNvPr>
          <p:cNvSpPr>
            <a:spLocks noGrp="1"/>
          </p:cNvSpPr>
          <p:nvPr>
            <p:ph idx="1"/>
          </p:nvPr>
        </p:nvSpPr>
        <p:spPr/>
        <p:txBody>
          <a:bodyPr>
            <a:normAutofit fontScale="92500" lnSpcReduction="10000"/>
          </a:bodyPr>
          <a:lstStyle/>
          <a:p>
            <a:r>
              <a:rPr lang="hi-IN"/>
              <a:t>औद्योगिकरण एवं बड़े पैमाने पर उत्पादन के कारण दोनों पक्षों में प्रत्यक्ष सम्बन्ध समाप्त हो गया ।परिणामस्वरूप श्रमिकों का शोषण किया जाने लगा ।कम मजदूरी, काम के अधिक घंटे, काम के दशाओं का खराब होना, स्त्री एवं बाल मजदूरों का शोषण आदि का जन्म हुआ ।</a:t>
            </a:r>
          </a:p>
          <a:p>
            <a:pPr marL="0" indent="0">
              <a:buNone/>
            </a:pPr>
            <a:r>
              <a:rPr lang="hi-IN"/>
              <a:t>      अतः श्रमिकों ने अपने हितों की रक्षा केलिए स्वयं को संगठित किया एवं श्रमिक संघो का उदय हुआ ।अपने अपने हितों की रक्षा की पूर्ति के लिए श्रमिक  हड़ताल एवं नियोक्ता तालाबंदी का सहारा लेने लगा ।परिणामस्वरूप औधोगिक संघर्षों में तेजी से बृधि हुई ।उससे देश की आर्थिक, सामाजिक एवं राजनीतिक अर्थव्यवस्था पर बुरा प्रभाव पड़ने लगा ।आज सरकार भी इन सम्बन्धों के नियंत्रण में महत्वपूर्ण भूमिका अदा करती है ।</a:t>
            </a:r>
          </a:p>
          <a:p>
            <a:pPr marL="0" indent="0">
              <a:buNone/>
            </a:pPr>
            <a:r>
              <a:rPr lang="hi-IN"/>
              <a:t>इसप्रकार अब औधोगिक सम्बन्ध या श्रमिक सम्बन्ध केवल श्रम और प्रबंध के बीच ही नहीं रहा गया बल्कि सरकार अथवा राज्य भी इसमें महत्वपूर्ण पक्षकार है ।अतः औधोगिक सम्बन्ध को श्रम प्रबंध एवं सरकार के जटिल अन्तरसम्बन्ध के रूप में व्यक्त किया जा सकता है ।</a:t>
            </a:r>
          </a:p>
          <a:p>
            <a:pPr marL="0" indent="0">
              <a:buNone/>
            </a:pPr>
            <a:r>
              <a:rPr lang="hi-IN"/>
              <a:t>अर्थात औधोगिक सम्बन्ध या श्रमिक सम्बन्ध से आशय प्रबंध एवं कर्मचारियों अथवा कर्मचारियों एवं उनके संगठनों के बीच उन सम्बन्धों से है जो रोजगार से उत्पन्न होते हैं ।</a:t>
            </a:r>
          </a:p>
          <a:p>
            <a:pPr marL="0" indent="0">
              <a:buNone/>
            </a:pPr>
            <a:endParaRPr lang="en-US"/>
          </a:p>
        </p:txBody>
      </p:sp>
    </p:spTree>
    <p:extLst>
      <p:ext uri="{BB962C8B-B14F-4D97-AF65-F5344CB8AC3E}">
        <p14:creationId xmlns:p14="http://schemas.microsoft.com/office/powerpoint/2010/main" val="310212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29070-4840-4140-B1F9-DA7ACE874A46}"/>
              </a:ext>
            </a:extLst>
          </p:cNvPr>
          <p:cNvSpPr>
            <a:spLocks noGrp="1"/>
          </p:cNvSpPr>
          <p:nvPr>
            <p:ph type="title"/>
          </p:nvPr>
        </p:nvSpPr>
        <p:spPr/>
        <p:txBody>
          <a:bodyPr/>
          <a:lstStyle/>
          <a:p>
            <a:r>
              <a:rPr lang="hi-IN"/>
              <a:t>श्रमिक संबंध या औधोगिक सम्बन्ध के लक्षण </a:t>
            </a:r>
            <a:endParaRPr lang="en-US"/>
          </a:p>
        </p:txBody>
      </p:sp>
      <p:sp>
        <p:nvSpPr>
          <p:cNvPr id="3" name="Content Placeholder 2">
            <a:extLst>
              <a:ext uri="{FF2B5EF4-FFF2-40B4-BE49-F238E27FC236}">
                <a16:creationId xmlns:a16="http://schemas.microsoft.com/office/drawing/2014/main" id="{96D211C7-FE0F-4A49-9A14-2024AA5AC73A}"/>
              </a:ext>
            </a:extLst>
          </p:cNvPr>
          <p:cNvSpPr>
            <a:spLocks noGrp="1"/>
          </p:cNvSpPr>
          <p:nvPr>
            <p:ph idx="1"/>
          </p:nvPr>
        </p:nvSpPr>
        <p:spPr/>
        <p:txBody>
          <a:bodyPr>
            <a:normAutofit lnSpcReduction="10000"/>
          </a:bodyPr>
          <a:lstStyle/>
          <a:p>
            <a:r>
              <a:rPr lang="hi-IN"/>
              <a:t>इस प्रकार हम देखते हैं कि श्रमिक सम्बन्ध या औधोगिक सम्बन्ध उद्योगों एवं श्रमिकों के हितों की रक्षा केलिए एक संगठन है जो श्रमिकों, नियोक्ताओं एवं सरकार के बीच कड़ी का काम करता है ।इसके कुछ  लक्षण हैं जो निम्न लिखित है </a:t>
            </a:r>
          </a:p>
          <a:p>
            <a:r>
              <a:rPr lang="hi-IN"/>
              <a:t>श्रमिक सम्बन्ध या औधोगिक सम्बन्ध शून्य में नहीं होते हैं ।दो पक्ष कारों के बिना यह सम्बन्ध नहीं हो सकता है ।</a:t>
            </a:r>
          </a:p>
          <a:p>
            <a:r>
              <a:rPr lang="hi-IN"/>
              <a:t>औधोगिक सम्बन्ध या श्रमिक सम्बन्ध को टकराव तथा ससहयोग दोनों द्वारा स्पष्ट किया जाता है ।यह विपरीत सम्बन्धों का आधार होता है ।</a:t>
            </a:r>
          </a:p>
          <a:p>
            <a:r>
              <a:rPr lang="hi-IN"/>
              <a:t>औधोगिक सम्बन्ध या श्रमिक सम्बन्धों में श्रम प्रबंध सहयोग के प्रति उपादेय परिस्थिति तथा साथ ही साथ दोनों ही पक्ष कारों से वांछनीय सहयोग को उजागर करने के लिए अपेक्षित व्यवहार शामिल हैं ।</a:t>
            </a:r>
          </a:p>
          <a:p>
            <a:r>
              <a:rPr lang="hi-IN"/>
              <a:t>औधोगिक सम्बन्ध कानूनों, निरमोला, समझोते, न्यायालयों के निर्णयों, परम्पराओं, रीति-रिवाजों के साथ श्रम एवं प्रबंध के बीच सहयोग को  सामने लाता है ।</a:t>
            </a:r>
          </a:p>
          <a:p>
            <a:endParaRPr lang="en-US"/>
          </a:p>
        </p:txBody>
      </p:sp>
    </p:spTree>
    <p:extLst>
      <p:ext uri="{BB962C8B-B14F-4D97-AF65-F5344CB8AC3E}">
        <p14:creationId xmlns:p14="http://schemas.microsoft.com/office/powerpoint/2010/main" val="36414126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Facet</vt:lpstr>
      <vt:lpstr>श्रमिक सम्बन्ध याऔधोगिक सम्बन्ध </vt:lpstr>
      <vt:lpstr>PowerPoint Presentation</vt:lpstr>
      <vt:lpstr>PowerPoint Presentation</vt:lpstr>
      <vt:lpstr>श्रमिक संबंध या औधोगिक सम्बन्ध के लक्षण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श्रमिक सम्बन्ध याऔधोगिक सम्बन्ध </dc:title>
  <dc:creator>917667460902</dc:creator>
  <cp:lastModifiedBy>917667460902</cp:lastModifiedBy>
  <cp:revision>3</cp:revision>
  <dcterms:created xsi:type="dcterms:W3CDTF">2020-05-19T11:13:33Z</dcterms:created>
  <dcterms:modified xsi:type="dcterms:W3CDTF">2020-05-20T03:49:23Z</dcterms:modified>
</cp:coreProperties>
</file>