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6A8EB-A14D-1642-B8D7-DDFC73D6066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7BCC395-FF19-8A46-8246-EE79DE3D4F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23F2798-B885-4D44-A150-AEC14F4B480B}"/>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5" name="Footer Placeholder 4">
            <a:extLst>
              <a:ext uri="{FF2B5EF4-FFF2-40B4-BE49-F238E27FC236}">
                <a16:creationId xmlns:a16="http://schemas.microsoft.com/office/drawing/2014/main" id="{0B494611-CFD0-5D4E-8BF2-9B260A984A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C42E77-DA5B-C843-9093-FA30764100B4}"/>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955711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9436B-2848-FA49-B62A-6571C475290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7529A31-6FAA-CB45-9677-01C148F6769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A402114-97DE-CD4E-AD37-2F8196617FF8}"/>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5" name="Footer Placeholder 4">
            <a:extLst>
              <a:ext uri="{FF2B5EF4-FFF2-40B4-BE49-F238E27FC236}">
                <a16:creationId xmlns:a16="http://schemas.microsoft.com/office/drawing/2014/main" id="{EB4C3C68-0044-A040-9E47-74C6FDF72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56611-F136-784F-9A03-1CF3F0C0F19A}"/>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944617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FD975D-ED3B-7A4D-90E6-AA0EAB45E8C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3B40CDB-EF94-1548-BFC0-F500F82A2F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4B27E4A-EAFD-9942-8CAD-7133503FFE25}"/>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5" name="Footer Placeholder 4">
            <a:extLst>
              <a:ext uri="{FF2B5EF4-FFF2-40B4-BE49-F238E27FC236}">
                <a16:creationId xmlns:a16="http://schemas.microsoft.com/office/drawing/2014/main" id="{FE7036D7-222E-7847-8E6C-203F53F113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E56A8-D1D3-EA41-A5F0-CF2C503729BF}"/>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1374171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7C639-D6FD-A346-A7C8-670561C8ECC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414F178-13C4-6447-AD35-91F00D1CC56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436B070-5B88-3E48-A9D1-4E0BAED1F9BB}"/>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5" name="Footer Placeholder 4">
            <a:extLst>
              <a:ext uri="{FF2B5EF4-FFF2-40B4-BE49-F238E27FC236}">
                <a16:creationId xmlns:a16="http://schemas.microsoft.com/office/drawing/2014/main" id="{4DC1AD7F-10FC-1E43-9735-F185F13AD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A4BE87-F063-2F43-BD64-7188F1E43EA4}"/>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1849012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6BE6C-5100-E148-BBC8-0AB0A29C3B9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18C2DB8-3963-9641-BBE6-0436752582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E0E8B71-7370-094C-A25C-C97CC4913DA5}"/>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5" name="Footer Placeholder 4">
            <a:extLst>
              <a:ext uri="{FF2B5EF4-FFF2-40B4-BE49-F238E27FC236}">
                <a16:creationId xmlns:a16="http://schemas.microsoft.com/office/drawing/2014/main" id="{C43FEAA2-5ECC-7C48-870D-9082B89EB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59E389-406E-944A-815F-85464D9F5D99}"/>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340065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14F42-6469-8D44-B8AA-E108523CD2F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210FB4A-54EF-2640-8E91-51E1A3C050A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96B928B-448A-0C4E-9E9B-15CE942C871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0078BC8-013B-014A-BD9E-6E1694A84259}"/>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6" name="Footer Placeholder 5">
            <a:extLst>
              <a:ext uri="{FF2B5EF4-FFF2-40B4-BE49-F238E27FC236}">
                <a16:creationId xmlns:a16="http://schemas.microsoft.com/office/drawing/2014/main" id="{1A38DC4F-0963-FF4E-8442-6C959EFBC6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5E4F64-BBD1-F04A-8C82-300A9B564A14}"/>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205288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35BF-A8FC-9440-83E5-1B1ECB84C4C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69086A4-D51B-F64A-8618-7491EDC96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F2E15B0-36B4-9845-87EE-405C59781B5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8588DE1-8BE7-E449-AD76-B2ECA86F06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4421C4F-ABE3-D649-A5CC-F29925A5859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7570142-FF5B-F247-9DF4-158025DABBF4}"/>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8" name="Footer Placeholder 7">
            <a:extLst>
              <a:ext uri="{FF2B5EF4-FFF2-40B4-BE49-F238E27FC236}">
                <a16:creationId xmlns:a16="http://schemas.microsoft.com/office/drawing/2014/main" id="{596965C0-DB74-6D46-AA4C-EE81073573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EABE92-7BE3-8F46-9165-E31DD09F4BEC}"/>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3597712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32B45-73A4-9247-B4EC-F7A8CCF488B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9D5C193-0210-914D-9303-43BF5EA78703}"/>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4" name="Footer Placeholder 3">
            <a:extLst>
              <a:ext uri="{FF2B5EF4-FFF2-40B4-BE49-F238E27FC236}">
                <a16:creationId xmlns:a16="http://schemas.microsoft.com/office/drawing/2014/main" id="{6074943D-EF96-2F47-9708-89D22720B2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867A54-9CA6-FA4C-AB9A-B76CAE21CEAA}"/>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2505247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7B52BA-53AC-2448-A289-B85382674C9D}"/>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3" name="Footer Placeholder 2">
            <a:extLst>
              <a:ext uri="{FF2B5EF4-FFF2-40B4-BE49-F238E27FC236}">
                <a16:creationId xmlns:a16="http://schemas.microsoft.com/office/drawing/2014/main" id="{6CF561C4-ACBD-E347-AAF9-8BE401B9BD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BAAF1B-6F24-1E4F-828D-B4C392F2B44A}"/>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273150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C9A98-92BF-964E-8185-FB31F6E239F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3959CE3-252A-894E-B385-9AA2EED0BA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B69CDC1-5C90-5748-B7F2-6E9A0C8007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87C3C8B-7467-0847-9C0A-E5B577396F54}"/>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6" name="Footer Placeholder 5">
            <a:extLst>
              <a:ext uri="{FF2B5EF4-FFF2-40B4-BE49-F238E27FC236}">
                <a16:creationId xmlns:a16="http://schemas.microsoft.com/office/drawing/2014/main" id="{04CBC428-D3A0-AB47-8D55-0A60F2A7BA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732318-96FD-3D4D-AB27-5C742E428111}"/>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1816420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3A6D-43B9-7048-BD98-6A341B31D85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F19D500-8617-0149-91A3-7C9E99F600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6863C2-0EEE-194D-A70C-9FFCA016D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A387A5-7A65-7146-AE00-C8C2FCCB713C}"/>
              </a:ext>
            </a:extLst>
          </p:cNvPr>
          <p:cNvSpPr>
            <a:spLocks noGrp="1"/>
          </p:cNvSpPr>
          <p:nvPr>
            <p:ph type="dt" sz="half" idx="10"/>
          </p:nvPr>
        </p:nvSpPr>
        <p:spPr/>
        <p:txBody>
          <a:bodyPr/>
          <a:lstStyle/>
          <a:p>
            <a:fld id="{F27D262C-7A00-464E-AEF5-677FC1DEF9BC}" type="datetimeFigureOut">
              <a:rPr lang="en-US" smtClean="0"/>
              <a:t>5/12/2020</a:t>
            </a:fld>
            <a:endParaRPr lang="en-US"/>
          </a:p>
        </p:txBody>
      </p:sp>
      <p:sp>
        <p:nvSpPr>
          <p:cNvPr id="6" name="Footer Placeholder 5">
            <a:extLst>
              <a:ext uri="{FF2B5EF4-FFF2-40B4-BE49-F238E27FC236}">
                <a16:creationId xmlns:a16="http://schemas.microsoft.com/office/drawing/2014/main" id="{DE491BFC-A21E-9643-B212-08565D5669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4D2443-D176-5444-A818-0EAC12594F59}"/>
              </a:ext>
            </a:extLst>
          </p:cNvPr>
          <p:cNvSpPr>
            <a:spLocks noGrp="1"/>
          </p:cNvSpPr>
          <p:nvPr>
            <p:ph type="sldNum" sz="quarter" idx="12"/>
          </p:nvPr>
        </p:nvSpPr>
        <p:spPr/>
        <p:txBody>
          <a:bodyPr/>
          <a:lstStyle/>
          <a:p>
            <a:fld id="{1453A453-56DC-F140-BC97-ECDE21FCE495}" type="slidenum">
              <a:rPr lang="en-US" smtClean="0"/>
              <a:t>‹#›</a:t>
            </a:fld>
            <a:endParaRPr lang="en-US"/>
          </a:p>
        </p:txBody>
      </p:sp>
    </p:spTree>
    <p:extLst>
      <p:ext uri="{BB962C8B-B14F-4D97-AF65-F5344CB8AC3E}">
        <p14:creationId xmlns:p14="http://schemas.microsoft.com/office/powerpoint/2010/main" val="2054129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796A60-0648-0848-9009-05F750BA93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D3B0A06-46BB-3D43-A55A-7415E96E25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83173DA-F30D-C444-81A5-E593304352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D262C-7A00-464E-AEF5-677FC1DEF9BC}" type="datetimeFigureOut">
              <a:rPr lang="en-US" smtClean="0"/>
              <a:t>5/12/2020</a:t>
            </a:fld>
            <a:endParaRPr lang="en-US"/>
          </a:p>
        </p:txBody>
      </p:sp>
      <p:sp>
        <p:nvSpPr>
          <p:cNvPr id="5" name="Footer Placeholder 4">
            <a:extLst>
              <a:ext uri="{FF2B5EF4-FFF2-40B4-BE49-F238E27FC236}">
                <a16:creationId xmlns:a16="http://schemas.microsoft.com/office/drawing/2014/main" id="{B0E51ED5-4AA5-9C4F-BED2-FF532FF7C1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89FD20-E382-1C4C-902F-A3E73FFEBD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3A453-56DC-F140-BC97-ECDE21FCE495}" type="slidenum">
              <a:rPr lang="en-US" smtClean="0"/>
              <a:t>‹#›</a:t>
            </a:fld>
            <a:endParaRPr lang="en-US"/>
          </a:p>
        </p:txBody>
      </p:sp>
    </p:spTree>
    <p:extLst>
      <p:ext uri="{BB962C8B-B14F-4D97-AF65-F5344CB8AC3E}">
        <p14:creationId xmlns:p14="http://schemas.microsoft.com/office/powerpoint/2010/main" val="4285835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767E4-77AB-2F45-98D6-A15B4E06CBB8}"/>
              </a:ext>
            </a:extLst>
          </p:cNvPr>
          <p:cNvSpPr>
            <a:spLocks noGrp="1"/>
          </p:cNvSpPr>
          <p:nvPr>
            <p:ph type="ctrTitle"/>
          </p:nvPr>
        </p:nvSpPr>
        <p:spPr/>
        <p:txBody>
          <a:bodyPr>
            <a:normAutofit fontScale="90000"/>
          </a:bodyPr>
          <a:lstStyle/>
          <a:p>
            <a:r>
              <a:rPr lang="en-GB"/>
              <a:t>लघु उद्योगों का महत्व (Importance of Small scale Industries </a:t>
            </a:r>
            <a:endParaRPr lang="en-US"/>
          </a:p>
        </p:txBody>
      </p:sp>
      <p:sp>
        <p:nvSpPr>
          <p:cNvPr id="3" name="Subtitle 2">
            <a:extLst>
              <a:ext uri="{FF2B5EF4-FFF2-40B4-BE49-F238E27FC236}">
                <a16:creationId xmlns:a16="http://schemas.microsoft.com/office/drawing/2014/main" id="{1043EAEA-F9F2-134E-B09F-A88447827F5D}"/>
              </a:ext>
            </a:extLst>
          </p:cNvPr>
          <p:cNvSpPr>
            <a:spLocks noGrp="1"/>
          </p:cNvSpPr>
          <p:nvPr>
            <p:ph type="subTitle" idx="1"/>
          </p:nvPr>
        </p:nvSpPr>
        <p:spPr/>
        <p:txBody>
          <a:bodyPr/>
          <a:lstStyle/>
          <a:p>
            <a:r>
              <a:rPr lang="en-GB"/>
              <a:t>डॉ सिकन्दर प्रसाद यादव अर्थशास्त्र  विभाग </a:t>
            </a:r>
          </a:p>
          <a:p>
            <a:r>
              <a:rPr lang="en-GB"/>
              <a:t>एम एल आर्य कालेज कसबा पूर्णिया </a:t>
            </a:r>
            <a:endParaRPr lang="en-US"/>
          </a:p>
        </p:txBody>
      </p:sp>
    </p:spTree>
    <p:extLst>
      <p:ext uri="{BB962C8B-B14F-4D97-AF65-F5344CB8AC3E}">
        <p14:creationId xmlns:p14="http://schemas.microsoft.com/office/powerpoint/2010/main" val="3419670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09485-50B8-9C43-B907-25D13FA077D8}"/>
              </a:ext>
            </a:extLst>
          </p:cNvPr>
          <p:cNvSpPr>
            <a:spLocks noGrp="1"/>
          </p:cNvSpPr>
          <p:nvPr>
            <p:ph type="title"/>
          </p:nvPr>
        </p:nvSpPr>
        <p:spPr/>
        <p:txBody>
          <a:bodyPr/>
          <a:lstStyle/>
          <a:p>
            <a:r>
              <a:rPr lang="en-GB"/>
              <a:t>   लघु उद्योग </a:t>
            </a:r>
            <a:endParaRPr lang="en-US"/>
          </a:p>
        </p:txBody>
      </p:sp>
      <p:sp>
        <p:nvSpPr>
          <p:cNvPr id="3" name="Content Placeholder 2">
            <a:extLst>
              <a:ext uri="{FF2B5EF4-FFF2-40B4-BE49-F238E27FC236}">
                <a16:creationId xmlns:a16="http://schemas.microsoft.com/office/drawing/2014/main" id="{B212ED13-AD02-3A40-9730-F326594C4B58}"/>
              </a:ext>
            </a:extLst>
          </p:cNvPr>
          <p:cNvSpPr>
            <a:spLocks noGrp="1"/>
          </p:cNvSpPr>
          <p:nvPr>
            <p:ph idx="1"/>
          </p:nvPr>
        </p:nvSpPr>
        <p:spPr/>
        <p:txBody>
          <a:bodyPr/>
          <a:lstStyle/>
          <a:p>
            <a:pPr marL="0" indent="0">
              <a:buNone/>
            </a:pPr>
            <a:r>
              <a:rPr lang="en-GB"/>
              <a:t>प्रशुल्क आयोग के अनुसार लघु उद्योग वह है जो मुख्यतः 10 से लेकर 40 तक किराये के मजदूरों द्वारा चलाया जाता है और जिसका अर्थ मजदूर के घर पर नहीं होता ।अर्थात लघु उद्योग वे है जिनमें उत्पादन का पैमाना अपेक्षाकृत छोटा होता है, जिनमें कम पूंजी तथा कम श्रमिकों की आवश्यकता पड़ती है;जैसे लघु इंजीनियरिंग उद्योग, शक्ति चालित करघा उद्योग इत्यादि ।</a:t>
            </a:r>
          </a:p>
          <a:p>
            <a:pPr marL="0" indent="0">
              <a:buNone/>
            </a:pPr>
            <a:r>
              <a:rPr lang="en-GB"/>
              <a:t>                       लघु उद्योग के बहुत महत्व है जिसमें निम्न लिखित मुख्य है </a:t>
            </a:r>
          </a:p>
          <a:p>
            <a:pPr marL="514350" indent="-514350">
              <a:buAutoNum type="arabicParenBoth"/>
            </a:pPr>
            <a:r>
              <a:rPr lang="en-GB"/>
              <a:t>रोजगार का अवसर पैदा करना </a:t>
            </a:r>
          </a:p>
          <a:p>
            <a:pPr marL="514350" indent="-514350">
              <a:buAutoNum type="arabicParenBoth"/>
            </a:pPr>
            <a:r>
              <a:rPr lang="en-GB"/>
              <a:t>कृषि पर जनसंख्या का बोझ कम करना </a:t>
            </a:r>
          </a:p>
          <a:p>
            <a:pPr marL="514350" indent="-514350">
              <a:buAutoNum type="arabicParenBoth"/>
            </a:pPr>
            <a:r>
              <a:rPr lang="en-GB"/>
              <a:t>उद्योगों का विकेन्द्रीकरण </a:t>
            </a:r>
            <a:endParaRPr lang="en-US"/>
          </a:p>
        </p:txBody>
      </p:sp>
    </p:spTree>
    <p:extLst>
      <p:ext uri="{BB962C8B-B14F-4D97-AF65-F5344CB8AC3E}">
        <p14:creationId xmlns:p14="http://schemas.microsoft.com/office/powerpoint/2010/main" val="291008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41B99-F090-AB45-AE98-E3F1C102E58D}"/>
              </a:ext>
            </a:extLst>
          </p:cNvPr>
          <p:cNvSpPr>
            <a:spLocks noGrp="1"/>
          </p:cNvSpPr>
          <p:nvPr>
            <p:ph type="title"/>
          </p:nvPr>
        </p:nvSpPr>
        <p:spPr/>
        <p:txBody>
          <a:bodyPr/>
          <a:lstStyle/>
          <a:p>
            <a:r>
              <a:rPr lang="en-GB"/>
              <a:t>लघु उद्योगों का महत्व </a:t>
            </a:r>
            <a:endParaRPr lang="en-US"/>
          </a:p>
        </p:txBody>
      </p:sp>
      <p:sp>
        <p:nvSpPr>
          <p:cNvPr id="3" name="Content Placeholder 2">
            <a:extLst>
              <a:ext uri="{FF2B5EF4-FFF2-40B4-BE49-F238E27FC236}">
                <a16:creationId xmlns:a16="http://schemas.microsoft.com/office/drawing/2014/main" id="{25AA1723-121C-D941-8B16-41DDB555379F}"/>
              </a:ext>
            </a:extLst>
          </p:cNvPr>
          <p:cNvSpPr>
            <a:spLocks noGrp="1"/>
          </p:cNvSpPr>
          <p:nvPr>
            <p:ph idx="1"/>
          </p:nvPr>
        </p:nvSpPr>
        <p:spPr/>
        <p:txBody>
          <a:bodyPr/>
          <a:lstStyle/>
          <a:p>
            <a:pPr marL="0" indent="0">
              <a:buNone/>
            </a:pPr>
            <a:r>
              <a:rPr lang="en-GB"/>
              <a:t>(4) कम पूंजी में उद्योग शुरू किया जाना </a:t>
            </a:r>
          </a:p>
          <a:p>
            <a:pPr marL="0" indent="0">
              <a:buNone/>
            </a:pPr>
            <a:r>
              <a:rPr lang="en-GB"/>
              <a:t>(5)शीघ्र उत्पादन संभव </a:t>
            </a:r>
          </a:p>
          <a:p>
            <a:pPr marL="0" indent="0">
              <a:buNone/>
            </a:pPr>
            <a:r>
              <a:rPr lang="en-GB"/>
              <a:t>(6) ग्रामीण क्षेत्रों में जनता के आय एवं जीवन स्तर में वृद्धि </a:t>
            </a:r>
          </a:p>
          <a:p>
            <a:pPr marL="0" indent="0">
              <a:buNone/>
            </a:pPr>
            <a:r>
              <a:rPr lang="en-GB"/>
              <a:t>(7) मालिक एवं मजदूरों के बीच अच्छा संबंध </a:t>
            </a:r>
          </a:p>
          <a:p>
            <a:pPr marL="0" indent="0">
              <a:buNone/>
            </a:pPr>
            <a:r>
              <a:rPr lang="en-GB"/>
              <a:t>(8) लघु साहसियो का उदय </a:t>
            </a:r>
          </a:p>
          <a:p>
            <a:pPr marL="0" indent="0">
              <a:buNone/>
            </a:pPr>
            <a:r>
              <a:rPr lang="en-GB"/>
              <a:t>(9) कृषि श्रमिकों के उत्पादकता में वृद्धि </a:t>
            </a:r>
          </a:p>
          <a:p>
            <a:pPr marL="0" indent="0">
              <a:buNone/>
            </a:pPr>
            <a:r>
              <a:rPr lang="en-GB"/>
              <a:t>(10) विदेशी व्यापार में प्रवेश का  मोका </a:t>
            </a:r>
          </a:p>
          <a:p>
            <a:pPr marL="0" indent="0">
              <a:buNone/>
            </a:pPr>
            <a:r>
              <a:rPr lang="en-GB"/>
              <a:t>(11) सामरिक दृष्टि से सुरक्षित </a:t>
            </a:r>
          </a:p>
        </p:txBody>
      </p:sp>
    </p:spTree>
    <p:extLst>
      <p:ext uri="{BB962C8B-B14F-4D97-AF65-F5344CB8AC3E}">
        <p14:creationId xmlns:p14="http://schemas.microsoft.com/office/powerpoint/2010/main" val="2155909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2F7F-40A8-854B-9CEE-380E260001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EC54D8-FC68-B241-90AC-3851DD58E9D1}"/>
              </a:ext>
            </a:extLst>
          </p:cNvPr>
          <p:cNvSpPr>
            <a:spLocks noGrp="1"/>
          </p:cNvSpPr>
          <p:nvPr>
            <p:ph idx="1"/>
          </p:nvPr>
        </p:nvSpPr>
        <p:spPr/>
        <p:txBody>
          <a:bodyPr/>
          <a:lstStyle/>
          <a:p>
            <a:r>
              <a:rPr lang="en-GB"/>
              <a:t>इस प्रकार हम देखते हैं कि लघु उद्योग अर्थव्यवस्था में काफी सहयोग देने वाले उद्योग है जो कम पूंजी तथा कम श्रमिकों के द्वारा शीघ्र स्थापित किया जा सकता तथा उत्पादन आरंभ कर देश के राष्ट्रीय आय में वृद्धि करता है ।</a:t>
            </a:r>
          </a:p>
          <a:p>
            <a:pPr marL="0" indent="0">
              <a:buNone/>
            </a:pPr>
            <a:r>
              <a:rPr lang="en-GB"/>
              <a:t>           आवश्यकता है इन  उद्योगों प्रयाप्त सुविधाएं उपलब्ध कराया जाए जिससे पूंजी की कमी नहीं हो ।</a:t>
            </a:r>
            <a:endParaRPr lang="en-US"/>
          </a:p>
        </p:txBody>
      </p:sp>
    </p:spTree>
    <p:extLst>
      <p:ext uri="{BB962C8B-B14F-4D97-AF65-F5344CB8AC3E}">
        <p14:creationId xmlns:p14="http://schemas.microsoft.com/office/powerpoint/2010/main" val="1267213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लघु उद्योगों का महत्व (Importance of Small scale Industries </vt:lpstr>
      <vt:lpstr>   लघु उद्योग </vt:lpstr>
      <vt:lpstr>लघु उद्योगों का महत्व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लघु उद्योगों का महत्व (Importance of Small scale Industries </dc:title>
  <dc:creator>917667460902</dc:creator>
  <cp:lastModifiedBy>917667460902</cp:lastModifiedBy>
  <cp:revision>2</cp:revision>
  <dcterms:created xsi:type="dcterms:W3CDTF">2020-05-12T04:51:18Z</dcterms:created>
  <dcterms:modified xsi:type="dcterms:W3CDTF">2020-05-12T05:23:26Z</dcterms:modified>
</cp:coreProperties>
</file>