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9A710-7A73-1749-9D73-CFBC222F71E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EBAA1EE-08E1-DC4B-B7C5-DCE145090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8F3C7D1-B8C6-AF4F-8509-67A132676C15}"/>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13F1F6E6-1643-904B-9A12-D9D57C56BF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B9A38-09BA-5343-B156-639D0D6B2FB9}"/>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191214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12A83-3D1E-1742-95CF-F7E74A511FD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A4A4C4-712A-CC49-ABF1-7521116CD72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21D194-4A60-4B41-B52E-6F95F3F18789}"/>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4C60B8F4-03CC-FC47-B2CB-BA37F38D9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E40701-A2F1-024B-9A4A-259B09E50B59}"/>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344847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DAF97B-E5A3-1C4C-A0CB-F5EE33616B0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17ABDC1-3B8E-7B43-9CDD-A372326A953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270392-99A3-B344-91F1-C17DA6CBD8A6}"/>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6BF279B1-6E3A-A34C-8ACC-DA201A21A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88EEE-910C-4F44-88A9-A9B7E3017668}"/>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3993319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AC4DB-1BD2-1E44-B40B-01BF984E8D3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C1C3F7B-9A3F-3A4D-9900-692534810CA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0C03797-A281-654F-AE94-7AAD28A0CC4F}"/>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966642DF-B98A-5340-B578-DE38521E47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6ED07-8B4F-DD48-9D7F-E5B2815486A0}"/>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405182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D2C5-0FEE-B749-BE04-8F39381FB47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7DF31C1-852D-F04C-BCE1-9F17E0FADD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724499-3C31-4246-8664-FCD73B1DC55C}"/>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0286AF00-9264-D04E-9FC0-2F6D0E679A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F427D0-C2B5-9547-83B3-F651BD093E1B}"/>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431355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86C1-DA98-B34D-9E99-83B8D2BA1F3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29E37E5-8215-5840-920A-E26160C614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4A27D03-88AB-694C-8DDA-1F332C6FA9C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90CEE1D-B645-E84B-B5D7-7A13B1AED321}"/>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6" name="Footer Placeholder 5">
            <a:extLst>
              <a:ext uri="{FF2B5EF4-FFF2-40B4-BE49-F238E27FC236}">
                <a16:creationId xmlns:a16="http://schemas.microsoft.com/office/drawing/2014/main" id="{5A4BF108-F64C-4043-B36B-00B462A2C0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4FB8B5-164F-B644-95CC-9A2F8C6620A1}"/>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495000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E9A3D-D8E5-E24B-9ACB-37A81123856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4D1D8D3-2844-8742-958E-B96E751F9F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3436C65-6286-8D4D-8BCD-890C84D9E54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C024FB6-A877-F345-BEBD-8D42D03728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CF61801-3A5E-3749-8D17-D9D97D05BE5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D58764A-7043-2D47-BEB2-26089FA5C22C}"/>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8" name="Footer Placeholder 7">
            <a:extLst>
              <a:ext uri="{FF2B5EF4-FFF2-40B4-BE49-F238E27FC236}">
                <a16:creationId xmlns:a16="http://schemas.microsoft.com/office/drawing/2014/main" id="{81C44602-92C0-394D-9633-75BCE75909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8E050E-2DA0-2A4C-A05D-4BE43C1B4E02}"/>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412191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DAA0-3930-DB45-B25C-EBE67E95A6A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8C5C031-E306-9A44-A427-BFA685040F60}"/>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4" name="Footer Placeholder 3">
            <a:extLst>
              <a:ext uri="{FF2B5EF4-FFF2-40B4-BE49-F238E27FC236}">
                <a16:creationId xmlns:a16="http://schemas.microsoft.com/office/drawing/2014/main" id="{DA4270AF-454D-CE4F-90B9-4B946D1131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CAD361-9147-1341-A7C4-C3F338BFF657}"/>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4281652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5241C-046A-9049-8213-5973138BB15D}"/>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3" name="Footer Placeholder 2">
            <a:extLst>
              <a:ext uri="{FF2B5EF4-FFF2-40B4-BE49-F238E27FC236}">
                <a16:creationId xmlns:a16="http://schemas.microsoft.com/office/drawing/2014/main" id="{FB4911E6-B76E-6543-918E-4AF4DDDB1D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AFF59C-48B6-6B41-9A97-20D80152BFC9}"/>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3547343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2557-8E49-B84F-9744-CD02DA6F18B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6CA8D78-E712-7C41-B5B3-DC8092B1DD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6847A30-5ACC-B341-8881-AD2DA6716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000D068-B29A-A94A-97E4-3C7E56E3B978}"/>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6" name="Footer Placeholder 5">
            <a:extLst>
              <a:ext uri="{FF2B5EF4-FFF2-40B4-BE49-F238E27FC236}">
                <a16:creationId xmlns:a16="http://schemas.microsoft.com/office/drawing/2014/main" id="{A4EBFA7F-6FBD-C74E-9F44-2AA551D2F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B69221-497F-F74F-9A4E-08A54026BC71}"/>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118643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9430-AD1F-8148-B4B4-C1BF850750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89F52E6-979E-324F-B1DB-DE829C400C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898726-C121-1949-A3A2-DE033761A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5902494-A364-FD4F-8211-3AD46B8BC9C2}"/>
              </a:ext>
            </a:extLst>
          </p:cNvPr>
          <p:cNvSpPr>
            <a:spLocks noGrp="1"/>
          </p:cNvSpPr>
          <p:nvPr>
            <p:ph type="dt" sz="half" idx="10"/>
          </p:nvPr>
        </p:nvSpPr>
        <p:spPr/>
        <p:txBody>
          <a:bodyPr/>
          <a:lstStyle/>
          <a:p>
            <a:fld id="{6C9E6F86-24C5-0546-8852-7B9C6B8422BA}" type="datetimeFigureOut">
              <a:rPr lang="en-US" smtClean="0"/>
              <a:t>5/15/2020</a:t>
            </a:fld>
            <a:endParaRPr lang="en-US"/>
          </a:p>
        </p:txBody>
      </p:sp>
      <p:sp>
        <p:nvSpPr>
          <p:cNvPr id="6" name="Footer Placeholder 5">
            <a:extLst>
              <a:ext uri="{FF2B5EF4-FFF2-40B4-BE49-F238E27FC236}">
                <a16:creationId xmlns:a16="http://schemas.microsoft.com/office/drawing/2014/main" id="{A32EE664-F62E-994D-9452-95FC29D81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3AC6EC-4891-6B4F-B379-EB6ABCF460C4}"/>
              </a:ext>
            </a:extLst>
          </p:cNvPr>
          <p:cNvSpPr>
            <a:spLocks noGrp="1"/>
          </p:cNvSpPr>
          <p:nvPr>
            <p:ph type="sldNum" sz="quarter" idx="12"/>
          </p:nvPr>
        </p:nvSpPr>
        <p:spPr/>
        <p:txBody>
          <a:bodyPr/>
          <a:lstStyle/>
          <a:p>
            <a:fld id="{C730079B-E48F-0D40-AA81-826FABEA8F2E}" type="slidenum">
              <a:rPr lang="en-US" smtClean="0"/>
              <a:t>‹#›</a:t>
            </a:fld>
            <a:endParaRPr lang="en-US"/>
          </a:p>
        </p:txBody>
      </p:sp>
    </p:spTree>
    <p:extLst>
      <p:ext uri="{BB962C8B-B14F-4D97-AF65-F5344CB8AC3E}">
        <p14:creationId xmlns:p14="http://schemas.microsoft.com/office/powerpoint/2010/main" val="131398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D3367B-34ED-0C4E-BFBC-9179BEDBD6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469CD3-6C63-BB46-B76A-A960EEB43C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1461DA-857E-EB42-93AA-B97ABA14BB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E6F86-24C5-0546-8852-7B9C6B8422BA}" type="datetimeFigureOut">
              <a:rPr lang="en-US" smtClean="0"/>
              <a:t>5/15/2020</a:t>
            </a:fld>
            <a:endParaRPr lang="en-US"/>
          </a:p>
        </p:txBody>
      </p:sp>
      <p:sp>
        <p:nvSpPr>
          <p:cNvPr id="5" name="Footer Placeholder 4">
            <a:extLst>
              <a:ext uri="{FF2B5EF4-FFF2-40B4-BE49-F238E27FC236}">
                <a16:creationId xmlns:a16="http://schemas.microsoft.com/office/drawing/2014/main" id="{9264826C-043B-ED4F-A43C-85537FBC0F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F21C28-B11B-5140-B90A-7C58A2BD21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0079B-E48F-0D40-AA81-826FABEA8F2E}" type="slidenum">
              <a:rPr lang="en-US" smtClean="0"/>
              <a:t>‹#›</a:t>
            </a:fld>
            <a:endParaRPr lang="en-US"/>
          </a:p>
        </p:txBody>
      </p:sp>
    </p:spTree>
    <p:extLst>
      <p:ext uri="{BB962C8B-B14F-4D97-AF65-F5344CB8AC3E}">
        <p14:creationId xmlns:p14="http://schemas.microsoft.com/office/powerpoint/2010/main" val="1163096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E767C-2FA9-F641-B545-21A17A3A3133}"/>
              </a:ext>
            </a:extLst>
          </p:cNvPr>
          <p:cNvSpPr>
            <a:spLocks noGrp="1"/>
          </p:cNvSpPr>
          <p:nvPr>
            <p:ph type="ctrTitle"/>
          </p:nvPr>
        </p:nvSpPr>
        <p:spPr/>
        <p:txBody>
          <a:bodyPr>
            <a:normAutofit fontScale="90000"/>
          </a:bodyPr>
          <a:lstStyle/>
          <a:p>
            <a:r>
              <a:rPr lang="hi-IN"/>
              <a:t>भारत सरकार की विनिवेश नीति (Disinvestment Policy of Gov’t of </a:t>
            </a:r>
            <a:br>
              <a:rPr lang="hi-IN"/>
            </a:br>
            <a:r>
              <a:rPr lang="hi-IN"/>
              <a:t>India</a:t>
            </a:r>
            <a:endParaRPr lang="en-US"/>
          </a:p>
        </p:txBody>
      </p:sp>
      <p:sp>
        <p:nvSpPr>
          <p:cNvPr id="3" name="Subtitle 2">
            <a:extLst>
              <a:ext uri="{FF2B5EF4-FFF2-40B4-BE49-F238E27FC236}">
                <a16:creationId xmlns:a16="http://schemas.microsoft.com/office/drawing/2014/main" id="{1C6530A2-01BC-774C-878A-8EE9638F95BA}"/>
              </a:ext>
            </a:extLst>
          </p:cNvPr>
          <p:cNvSpPr>
            <a:spLocks noGrp="1"/>
          </p:cNvSpPr>
          <p:nvPr>
            <p:ph type="subTitle" idx="1"/>
          </p:nvPr>
        </p:nvSpPr>
        <p:spPr/>
        <p:txBody>
          <a:bodyPr/>
          <a:lstStyle/>
          <a:p>
            <a:endParaRPr lang="hi-IN"/>
          </a:p>
          <a:p>
            <a:r>
              <a:rPr lang="hi-IN"/>
              <a:t>डॉ सिकन्दर प्रसाद यादव अर्थशास्त्र विभाग </a:t>
            </a:r>
          </a:p>
          <a:p>
            <a:r>
              <a:rPr lang="hi-IN"/>
              <a:t>एम.एल.आर्य कालेज कसबा पूर्णिया </a:t>
            </a:r>
            <a:endParaRPr lang="en-US"/>
          </a:p>
        </p:txBody>
      </p:sp>
    </p:spTree>
    <p:extLst>
      <p:ext uri="{BB962C8B-B14F-4D97-AF65-F5344CB8AC3E}">
        <p14:creationId xmlns:p14="http://schemas.microsoft.com/office/powerpoint/2010/main" val="232333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16374-AADA-1347-8D52-DA62C60A30C1}"/>
              </a:ext>
            </a:extLst>
          </p:cNvPr>
          <p:cNvSpPr>
            <a:spLocks noGrp="1"/>
          </p:cNvSpPr>
          <p:nvPr>
            <p:ph type="title"/>
          </p:nvPr>
        </p:nvSpPr>
        <p:spPr/>
        <p:txBody>
          <a:bodyPr/>
          <a:lstStyle/>
          <a:p>
            <a:r>
              <a:rPr lang="hi-IN"/>
              <a:t>     विनिवेश नीति </a:t>
            </a:r>
            <a:endParaRPr lang="en-US"/>
          </a:p>
        </p:txBody>
      </p:sp>
      <p:sp>
        <p:nvSpPr>
          <p:cNvPr id="3" name="Content Placeholder 2">
            <a:extLst>
              <a:ext uri="{FF2B5EF4-FFF2-40B4-BE49-F238E27FC236}">
                <a16:creationId xmlns:a16="http://schemas.microsoft.com/office/drawing/2014/main" id="{4F601E9B-6580-EA46-87C9-AF7DCE6563F2}"/>
              </a:ext>
            </a:extLst>
          </p:cNvPr>
          <p:cNvSpPr>
            <a:spLocks noGrp="1"/>
          </p:cNvSpPr>
          <p:nvPr>
            <p:ph idx="1"/>
          </p:nvPr>
        </p:nvSpPr>
        <p:spPr/>
        <p:txBody>
          <a:bodyPr/>
          <a:lstStyle/>
          <a:p>
            <a:r>
              <a:rPr lang="hi-IN"/>
              <a:t>भारत में केन्द्र सरकार द्वारा सार्वजनिक उपक्रमों में सरकारी हिस्सेदारी बेचने की प्रक्रिया को विनिवेश कहा जाता है ।</a:t>
            </a:r>
          </a:p>
          <a:p>
            <a:pPr marL="0" indent="0">
              <a:buNone/>
            </a:pPr>
            <a:r>
              <a:rPr lang="hi-IN"/>
              <a:t>     भारत में विनिवेश की शुरुआत सबसे पहले 1991में हुई जब सरकार ने कुछ चुनी हुई सार्वजनिक क्षेत्र की कंपनियों का 20% हिस्सा बेचने का निर्णय लिया था ।वर्ष 1993 में रंगराजन समिति ने सार्वजनिक क्षेत्र के लिए आरक्षित सार्वजनिक क्षेत्र की इकाईयोंमें से 49%के विनिवेश तथा अन्य सभी सार्वजनिक क्षेत्र की इकाईयों के लिए 74%के विनिवेश का प्रस्ताव दिया था ।हलाकि ये सिफारिशें लागू नहीं हो सकी ।</a:t>
            </a:r>
          </a:p>
          <a:p>
            <a:pPr marL="0" indent="0">
              <a:buNone/>
            </a:pPr>
            <a:endParaRPr lang="en-US"/>
          </a:p>
        </p:txBody>
      </p:sp>
    </p:spTree>
    <p:extLst>
      <p:ext uri="{BB962C8B-B14F-4D97-AF65-F5344CB8AC3E}">
        <p14:creationId xmlns:p14="http://schemas.microsoft.com/office/powerpoint/2010/main" val="168085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27AEC-E77D-FD49-BB38-F52B1D1CAFB8}"/>
              </a:ext>
            </a:extLst>
          </p:cNvPr>
          <p:cNvSpPr>
            <a:spLocks noGrp="1"/>
          </p:cNvSpPr>
          <p:nvPr>
            <p:ph type="title"/>
          </p:nvPr>
        </p:nvSpPr>
        <p:spPr/>
        <p:txBody>
          <a:bodyPr/>
          <a:lstStyle/>
          <a:p>
            <a:r>
              <a:rPr lang="hi-IN"/>
              <a:t>   विनिवेश नीति </a:t>
            </a:r>
            <a:endParaRPr lang="en-US"/>
          </a:p>
        </p:txBody>
      </p:sp>
      <p:sp>
        <p:nvSpPr>
          <p:cNvPr id="3" name="Content Placeholder 2">
            <a:extLst>
              <a:ext uri="{FF2B5EF4-FFF2-40B4-BE49-F238E27FC236}">
                <a16:creationId xmlns:a16="http://schemas.microsoft.com/office/drawing/2014/main" id="{CB7E3E0C-0161-FA4F-B002-B88B69EF9B2E}"/>
              </a:ext>
            </a:extLst>
          </p:cNvPr>
          <p:cNvSpPr>
            <a:spLocks noGrp="1"/>
          </p:cNvSpPr>
          <p:nvPr>
            <p:ph idx="1"/>
          </p:nvPr>
        </p:nvSpPr>
        <p:spPr/>
        <p:txBody>
          <a:bodyPr/>
          <a:lstStyle/>
          <a:p>
            <a:pPr marL="0" indent="0">
              <a:buNone/>
            </a:pPr>
            <a:r>
              <a:rPr lang="hi-IN"/>
              <a:t>     वर्ष 1996 में जी0 वी0 रामकृष्णा  के नेतृत्व में एक गैर सांविधिक व सलाहकारी  प्रकृति का विनिवेश आयोग स्थापित किया गया तथा वित्त मंत्रालय के अन्तर्गत वर्ष 1999 में एक बडे  कदम के रूप में विनिवेश विभाग स्थापित किया गया ।</a:t>
            </a:r>
          </a:p>
          <a:p>
            <a:pPr marL="0" indent="0">
              <a:buNone/>
            </a:pPr>
            <a:r>
              <a:rPr lang="hi-IN"/>
              <a:t>            वर्ष 2004 ,में तत्कालीन सरकार ने एक साझे न्यूनतम कार्य क्रम के साथ ही बीमार सार्वजनिक क्षेत्र की कंपनियों को पुनर्जीवित करने व उन्हें वाणिज्यिक स्वायत्तता प्रदान करने की घोषणा की ।इसके बाद वर्ष 2005 में राष्ट्रीय निवेश कोष स्थापित किया गया जिनके माध्यम से विनिवेश की प्रक्रिया आयोजित की जाती थी ।</a:t>
            </a:r>
            <a:endParaRPr lang="en-US"/>
          </a:p>
        </p:txBody>
      </p:sp>
    </p:spTree>
    <p:extLst>
      <p:ext uri="{BB962C8B-B14F-4D97-AF65-F5344CB8AC3E}">
        <p14:creationId xmlns:p14="http://schemas.microsoft.com/office/powerpoint/2010/main" val="84595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2E19-1C81-0144-AC29-32830594AD38}"/>
              </a:ext>
            </a:extLst>
          </p:cNvPr>
          <p:cNvSpPr>
            <a:spLocks noGrp="1"/>
          </p:cNvSpPr>
          <p:nvPr>
            <p:ph type="title"/>
          </p:nvPr>
        </p:nvSpPr>
        <p:spPr/>
        <p:txBody>
          <a:bodyPr/>
          <a:lstStyle/>
          <a:p>
            <a:pPr marL="571500" indent="-571500">
              <a:buFont typeface="Arial" panose="020B0604020202020204" pitchFamily="34" charset="0"/>
              <a:buChar char="•"/>
            </a:pPr>
            <a:endParaRPr lang="en-US"/>
          </a:p>
        </p:txBody>
      </p:sp>
      <p:sp>
        <p:nvSpPr>
          <p:cNvPr id="3" name="Content Placeholder 2">
            <a:extLst>
              <a:ext uri="{FF2B5EF4-FFF2-40B4-BE49-F238E27FC236}">
                <a16:creationId xmlns:a16="http://schemas.microsoft.com/office/drawing/2014/main" id="{03422D26-34F6-484B-9FDF-F751882E9D32}"/>
              </a:ext>
            </a:extLst>
          </p:cNvPr>
          <p:cNvSpPr>
            <a:spLocks noGrp="1"/>
          </p:cNvSpPr>
          <p:nvPr>
            <p:ph idx="1"/>
          </p:nvPr>
        </p:nvSpPr>
        <p:spPr/>
        <p:txBody>
          <a:bodyPr/>
          <a:lstStyle/>
          <a:p>
            <a:pPr marL="0" indent="0">
              <a:buNone/>
            </a:pPr>
            <a:r>
              <a:rPr lang="hi-IN"/>
              <a:t>वर्ष 2004 में नयी विनिवेश नीति का सूत्रपात हुआ और विनिवेश के सम्बन्ध में सिफारिशी  शक्तियां नीति आयोग में अधिकृत की गई ।</a:t>
            </a:r>
          </a:p>
          <a:p>
            <a:pPr marL="0" indent="0">
              <a:buNone/>
            </a:pPr>
            <a:r>
              <a:rPr lang="hi-IN"/>
              <a:t>      नयी विनिवेश नीति 2014 की विशेषताएं </a:t>
            </a:r>
          </a:p>
          <a:p>
            <a:pPr marL="514350" indent="-514350">
              <a:buAutoNum type="arabicParenBoth"/>
            </a:pPr>
            <a:r>
              <a:rPr lang="hi-IN"/>
              <a:t>केन्द्रीय सार्वजनिक क्षेत्र के उपक्रमों के  सार्वजनिक स्वामित्व को प्रोत्साहन देना ।</a:t>
            </a:r>
          </a:p>
          <a:p>
            <a:pPr marL="514350" indent="-514350">
              <a:buAutoNum type="arabicParenBoth"/>
            </a:pPr>
            <a:r>
              <a:rPr lang="hi-IN"/>
              <a:t>कुशल प्रबंधकों द्वारा विनिवेशको, कर्मचारियों, सरकार तथा कंपनियों के लिए केंद्रीय सार्वजनिक क्षेत्र के उद्यमों की  कीमत उजागर करना </a:t>
            </a:r>
          </a:p>
          <a:p>
            <a:pPr marL="514350" indent="-514350">
              <a:buAutoNum type="arabicParenBoth"/>
            </a:pPr>
            <a:endParaRPr lang="hi-IN"/>
          </a:p>
          <a:p>
            <a:pPr marL="514350" indent="-514350">
              <a:buAutoNum type="arabicParenBoth"/>
            </a:pPr>
            <a:endParaRPr lang="en-US"/>
          </a:p>
        </p:txBody>
      </p:sp>
    </p:spTree>
    <p:extLst>
      <p:ext uri="{BB962C8B-B14F-4D97-AF65-F5344CB8AC3E}">
        <p14:creationId xmlns:p14="http://schemas.microsoft.com/office/powerpoint/2010/main" val="9823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D739-AA29-1249-BAA3-9CAEF53254DF}"/>
              </a:ext>
            </a:extLst>
          </p:cNvPr>
          <p:cNvSpPr>
            <a:spLocks noGrp="1"/>
          </p:cNvSpPr>
          <p:nvPr>
            <p:ph type="title"/>
          </p:nvPr>
        </p:nvSpPr>
        <p:spPr/>
        <p:txBody>
          <a:bodyPr/>
          <a:lstStyle/>
          <a:p>
            <a:r>
              <a:rPr lang="hi-IN"/>
              <a:t>  विशेषताएं </a:t>
            </a:r>
            <a:endParaRPr lang="en-US"/>
          </a:p>
        </p:txBody>
      </p:sp>
      <p:sp>
        <p:nvSpPr>
          <p:cNvPr id="3" name="Content Placeholder 2">
            <a:extLst>
              <a:ext uri="{FF2B5EF4-FFF2-40B4-BE49-F238E27FC236}">
                <a16:creationId xmlns:a16="http://schemas.microsoft.com/office/drawing/2014/main" id="{3D2C0B7C-1569-1342-8290-E73D7BB52F38}"/>
              </a:ext>
            </a:extLst>
          </p:cNvPr>
          <p:cNvSpPr>
            <a:spLocks noGrp="1"/>
          </p:cNvSpPr>
          <p:nvPr>
            <p:ph idx="1"/>
          </p:nvPr>
        </p:nvSpPr>
        <p:spPr/>
        <p:txBody>
          <a:bodyPr/>
          <a:lstStyle/>
          <a:p>
            <a:r>
              <a:rPr lang="hi-IN"/>
              <a:t>3 प्रशासकीय मंत्रालयों से परामर्श के बाद सरकार के  शेयरों के बिक्री के लिए केंद्रीय सार्वजनिक क्षेत्र के उद्यमों को चिन्हित करें ।</a:t>
            </a:r>
          </a:p>
          <a:p>
            <a:r>
              <a:rPr lang="hi-IN"/>
              <a:t>4 बिक्री के तरीके के वारे में सुझाव देने, बिक्री शेयरों का प्रतिशत तय करने तथा केन्द्रीय सार्वजनिक क्षेत्र के मूल्य निर्धारण के तरीके को निश्चित करने के लिए नीति आयोग को अधिकृत किया गया ।</a:t>
            </a:r>
          </a:p>
          <a:p>
            <a:pPr marL="0" indent="0">
              <a:buNone/>
            </a:pPr>
            <a:endParaRPr lang="en-US"/>
          </a:p>
        </p:txBody>
      </p:sp>
    </p:spTree>
    <p:extLst>
      <p:ext uri="{BB962C8B-B14F-4D97-AF65-F5344CB8AC3E}">
        <p14:creationId xmlns:p14="http://schemas.microsoft.com/office/powerpoint/2010/main" val="3862320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भारत सरकार की विनिवेश नीति (Disinvestment Policy of Gov’t of  India</vt:lpstr>
      <vt:lpstr>     विनिवेश नीति </vt:lpstr>
      <vt:lpstr>   विनिवेश नीति </vt:lpstr>
      <vt:lpstr>PowerPoint Presentation</vt:lpstr>
      <vt:lpstr>  विशेषताएं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 सरकार की विनिवेश नीति (Disinvestment Policy of Gov’t of  India</dc:title>
  <dc:creator>917667460902</dc:creator>
  <cp:lastModifiedBy>917667460902</cp:lastModifiedBy>
  <cp:revision>2</cp:revision>
  <dcterms:created xsi:type="dcterms:W3CDTF">2020-05-14T02:27:55Z</dcterms:created>
  <dcterms:modified xsi:type="dcterms:W3CDTF">2020-05-15T04:47:15Z</dcterms:modified>
</cp:coreProperties>
</file>