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5/6/2020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5/6/2020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5/6/2020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5/6/2020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05752-2925-0B4C-9FD0-1CA459DBBBEF}"/>
              </a:ext>
            </a:extLst>
          </p:cNvPr>
          <p:cNvSpPr>
            <a:spLocks noGrp="1"/>
          </p:cNvSpPr>
          <p:nvPr>
            <p:ph type="ctrTitle"/>
          </p:nvPr>
        </p:nvSpPr>
        <p:spPr/>
        <p:txBody>
          <a:bodyPr>
            <a:normAutofit fontScale="90000"/>
          </a:bodyPr>
          <a:lstStyle/>
          <a:p>
            <a:r>
              <a:rPr lang="en-GB"/>
              <a:t>जनता सरकार (1977) की औधोगिक नीति</a:t>
            </a:r>
            <a:br>
              <a:rPr lang="en-GB"/>
            </a:br>
            <a:r>
              <a:rPr lang="en-GB"/>
              <a:t>डॉ सिकन्दर प्रसाद यादव अर्थशास्त्र विभाग </a:t>
            </a:r>
            <a:br>
              <a:rPr lang="en-GB"/>
            </a:br>
            <a:r>
              <a:rPr lang="en-GB"/>
              <a:t>एम एल आर्य कालेज कसबा पूर्णिया </a:t>
            </a:r>
            <a:endParaRPr lang="en-US"/>
          </a:p>
        </p:txBody>
      </p:sp>
      <p:sp>
        <p:nvSpPr>
          <p:cNvPr id="3" name="Subtitle 2">
            <a:extLst>
              <a:ext uri="{FF2B5EF4-FFF2-40B4-BE49-F238E27FC236}">
                <a16:creationId xmlns:a16="http://schemas.microsoft.com/office/drawing/2014/main" id="{481517E5-FAC5-024C-8588-BAC72E2DD328}"/>
              </a:ext>
            </a:extLst>
          </p:cNvPr>
          <p:cNvSpPr>
            <a:spLocks noGrp="1"/>
          </p:cNvSpPr>
          <p:nvPr>
            <p:ph type="subTitle" idx="1"/>
          </p:nvPr>
        </p:nvSpPr>
        <p:spPr/>
        <p:txBody>
          <a:bodyPr>
            <a:normAutofit fontScale="77500" lnSpcReduction="20000"/>
          </a:bodyPr>
          <a:lstStyle/>
          <a:p>
            <a:r>
              <a:rPr lang="en-GB"/>
              <a:t>1977 में एक महत्वपूर्ण </a:t>
            </a:r>
          </a:p>
          <a:p>
            <a:r>
              <a:rPr lang="en-GB"/>
              <a:t>राजनीतिक परिवर्तन हुआ ।30 वर्ष से चला आ रहा कांग्रेस शासन समाप्त हो गया और देश में जनता सरकार की स्थापना हुई । जनता सरकार बनते हीं 23 दिसम्बर 1977 को सांसद में उद्योग  मंत्री जार्ज फर्नांडीज द्वारा नई औधोगिक नीति को प्रस्तुत किया । फर्नांडीज ने  प्रस्ताव को प्रस्तुत करते हुए कहा कि नयी नीति पुराने विकृतियो को दूर करने के लिए बनाई गई है ।</a:t>
            </a:r>
            <a:endParaRPr lang="en-US"/>
          </a:p>
        </p:txBody>
      </p:sp>
    </p:spTree>
    <p:extLst>
      <p:ext uri="{BB962C8B-B14F-4D97-AF65-F5344CB8AC3E}">
        <p14:creationId xmlns:p14="http://schemas.microsoft.com/office/powerpoint/2010/main" val="2934781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BA291-4086-0A41-8C30-4734B343BC47}"/>
              </a:ext>
            </a:extLst>
          </p:cNvPr>
          <p:cNvSpPr>
            <a:spLocks noGrp="1"/>
          </p:cNvSpPr>
          <p:nvPr>
            <p:ph type="title"/>
          </p:nvPr>
        </p:nvSpPr>
        <p:spPr/>
        <p:txBody>
          <a:bodyPr/>
          <a:lstStyle/>
          <a:p>
            <a:r>
              <a:rPr lang="en-GB"/>
              <a:t>जनता सरकार (1977)की औधोगिक नीति </a:t>
            </a:r>
            <a:endParaRPr lang="en-US"/>
          </a:p>
        </p:txBody>
      </p:sp>
      <p:sp>
        <p:nvSpPr>
          <p:cNvPr id="3" name="Content Placeholder 2">
            <a:extLst>
              <a:ext uri="{FF2B5EF4-FFF2-40B4-BE49-F238E27FC236}">
                <a16:creationId xmlns:a16="http://schemas.microsoft.com/office/drawing/2014/main" id="{7FE60131-2B35-2D41-9437-F33598165F06}"/>
              </a:ext>
            </a:extLst>
          </p:cNvPr>
          <p:cNvSpPr>
            <a:spLocks noGrp="1"/>
          </p:cNvSpPr>
          <p:nvPr>
            <p:ph idx="1"/>
          </p:nvPr>
        </p:nvSpPr>
        <p:spPr/>
        <p:txBody>
          <a:bodyPr/>
          <a:lstStyle/>
          <a:p>
            <a:pPr marL="0" indent="0">
              <a:buNone/>
            </a:pPr>
            <a:r>
              <a:rPr lang="en-GB"/>
              <a:t>इस नीति की चर्चा करने से पूर्व 1970 और 1973 की घोषणाओं को स्पष्ट करना आवश्यक हो जाता है ।1956से लेकर 1973 तक अनेक महत्वपूर्ण घटनाए घटित हुई और कुछ ऐसी आर्थिक दशाएं  उत्पन्न हो गई जिनके कारण यह आवश्यक हो गया कि सरकार अपनी पूर्व घोषित 1956 की औधोगिक नीति  के व्यावहारिक स्वरूप में परिवर्तन करे । दोनों घोषणाएं फ़रवरी माह में हीं की गई (फरवरी1970-1973) । घोषणाओं में कहा गया कि 1956 की औधोगिक नीति विधमान रहेगी । वास्तव में ये दोनों घोषणाएं नई औधोगिक घोषणा पत्र नहीं था बल्कि औधोगिक लाईसेंसिग  पर एक अध्याय  था  कुछ  लेखकों  ने 1970 एवं 1973 की घोषणाओं को भी  औधोगिक नीति की संज्ञा दी है  परंतु  वास्तव में ये दोनों औधोगिक नीति नहीं थी ।</a:t>
            </a:r>
            <a:endParaRPr lang="en-US"/>
          </a:p>
        </p:txBody>
      </p:sp>
    </p:spTree>
    <p:extLst>
      <p:ext uri="{BB962C8B-B14F-4D97-AF65-F5344CB8AC3E}">
        <p14:creationId xmlns:p14="http://schemas.microsoft.com/office/powerpoint/2010/main" val="277299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BF7EA-73C5-5A45-97E9-94AE643E300C}"/>
              </a:ext>
            </a:extLst>
          </p:cNvPr>
          <p:cNvSpPr>
            <a:spLocks noGrp="1"/>
          </p:cNvSpPr>
          <p:nvPr>
            <p:ph type="title"/>
          </p:nvPr>
        </p:nvSpPr>
        <p:spPr/>
        <p:txBody>
          <a:bodyPr/>
          <a:lstStyle/>
          <a:p>
            <a:r>
              <a:rPr lang="en-GB"/>
              <a:t>1977की औधोगिक नीति का कारण </a:t>
            </a:r>
            <a:endParaRPr lang="en-US"/>
          </a:p>
        </p:txBody>
      </p:sp>
      <p:sp>
        <p:nvSpPr>
          <p:cNvPr id="3" name="Content Placeholder 2">
            <a:extLst>
              <a:ext uri="{FF2B5EF4-FFF2-40B4-BE49-F238E27FC236}">
                <a16:creationId xmlns:a16="http://schemas.microsoft.com/office/drawing/2014/main" id="{8702FB35-0173-3640-AAA4-6201D4B49054}"/>
              </a:ext>
            </a:extLst>
          </p:cNvPr>
          <p:cNvSpPr>
            <a:spLocks noGrp="1"/>
          </p:cNvSpPr>
          <p:nvPr>
            <p:ph idx="1"/>
          </p:nvPr>
        </p:nvSpPr>
        <p:spPr/>
        <p:txBody>
          <a:bodyPr>
            <a:normAutofit/>
          </a:bodyPr>
          <a:lstStyle/>
          <a:p>
            <a:pPr marL="0" indent="0">
              <a:buNone/>
            </a:pPr>
            <a:r>
              <a:rPr lang="en-GB"/>
              <a:t> 1977की औधोगिक नीति के कई कारण थे जो निम्न लिखित है </a:t>
            </a:r>
          </a:p>
          <a:p>
            <a:pPr marL="342900" indent="-342900">
              <a:buAutoNum type="arabicParenBoth"/>
            </a:pPr>
            <a:r>
              <a:rPr lang="en-GB"/>
              <a:t>1956 के बाद अनेक सामाजिक, राजनीतिक एवं आर्थिक परिवर्तन हुए </a:t>
            </a:r>
          </a:p>
          <a:p>
            <a:pPr marL="342900" indent="-342900">
              <a:buAutoNum type="arabicParenBoth"/>
            </a:pPr>
            <a:r>
              <a:rPr lang="en-GB"/>
              <a:t>कांग्रेस शासन के बाद जनता शासन की स्थापना हुई ।</a:t>
            </a:r>
          </a:p>
          <a:p>
            <a:pPr marL="342900" indent="-342900">
              <a:buAutoNum type="arabicParenBoth"/>
            </a:pPr>
            <a:r>
              <a:rPr lang="en-GB"/>
              <a:t>नयी सरकार को कुछ कर गुजरने की इच्छा हुई ।</a:t>
            </a:r>
          </a:p>
          <a:p>
            <a:pPr marL="342900" indent="-342900">
              <a:buAutoNum type="arabicParenBoth"/>
            </a:pPr>
            <a:r>
              <a:rPr lang="en-GB"/>
              <a:t>आर्थिक व्यवस्था में क्रांति कारी परिवर्तन की आवश्यकता महसूस की गई ।</a:t>
            </a:r>
          </a:p>
          <a:p>
            <a:pPr marL="342900" indent="-342900">
              <a:buAutoNum type="arabicParenBoth"/>
            </a:pPr>
            <a:r>
              <a:rPr lang="en-GB"/>
              <a:t>रोजगार के अवसरों में वृद्धि का बिचार किया गया ।</a:t>
            </a:r>
          </a:p>
          <a:p>
            <a:pPr marL="342900" indent="-342900">
              <a:buAutoNum type="arabicParenBoth"/>
            </a:pPr>
            <a:r>
              <a:rPr lang="en-GB"/>
              <a:t>औधोगिक विकास दर में तेजी से बृधि करने की इच्छा हुई </a:t>
            </a:r>
          </a:p>
        </p:txBody>
      </p:sp>
    </p:spTree>
    <p:extLst>
      <p:ext uri="{BB962C8B-B14F-4D97-AF65-F5344CB8AC3E}">
        <p14:creationId xmlns:p14="http://schemas.microsoft.com/office/powerpoint/2010/main" val="1360533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56A20-89E1-6248-8CE9-464296C41AC1}"/>
              </a:ext>
            </a:extLst>
          </p:cNvPr>
          <p:cNvSpPr>
            <a:spLocks noGrp="1"/>
          </p:cNvSpPr>
          <p:nvPr>
            <p:ph type="title"/>
          </p:nvPr>
        </p:nvSpPr>
        <p:spPr/>
        <p:txBody>
          <a:bodyPr/>
          <a:lstStyle/>
          <a:p>
            <a:r>
              <a:rPr lang="en-GB"/>
              <a:t>कारण </a:t>
            </a:r>
            <a:endParaRPr lang="en-US"/>
          </a:p>
        </p:txBody>
      </p:sp>
      <p:sp>
        <p:nvSpPr>
          <p:cNvPr id="3" name="Content Placeholder 2">
            <a:extLst>
              <a:ext uri="{FF2B5EF4-FFF2-40B4-BE49-F238E27FC236}">
                <a16:creationId xmlns:a16="http://schemas.microsoft.com/office/drawing/2014/main" id="{822C34BC-FCAC-C841-A311-C8EA6A731F63}"/>
              </a:ext>
            </a:extLst>
          </p:cNvPr>
          <p:cNvSpPr>
            <a:spLocks noGrp="1"/>
          </p:cNvSpPr>
          <p:nvPr>
            <p:ph idx="1"/>
          </p:nvPr>
        </p:nvSpPr>
        <p:spPr/>
        <p:txBody>
          <a:bodyPr>
            <a:normAutofit lnSpcReduction="10000"/>
          </a:bodyPr>
          <a:lstStyle/>
          <a:p>
            <a:r>
              <a:rPr lang="en-GB"/>
              <a:t>(7) आर्थिक विषमताओ को कम करने की आवश्यकता महसूस की गई </a:t>
            </a:r>
          </a:p>
          <a:p>
            <a:r>
              <a:rPr lang="en-GB"/>
              <a:t>(8)संतुलित आर्थिक विकास करने की भावना ।</a:t>
            </a:r>
          </a:p>
          <a:p>
            <a:r>
              <a:rPr lang="en-GB"/>
              <a:t>(9) ग्रामीण क्षेत्रों के विकास की योजना को सफल बनाने का उद्देश्य, इत्यादि ।</a:t>
            </a:r>
          </a:p>
          <a:p>
            <a:pPr marL="0" indent="0">
              <a:buNone/>
            </a:pPr>
            <a:r>
              <a:rPr lang="en-GB"/>
              <a:t>                                उद्योग मंत्री जार्ज फर्नांडीज ने उद्योग और कृषि के महत्व पर विशेष रूप से ध्यान आकृष्ट किया ।उन्होंने कहा कि हमारा बहुत सा औधोगिक उत्पादन कृषि पर आधारित है और इसी प्रकार कृषि के आधुनिकीकरण और विकास करने के लिए हमें स्वदेशी उद्योगों को विकसित करना होगा ।विद्युत उत्पादन पर सर्वाधिक ध्यान दिया जाएगा ।अनेक वर्षों से विद्युत एवं शक्ति की अपर्याप्ता ने कृषि एवं उद्योग के विकास में गतिरोध उत्पन्न किया है ।इसलिए इस नई औधोगिक नीति में ग्रामीण क्षेत्र एवं छोटे शहरों में फैले हुए कुटीर एवं लघु उद्योगों के विकास पर जोर दिया गया ।</a:t>
            </a:r>
            <a:endParaRPr lang="en-US"/>
          </a:p>
        </p:txBody>
      </p:sp>
    </p:spTree>
    <p:extLst>
      <p:ext uri="{BB962C8B-B14F-4D97-AF65-F5344CB8AC3E}">
        <p14:creationId xmlns:p14="http://schemas.microsoft.com/office/powerpoint/2010/main" val="655352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2947-7B0B-FB42-8790-C2E451E7971B}"/>
              </a:ext>
            </a:extLst>
          </p:cNvPr>
          <p:cNvSpPr>
            <a:spLocks noGrp="1"/>
          </p:cNvSpPr>
          <p:nvPr>
            <p:ph type="title"/>
          </p:nvPr>
        </p:nvSpPr>
        <p:spPr/>
        <p:txBody>
          <a:bodyPr/>
          <a:lstStyle/>
          <a:p>
            <a:r>
              <a:rPr lang="en-GB"/>
              <a:t>जनता सरकार की औधोगिक नीति की विशेषताएं </a:t>
            </a:r>
            <a:endParaRPr lang="en-US"/>
          </a:p>
        </p:txBody>
      </p:sp>
      <p:sp>
        <p:nvSpPr>
          <p:cNvPr id="3" name="Content Placeholder 2">
            <a:extLst>
              <a:ext uri="{FF2B5EF4-FFF2-40B4-BE49-F238E27FC236}">
                <a16:creationId xmlns:a16="http://schemas.microsoft.com/office/drawing/2014/main" id="{CD3FC101-A40F-D040-8CA2-E6402A5B5ECD}"/>
              </a:ext>
            </a:extLst>
          </p:cNvPr>
          <p:cNvSpPr>
            <a:spLocks noGrp="1"/>
          </p:cNvSpPr>
          <p:nvPr>
            <p:ph idx="1"/>
          </p:nvPr>
        </p:nvSpPr>
        <p:spPr/>
        <p:txBody>
          <a:bodyPr>
            <a:normAutofit lnSpcReduction="10000"/>
          </a:bodyPr>
          <a:lstStyle/>
          <a:p>
            <a:r>
              <a:rPr lang="en-GB"/>
              <a:t>जनता सरकार की औधोगिक नीति की कुछ विशेषताएँ हैं जो निम्न लिखित है </a:t>
            </a:r>
          </a:p>
          <a:p>
            <a:r>
              <a:rPr lang="en-GB"/>
              <a:t>(1)रोजगार के अवसरों में वृद्धि </a:t>
            </a:r>
          </a:p>
          <a:p>
            <a:r>
              <a:rPr lang="en-GB"/>
              <a:t>(2)लघु एवं कुटीर उद्योगों को प्राथमिकता </a:t>
            </a:r>
          </a:p>
          <a:p>
            <a:r>
              <a:rPr lang="en-GB"/>
              <a:t>(3)सूक्ष्म क्षेत्र का सृजन </a:t>
            </a:r>
          </a:p>
          <a:p>
            <a:r>
              <a:rPr lang="en-GB"/>
              <a:t>(4)उद्योगों का विकास एवं जिला उद्योग केन्द्र की स्थापना </a:t>
            </a:r>
          </a:p>
          <a:p>
            <a:r>
              <a:rPr lang="en-GB"/>
              <a:t>(5)वित्तीय सहायता हेतु जिला साख योजना </a:t>
            </a:r>
          </a:p>
          <a:p>
            <a:r>
              <a:rPr lang="en-GB"/>
              <a:t>(6)खादी एवं ग्रामीण उद्योगों का विस्तार </a:t>
            </a:r>
          </a:p>
          <a:p>
            <a:r>
              <a:rPr lang="en-GB"/>
              <a:t>(7)बृहत् आकार की इकाईयां </a:t>
            </a:r>
          </a:p>
          <a:p>
            <a:endParaRPr lang="en-GB"/>
          </a:p>
          <a:p>
            <a:endParaRPr lang="en-US"/>
          </a:p>
        </p:txBody>
      </p:sp>
    </p:spTree>
    <p:extLst>
      <p:ext uri="{BB962C8B-B14F-4D97-AF65-F5344CB8AC3E}">
        <p14:creationId xmlns:p14="http://schemas.microsoft.com/office/powerpoint/2010/main" val="286798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9E7A4-851D-2948-ADD0-9239CE87510D}"/>
              </a:ext>
            </a:extLst>
          </p:cNvPr>
          <p:cNvSpPr>
            <a:spLocks noGrp="1"/>
          </p:cNvSpPr>
          <p:nvPr>
            <p:ph type="title"/>
          </p:nvPr>
        </p:nvSpPr>
        <p:spPr/>
        <p:txBody>
          <a:bodyPr/>
          <a:lstStyle/>
          <a:p>
            <a:r>
              <a:rPr lang="en-GB"/>
              <a:t>विशेषताएँ </a:t>
            </a:r>
            <a:endParaRPr lang="en-US"/>
          </a:p>
        </p:txBody>
      </p:sp>
      <p:sp>
        <p:nvSpPr>
          <p:cNvPr id="3" name="Content Placeholder 2">
            <a:extLst>
              <a:ext uri="{FF2B5EF4-FFF2-40B4-BE49-F238E27FC236}">
                <a16:creationId xmlns:a16="http://schemas.microsoft.com/office/drawing/2014/main" id="{DFB12A8B-E721-7B47-992A-08398C68F1E5}"/>
              </a:ext>
            </a:extLst>
          </p:cNvPr>
          <p:cNvSpPr>
            <a:spLocks noGrp="1"/>
          </p:cNvSpPr>
          <p:nvPr>
            <p:ph idx="1"/>
          </p:nvPr>
        </p:nvSpPr>
        <p:spPr/>
        <p:txBody>
          <a:bodyPr/>
          <a:lstStyle/>
          <a:p>
            <a:r>
              <a:rPr lang="en-GB"/>
              <a:t>(8) बड़े औधोगिक गृह पर नियंत्रण </a:t>
            </a:r>
          </a:p>
          <a:p>
            <a:r>
              <a:rPr lang="en-GB"/>
              <a:t>(9) सार्वजनिक क्षेत्रके उद्योगों को अनेक क्षेत्रों में प्रवेश करने की संभावना </a:t>
            </a:r>
          </a:p>
          <a:p>
            <a:r>
              <a:rPr lang="en-GB"/>
              <a:t>(10) स्वदेशी एवं विदेशी प्रद्योगिकी के बीच समन्वय की गुंजाइश </a:t>
            </a:r>
          </a:p>
          <a:p>
            <a:r>
              <a:rPr lang="en-GB"/>
              <a:t>(11) बिदेशी विनिमय सरकार द्वारा निर्धारित शर्तों के आधार पर ही किया जाएगा </a:t>
            </a:r>
          </a:p>
          <a:p>
            <a:r>
              <a:rPr lang="en-GB"/>
              <a:t>(12)संयुक्त साहस,बिदेशी सहयोग अब केवल मशीन, उपकरण तथा तकनीकी जानकारी के रूप में होगा </a:t>
            </a:r>
          </a:p>
          <a:p>
            <a:r>
              <a:rPr lang="en-GB"/>
              <a:t>(13) आयात में छूट दी जाएगी परन्तु यह ख्याल रखा जाएगा कि स्वदेशी संस्थाओं को अधिकतम सुविधाएं प्रदान की जाए </a:t>
            </a:r>
          </a:p>
          <a:p>
            <a:endParaRPr lang="en-US"/>
          </a:p>
        </p:txBody>
      </p:sp>
    </p:spTree>
    <p:extLst>
      <p:ext uri="{BB962C8B-B14F-4D97-AF65-F5344CB8AC3E}">
        <p14:creationId xmlns:p14="http://schemas.microsoft.com/office/powerpoint/2010/main" val="970503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12018-A903-5A4A-B72D-7B8A05AD1DFB}"/>
              </a:ext>
            </a:extLst>
          </p:cNvPr>
          <p:cNvSpPr>
            <a:spLocks noGrp="1"/>
          </p:cNvSpPr>
          <p:nvPr>
            <p:ph type="title"/>
          </p:nvPr>
        </p:nvSpPr>
        <p:spPr/>
        <p:txBody>
          <a:bodyPr/>
          <a:lstStyle/>
          <a:p>
            <a:r>
              <a:rPr lang="en-GB"/>
              <a:t>विशेषताएँ </a:t>
            </a:r>
            <a:endParaRPr lang="en-US"/>
          </a:p>
        </p:txBody>
      </p:sp>
      <p:sp>
        <p:nvSpPr>
          <p:cNvPr id="3" name="Content Placeholder 2">
            <a:extLst>
              <a:ext uri="{FF2B5EF4-FFF2-40B4-BE49-F238E27FC236}">
                <a16:creationId xmlns:a16="http://schemas.microsoft.com/office/drawing/2014/main" id="{010A5469-23C1-5641-A662-A69A3EAB15B3}"/>
              </a:ext>
            </a:extLst>
          </p:cNvPr>
          <p:cNvSpPr>
            <a:spLocks noGrp="1"/>
          </p:cNvSpPr>
          <p:nvPr>
            <p:ph idx="1"/>
          </p:nvPr>
        </p:nvSpPr>
        <p:spPr/>
        <p:txBody>
          <a:bodyPr/>
          <a:lstStyle/>
          <a:p>
            <a:r>
              <a:rPr lang="en-GB"/>
              <a:t>(14) उत्पादों का निर्यात औधोगिक क्षमताऔ के विकास केलिए किया जाएगा </a:t>
            </a:r>
          </a:p>
          <a:p>
            <a:r>
              <a:rPr lang="en-GB"/>
              <a:t>,(15) उद्योगों का स्थनीयकरण । सरकार संतुलित क्षेत्रीय विकास को अधिक महत्व देतीं है इसलिए निर्णय लिया गया कि अब उन महानगरों में जिनकी जनसंख्या 10 लाख से अधिक तथा उन शहरों में जिनकी जनसंख्या 5 लाख से अधिक है वहां लाइसेंस प्रदान नहीं किया जाएगा </a:t>
            </a:r>
          </a:p>
          <a:p>
            <a:r>
              <a:rPr lang="en-GB"/>
              <a:t>,(16) कृषि एवं औधोगिक वस्तुओ के मूल्य समानता बनाए रखना होगा जिससे वीनियोजको तथा उपभोक्ताच को उचित लाभ मिल सके </a:t>
            </a:r>
          </a:p>
          <a:p>
            <a:r>
              <a:rPr lang="en-GB"/>
              <a:t>(17)श्रम की सहभागिता पर जोर दिया गया </a:t>
            </a:r>
          </a:p>
          <a:p>
            <a:r>
              <a:rPr lang="en-GB"/>
              <a:t>(28) उद्योगों की रुग्णता को बढने नहीं देगी </a:t>
            </a:r>
            <a:endParaRPr lang="en-US"/>
          </a:p>
        </p:txBody>
      </p:sp>
    </p:spTree>
    <p:extLst>
      <p:ext uri="{BB962C8B-B14F-4D97-AF65-F5344CB8AC3E}">
        <p14:creationId xmlns:p14="http://schemas.microsoft.com/office/powerpoint/2010/main" val="1410129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7A669-2C28-4641-8E04-819A7C5435B0}"/>
              </a:ext>
            </a:extLst>
          </p:cNvPr>
          <p:cNvSpPr>
            <a:spLocks noGrp="1"/>
          </p:cNvSpPr>
          <p:nvPr>
            <p:ph type="title"/>
          </p:nvPr>
        </p:nvSpPr>
        <p:spPr/>
        <p:txBody>
          <a:bodyPr/>
          <a:lstStyle/>
          <a:p>
            <a:r>
              <a:rPr lang="en-GB"/>
              <a:t>समीक्षा एवं निष्कर्ष </a:t>
            </a:r>
            <a:endParaRPr lang="en-US"/>
          </a:p>
        </p:txBody>
      </p:sp>
      <p:sp>
        <p:nvSpPr>
          <p:cNvPr id="3" name="Content Placeholder 2">
            <a:extLst>
              <a:ext uri="{FF2B5EF4-FFF2-40B4-BE49-F238E27FC236}">
                <a16:creationId xmlns:a16="http://schemas.microsoft.com/office/drawing/2014/main" id="{DFE58CBC-75FB-024D-8942-56736DF9EFAF}"/>
              </a:ext>
            </a:extLst>
          </p:cNvPr>
          <p:cNvSpPr>
            <a:spLocks noGrp="1"/>
          </p:cNvSpPr>
          <p:nvPr>
            <p:ph idx="1"/>
          </p:nvPr>
        </p:nvSpPr>
        <p:spPr/>
        <p:txBody>
          <a:bodyPr/>
          <a:lstStyle/>
          <a:p>
            <a:r>
              <a:rPr lang="en-GB"/>
              <a:t>हलाकि 1977की औधोगिक नीति अर्थव्यवस्था के लिए काफी महत्वपूर्ण सिद्ध हुआ परन्तु आलोचना से बच नहीं पाए ।आलोचना का आधार यह रहा आरक्षित सूची, क्योंकि आरक्षण कोई समाधान नहीं है साथ ही सार्वजनिक उद्योगों की भूमिका भी अस्पष्ट रही ।</a:t>
            </a:r>
          </a:p>
          <a:p>
            <a:r>
              <a:rPr lang="en-GB"/>
              <a:t>  इसके बावजूद भी निष्कर्ष के रूप में कह सकते हैं कि कुछ कमियों के बावजूद  जनता सरकार की औधोगिक नीति काफी अच्छा रहा ।</a:t>
            </a:r>
            <a:endParaRPr lang="en-US"/>
          </a:p>
        </p:txBody>
      </p:sp>
    </p:spTree>
    <p:extLst>
      <p:ext uri="{BB962C8B-B14F-4D97-AF65-F5344CB8AC3E}">
        <p14:creationId xmlns:p14="http://schemas.microsoft.com/office/powerpoint/2010/main" val="104046923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Parcel</vt:lpstr>
      <vt:lpstr>जनता सरकार (1977) की औधोगिक नीति डॉ सिकन्दर प्रसाद यादव अर्थशास्त्र विभाग  एम एल आर्य कालेज कसबा पूर्णिया </vt:lpstr>
      <vt:lpstr>जनता सरकार (1977)की औधोगिक नीति </vt:lpstr>
      <vt:lpstr>1977की औधोगिक नीति का कारण </vt:lpstr>
      <vt:lpstr>कारण </vt:lpstr>
      <vt:lpstr>जनता सरकार की औधोगिक नीति की विशेषताएं </vt:lpstr>
      <vt:lpstr>विशेषताएँ </vt:lpstr>
      <vt:lpstr>विशेषताएँ </vt:lpstr>
      <vt:lpstr>समीक्षा एवं निष्कर्ष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जनता सरकार (1977) की औधोगिक नीति डॉ सिकन्दर प्रसाद यादव अर्थशास्त्र विभाग  एम एल आर्य कालेज कसबा पूर्णिया </dc:title>
  <dc:creator>917667460902</dc:creator>
  <cp:lastModifiedBy>917667460902</cp:lastModifiedBy>
  <cp:revision>8</cp:revision>
  <dcterms:created xsi:type="dcterms:W3CDTF">2020-05-04T10:26:16Z</dcterms:created>
  <dcterms:modified xsi:type="dcterms:W3CDTF">2020-05-06T07:33:10Z</dcterms:modified>
</cp:coreProperties>
</file>