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5/18/2020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5/18/2020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5/18/2020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5/18/2020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5/18/2020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5/18/2020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6CFB9-9479-8343-9A2F-18F592A8C9BC}"/>
              </a:ext>
            </a:extLst>
          </p:cNvPr>
          <p:cNvSpPr>
            <a:spLocks noGrp="1"/>
          </p:cNvSpPr>
          <p:nvPr>
            <p:ph type="ctrTitle"/>
          </p:nvPr>
        </p:nvSpPr>
        <p:spPr/>
        <p:txBody>
          <a:bodyPr/>
          <a:lstStyle/>
          <a:p>
            <a:r>
              <a:rPr lang="en-GB"/>
              <a:t>श्रमिक संघ (Trade Union)</a:t>
            </a:r>
            <a:endParaRPr lang="en-US"/>
          </a:p>
        </p:txBody>
      </p:sp>
      <p:sp>
        <p:nvSpPr>
          <p:cNvPr id="3" name="Subtitle 2">
            <a:extLst>
              <a:ext uri="{FF2B5EF4-FFF2-40B4-BE49-F238E27FC236}">
                <a16:creationId xmlns:a16="http://schemas.microsoft.com/office/drawing/2014/main" id="{9F72C919-2C89-8644-B58A-2188171B46A2}"/>
              </a:ext>
            </a:extLst>
          </p:cNvPr>
          <p:cNvSpPr>
            <a:spLocks noGrp="1"/>
          </p:cNvSpPr>
          <p:nvPr>
            <p:ph type="subTitle" idx="1"/>
          </p:nvPr>
        </p:nvSpPr>
        <p:spPr/>
        <p:txBody>
          <a:bodyPr/>
          <a:lstStyle/>
          <a:p>
            <a:r>
              <a:rPr lang="en-GB"/>
              <a:t>डॉ सिकन्दर प्रसाद यादव अर्थशास्त्र  विभाग </a:t>
            </a:r>
          </a:p>
          <a:p>
            <a:r>
              <a:rPr lang="en-GB"/>
              <a:t>एम एल आर्य कालेज कसबा पूर्णिया</a:t>
            </a:r>
            <a:endParaRPr lang="en-US"/>
          </a:p>
        </p:txBody>
      </p:sp>
    </p:spTree>
    <p:extLst>
      <p:ext uri="{BB962C8B-B14F-4D97-AF65-F5344CB8AC3E}">
        <p14:creationId xmlns:p14="http://schemas.microsoft.com/office/powerpoint/2010/main" val="458346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56D51-B356-E04B-A85B-7114EAB6D1BA}"/>
              </a:ext>
            </a:extLst>
          </p:cNvPr>
          <p:cNvSpPr>
            <a:spLocks noGrp="1"/>
          </p:cNvSpPr>
          <p:nvPr>
            <p:ph type="title"/>
          </p:nvPr>
        </p:nvSpPr>
        <p:spPr/>
        <p:txBody>
          <a:bodyPr/>
          <a:lstStyle/>
          <a:p>
            <a:r>
              <a:rPr lang="en-GB"/>
              <a:t>श्रमिक संघ Trade Union</a:t>
            </a:r>
            <a:endParaRPr lang="en-US"/>
          </a:p>
        </p:txBody>
      </p:sp>
      <p:sp>
        <p:nvSpPr>
          <p:cNvPr id="3" name="Content Placeholder 2">
            <a:extLst>
              <a:ext uri="{FF2B5EF4-FFF2-40B4-BE49-F238E27FC236}">
                <a16:creationId xmlns:a16="http://schemas.microsoft.com/office/drawing/2014/main" id="{DF3DECB1-2D1D-DE48-92BA-8D931702966E}"/>
              </a:ext>
            </a:extLst>
          </p:cNvPr>
          <p:cNvSpPr>
            <a:spLocks noGrp="1"/>
          </p:cNvSpPr>
          <p:nvPr>
            <p:ph idx="1"/>
          </p:nvPr>
        </p:nvSpPr>
        <p:spPr/>
        <p:txBody>
          <a:bodyPr>
            <a:normAutofit/>
          </a:bodyPr>
          <a:lstStyle/>
          <a:p>
            <a:r>
              <a:rPr lang="en-GB"/>
              <a:t>ये ऐसे संघ होते हैं जो श्रमिकों के हितों के लिए कम्पनियों एवं नियोक्ताओं से लड़ते हैं ।अर्थात यदि किसी श्रमिक का कम्पनी द्वारा शोषण किया जाता है तो ये संघ आगे आते हैं एवं उस कम्पनी के खिलाफ कार्य वाही करते हैं ।</a:t>
            </a:r>
          </a:p>
          <a:p>
            <a:r>
              <a:rPr lang="en-GB"/>
              <a:t>  श्रमिक संघ ऐसा संगठन है जो सभी श्रमिकों के हितों का प्रतिनिधित्व करता है ।मजदूर संघ मजदूरों की मज़दूरी, घंटे,फायदे और अन्य कामकाजी परिस्थितियों से निपटने के लिए एकजुट करने में अहम भूमिका निभाते हैं ।</a:t>
            </a:r>
          </a:p>
          <a:p>
            <a:r>
              <a:rPr lang="en-GB"/>
              <a:t>        A trade Union is an association of workers forming a  legal unite or legal personhood, usually called  a “bargaining uniite"which acts as bargaining agent and legal representatives for a unite of employees in all matters of law or right arising from or in the administration of collective agreements </a:t>
            </a:r>
          </a:p>
          <a:p>
            <a:pPr marL="0" indent="0">
              <a:buNone/>
            </a:pPr>
            <a:endParaRPr lang="en-US"/>
          </a:p>
        </p:txBody>
      </p:sp>
    </p:spTree>
    <p:extLst>
      <p:ext uri="{BB962C8B-B14F-4D97-AF65-F5344CB8AC3E}">
        <p14:creationId xmlns:p14="http://schemas.microsoft.com/office/powerpoint/2010/main" val="3557927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1727E-3F7C-5947-BA33-A99ECAB88D0A}"/>
              </a:ext>
            </a:extLst>
          </p:cNvPr>
          <p:cNvSpPr>
            <a:spLocks noGrp="1"/>
          </p:cNvSpPr>
          <p:nvPr>
            <p:ph type="title"/>
          </p:nvPr>
        </p:nvSpPr>
        <p:spPr/>
        <p:txBody>
          <a:bodyPr/>
          <a:lstStyle/>
          <a:p>
            <a:r>
              <a:rPr lang="en-GB"/>
              <a:t>श्रमिक संघ के कार्य </a:t>
            </a:r>
            <a:endParaRPr lang="en-US"/>
          </a:p>
        </p:txBody>
      </p:sp>
      <p:sp>
        <p:nvSpPr>
          <p:cNvPr id="3" name="Content Placeholder 2">
            <a:extLst>
              <a:ext uri="{FF2B5EF4-FFF2-40B4-BE49-F238E27FC236}">
                <a16:creationId xmlns:a16="http://schemas.microsoft.com/office/drawing/2014/main" id="{26078EE8-4B3D-4249-93CF-57A994069ECA}"/>
              </a:ext>
            </a:extLst>
          </p:cNvPr>
          <p:cNvSpPr>
            <a:spLocks noGrp="1"/>
          </p:cNvSpPr>
          <p:nvPr>
            <p:ph idx="1"/>
          </p:nvPr>
        </p:nvSpPr>
        <p:spPr/>
        <p:txBody>
          <a:bodyPr/>
          <a:lstStyle/>
          <a:p>
            <a:pPr marL="0" indent="0">
              <a:buNone/>
            </a:pPr>
            <a:r>
              <a:rPr lang="en-GB"/>
              <a:t> श्रमिक संघ के बहुत सारे कार्य है जिसमें निम्न लिखित मुख्य है </a:t>
            </a:r>
          </a:p>
          <a:p>
            <a:pPr marL="0" indent="0">
              <a:buNone/>
            </a:pPr>
            <a:r>
              <a:rPr lang="en-GB"/>
              <a:t>1 अपने सदस्यों के वेतन में सुधार करना ।</a:t>
            </a:r>
          </a:p>
          <a:p>
            <a:pPr marL="0" indent="0">
              <a:buNone/>
            </a:pPr>
            <a:r>
              <a:rPr lang="en-GB"/>
              <a:t>2 काम करने की  स्थिति और इसके सदस्यों के काम करने के तरीकों में सुधार लाना ।</a:t>
            </a:r>
          </a:p>
          <a:p>
            <a:pPr marL="0" indent="0">
              <a:buNone/>
            </a:pPr>
            <a:r>
              <a:rPr lang="en-GB"/>
              <a:t>3 इसके सदस्यों के प्रशिक्षण और पेशेवर विकास का समर्थन करना </a:t>
            </a:r>
          </a:p>
          <a:p>
            <a:pPr marL="0" indent="0">
              <a:buNone/>
            </a:pPr>
            <a:r>
              <a:rPr lang="en-GB"/>
              <a:t>4 यह निश्चित करना कि नियोक्ता द्वारा लिया गया निर्णय श्रमिकों के हितों में हो एवं उनका शोषण न किया जाए ।</a:t>
            </a:r>
          </a:p>
          <a:p>
            <a:pPr marL="0" indent="0">
              <a:buNone/>
            </a:pPr>
            <a:r>
              <a:rPr lang="en-GB"/>
              <a:t>  इसप्रकार श्रमिक संघ श्रमिकों के हितों की रक्षा केलिए नियोक्ताओं एवं सरकार से  लड़ाई लड़ते हैं ।</a:t>
            </a:r>
          </a:p>
          <a:p>
            <a:pPr marL="0" indent="0">
              <a:buNone/>
            </a:pPr>
            <a:endParaRPr lang="en-GB"/>
          </a:p>
          <a:p>
            <a:pPr marL="0" indent="0">
              <a:buNone/>
            </a:pPr>
            <a:endParaRPr lang="en-US"/>
          </a:p>
        </p:txBody>
      </p:sp>
    </p:spTree>
    <p:extLst>
      <p:ext uri="{BB962C8B-B14F-4D97-AF65-F5344CB8AC3E}">
        <p14:creationId xmlns:p14="http://schemas.microsoft.com/office/powerpoint/2010/main" val="3831521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5902D-6F40-1C4F-A5FE-A71AF6032053}"/>
              </a:ext>
            </a:extLst>
          </p:cNvPr>
          <p:cNvSpPr>
            <a:spLocks noGrp="1"/>
          </p:cNvSpPr>
          <p:nvPr>
            <p:ph type="title"/>
          </p:nvPr>
        </p:nvSpPr>
        <p:spPr/>
        <p:txBody>
          <a:bodyPr/>
          <a:lstStyle/>
          <a:p>
            <a:r>
              <a:rPr lang="en-GB"/>
              <a:t>श्रमिक संघ के प्रकार </a:t>
            </a:r>
            <a:endParaRPr lang="en-US"/>
          </a:p>
        </p:txBody>
      </p:sp>
      <p:sp>
        <p:nvSpPr>
          <p:cNvPr id="3" name="Content Placeholder 2">
            <a:extLst>
              <a:ext uri="{FF2B5EF4-FFF2-40B4-BE49-F238E27FC236}">
                <a16:creationId xmlns:a16="http://schemas.microsoft.com/office/drawing/2014/main" id="{171BFE56-CBDF-824A-B98C-10A124B116FD}"/>
              </a:ext>
            </a:extLst>
          </p:cNvPr>
          <p:cNvSpPr>
            <a:spLocks noGrp="1"/>
          </p:cNvSpPr>
          <p:nvPr>
            <p:ph idx="1"/>
          </p:nvPr>
        </p:nvSpPr>
        <p:spPr/>
        <p:txBody>
          <a:bodyPr/>
          <a:lstStyle/>
          <a:p>
            <a:r>
              <a:rPr lang="en-GB"/>
              <a:t>श्रमिक संघ मुख्यत  चार प्रकार के हैं जो निम्न लिखित है </a:t>
            </a:r>
          </a:p>
          <a:p>
            <a:r>
              <a:rPr lang="en-GB"/>
              <a:t>1 सामान्य संघ---- ये संघ कुशल और अकुशल श्रमिकों के लिए होते हैं जो विभिन्न उद्योगों मे कार्य करते हैं  जैसे सफाई कर्मचारी, लिपिक कर्मचारी परिवहन कर्मचारी आदि ।</a:t>
            </a:r>
          </a:p>
          <a:p>
            <a:r>
              <a:rPr lang="en-GB"/>
              <a:t>2 औधोगिक संघ---- ये संघ एक हीं उद्योग के विभिन्न श्रमिकों के लिए होते हैं जैसे नेशनल यूनियन आफॅ माइन्स  जो पदानुक्रम में सभी स्तरों पर श्रमिकों के हितों की रक्षा करते हैं ।</a:t>
            </a:r>
          </a:p>
          <a:p>
            <a:r>
              <a:rPr lang="en-GB"/>
              <a:t>3 शिल्प संघ  --- ऐसे संघ कुशल श्रमिकों के लिए होते हैं जो  अलग अलग उद्योगों में समान कार्य करते हैं जैसे  संगीत कार।</a:t>
            </a:r>
          </a:p>
          <a:p>
            <a:r>
              <a:rPr lang="en-GB"/>
              <a:t>4 सफेद पोश श्रमिक संघ  -- ऐ ह्वाइट कालर (पेशेवर) श्रमिकों के लिए हैं जो विभिन्न उद्योगों मे समान कार्य करते हैं जैसे  शिक्षक, वैज्ञानिक आदि ।</a:t>
            </a:r>
            <a:endParaRPr lang="en-US"/>
          </a:p>
        </p:txBody>
      </p:sp>
    </p:spTree>
    <p:extLst>
      <p:ext uri="{BB962C8B-B14F-4D97-AF65-F5344CB8AC3E}">
        <p14:creationId xmlns:p14="http://schemas.microsoft.com/office/powerpoint/2010/main" val="836598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4DCE5-8937-4F47-B0E8-BD41EED4A059}"/>
              </a:ext>
            </a:extLst>
          </p:cNvPr>
          <p:cNvSpPr>
            <a:spLocks noGrp="1"/>
          </p:cNvSpPr>
          <p:nvPr>
            <p:ph type="title"/>
          </p:nvPr>
        </p:nvSpPr>
        <p:spPr/>
        <p:txBody>
          <a:bodyPr/>
          <a:lstStyle/>
          <a:p>
            <a:r>
              <a:rPr lang="en-GB"/>
              <a:t>भारत में श्रमिक संघ </a:t>
            </a:r>
            <a:endParaRPr lang="en-US"/>
          </a:p>
        </p:txBody>
      </p:sp>
      <p:sp>
        <p:nvSpPr>
          <p:cNvPr id="3" name="Content Placeholder 2">
            <a:extLst>
              <a:ext uri="{FF2B5EF4-FFF2-40B4-BE49-F238E27FC236}">
                <a16:creationId xmlns:a16="http://schemas.microsoft.com/office/drawing/2014/main" id="{485FB6FF-A814-A345-8DA7-386C0F5C2CE4}"/>
              </a:ext>
            </a:extLst>
          </p:cNvPr>
          <p:cNvSpPr>
            <a:spLocks noGrp="1"/>
          </p:cNvSpPr>
          <p:nvPr>
            <p:ph idx="1"/>
          </p:nvPr>
        </p:nvSpPr>
        <p:spPr/>
        <p:txBody>
          <a:bodyPr>
            <a:normAutofit fontScale="92500" lnSpcReduction="20000"/>
          </a:bodyPr>
          <a:lstStyle/>
          <a:p>
            <a:r>
              <a:rPr lang="en-GB"/>
              <a:t>1 –AICCTU—All India Central Council of Trade Union </a:t>
            </a:r>
          </a:p>
          <a:p>
            <a:r>
              <a:rPr lang="en-GB"/>
              <a:t>2 AITUC --- All India Trade Union Congress </a:t>
            </a:r>
          </a:p>
          <a:p>
            <a:r>
              <a:rPr lang="en-GB"/>
              <a:t>3 AIUTIC– All India United Trade Union Centre </a:t>
            </a:r>
          </a:p>
          <a:p>
            <a:r>
              <a:rPr lang="en-GB"/>
              <a:t>4 BMS – Bhartiy Mazdoo Sangh</a:t>
            </a:r>
          </a:p>
          <a:p>
            <a:r>
              <a:rPr lang="en-GB"/>
              <a:t>5 CITU  Bhartiy bypar Sangh Ka Kendra (,CPM)</a:t>
            </a:r>
          </a:p>
          <a:p>
            <a:r>
              <a:rPr lang="en-GB"/>
              <a:t>6 HMS– Hind Mazdoor Sabha </a:t>
            </a:r>
          </a:p>
          <a:p>
            <a:r>
              <a:rPr lang="en-GB"/>
              <a:t>7 INTUC – Indian National Trade Union Congress </a:t>
            </a:r>
          </a:p>
          <a:p>
            <a:r>
              <a:rPr lang="en-GB"/>
              <a:t>8 LPF – Labour Progressive Federation </a:t>
            </a:r>
          </a:p>
          <a:p>
            <a:r>
              <a:rPr lang="en-GB"/>
              <a:t>9 NFITU– Bhartiy bypar Sangh  ka rastriy Morcha </a:t>
            </a:r>
          </a:p>
          <a:p>
            <a:endParaRPr lang="en-US"/>
          </a:p>
        </p:txBody>
      </p:sp>
    </p:spTree>
    <p:extLst>
      <p:ext uri="{BB962C8B-B14F-4D97-AF65-F5344CB8AC3E}">
        <p14:creationId xmlns:p14="http://schemas.microsoft.com/office/powerpoint/2010/main" val="1387715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A5601-8AAE-5B48-8C11-E2EC72AB50D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09E1FA9-4109-3145-BE82-67DEC0842F45}"/>
              </a:ext>
            </a:extLst>
          </p:cNvPr>
          <p:cNvSpPr>
            <a:spLocks noGrp="1"/>
          </p:cNvSpPr>
          <p:nvPr>
            <p:ph idx="1"/>
          </p:nvPr>
        </p:nvSpPr>
        <p:spPr/>
        <p:txBody>
          <a:bodyPr/>
          <a:lstStyle/>
          <a:p>
            <a:pPr marL="0" indent="0">
              <a:buNone/>
            </a:pPr>
            <a:r>
              <a:rPr lang="en-GB"/>
              <a:t>9 SEWA– Self Employment Women Association </a:t>
            </a:r>
          </a:p>
          <a:p>
            <a:pPr marL="0" indent="0">
              <a:buNone/>
            </a:pPr>
            <a:r>
              <a:rPr lang="en-GB"/>
              <a:t>10 TUCC –Tade Union Coordination Centre </a:t>
            </a:r>
          </a:p>
          <a:p>
            <a:pPr marL="0" indent="0">
              <a:buNone/>
            </a:pPr>
            <a:r>
              <a:rPr lang="en-GB"/>
              <a:t>11 UTUC– United Trade Union Congress ( Krantikari Socialist Party)</a:t>
            </a:r>
            <a:endParaRPr lang="en-US"/>
          </a:p>
        </p:txBody>
      </p:sp>
    </p:spTree>
    <p:extLst>
      <p:ext uri="{BB962C8B-B14F-4D97-AF65-F5344CB8AC3E}">
        <p14:creationId xmlns:p14="http://schemas.microsoft.com/office/powerpoint/2010/main" val="18966876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Parcel</vt:lpstr>
      <vt:lpstr>श्रमिक संघ (Trade Union)</vt:lpstr>
      <vt:lpstr>श्रमिक संघ Trade Union</vt:lpstr>
      <vt:lpstr>श्रमिक संघ के कार्य </vt:lpstr>
      <vt:lpstr>श्रमिक संघ के प्रकार </vt:lpstr>
      <vt:lpstr>भारत में श्रमिक संघ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श्रमिक संघ (Trade Union)</dc:title>
  <dc:creator>917667460902</dc:creator>
  <cp:lastModifiedBy>917667460902</cp:lastModifiedBy>
  <cp:revision>4</cp:revision>
  <dcterms:created xsi:type="dcterms:W3CDTF">2020-05-17T07:56:44Z</dcterms:created>
  <dcterms:modified xsi:type="dcterms:W3CDTF">2020-05-18T03:45:57Z</dcterms:modified>
</cp:coreProperties>
</file>