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DA667-C288-954B-AC6E-5CE4E73150F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E1624AA-4378-C146-AC2A-03ED4D326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B9C3245-9D65-A74C-9678-82B6085502A1}"/>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5" name="Footer Placeholder 4">
            <a:extLst>
              <a:ext uri="{FF2B5EF4-FFF2-40B4-BE49-F238E27FC236}">
                <a16:creationId xmlns:a16="http://schemas.microsoft.com/office/drawing/2014/main" id="{7C278DEB-E9E7-5641-8920-8D29C1F970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CA1CF-624E-3944-B8A5-31F971906237}"/>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91704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561F0-25AB-324D-93DB-AFE27174D2A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060E5BB-3D06-4F49-BC0F-3D21AFE7275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7C137FE-CB34-4149-91FC-170BB17074A7}"/>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5" name="Footer Placeholder 4">
            <a:extLst>
              <a:ext uri="{FF2B5EF4-FFF2-40B4-BE49-F238E27FC236}">
                <a16:creationId xmlns:a16="http://schemas.microsoft.com/office/drawing/2014/main" id="{597A40DA-6DEF-F444-9A42-7C5B51DF5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F83AD-A016-5E4B-9835-D412CE799C6B}"/>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1073274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C27688-9B0E-7841-9AB5-BFC14429672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A9CA181-9917-E742-8EA6-25B6E293B06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F2AEACD-7036-FE4E-A563-168CE8D05560}"/>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5" name="Footer Placeholder 4">
            <a:extLst>
              <a:ext uri="{FF2B5EF4-FFF2-40B4-BE49-F238E27FC236}">
                <a16:creationId xmlns:a16="http://schemas.microsoft.com/office/drawing/2014/main" id="{A569A79C-BBDD-724E-823D-C31804D494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E2743C-CEDA-D343-B781-4FEB679A908B}"/>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97360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F62C-357A-3F4B-B479-48339DDE805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7D7C9D7-2BD3-8842-B329-C6EADFCD3E9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3184A6C-1318-414A-84E6-793AD09FFDD9}"/>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5" name="Footer Placeholder 4">
            <a:extLst>
              <a:ext uri="{FF2B5EF4-FFF2-40B4-BE49-F238E27FC236}">
                <a16:creationId xmlns:a16="http://schemas.microsoft.com/office/drawing/2014/main" id="{371BB707-3E8A-C044-B400-E2D9542A3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74B1B-7D24-CD46-8E60-A300EEB37E73}"/>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397536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6A298-AA19-B44E-9A54-6651AE7DEF3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83DA38B-96C3-DE43-BAAE-602199B908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287241A-FAC9-5546-8453-61AA22C516DD}"/>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5" name="Footer Placeholder 4">
            <a:extLst>
              <a:ext uri="{FF2B5EF4-FFF2-40B4-BE49-F238E27FC236}">
                <a16:creationId xmlns:a16="http://schemas.microsoft.com/office/drawing/2014/main" id="{491D8018-C819-1B4E-96F5-B700BABF88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294DAE-268E-9F4A-B837-D77F8F1CDA60}"/>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193359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F3BA-9E5A-6E4A-8DAC-E6286A7030F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18389E-C3CD-BD4C-B62A-DAE4E1B2B7F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59E662A-E986-8244-89C6-D763E09EC93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B1B407C-FA4C-3042-86DB-08609C32DD27}"/>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6" name="Footer Placeholder 5">
            <a:extLst>
              <a:ext uri="{FF2B5EF4-FFF2-40B4-BE49-F238E27FC236}">
                <a16:creationId xmlns:a16="http://schemas.microsoft.com/office/drawing/2014/main" id="{6C83EA82-EB30-924A-958E-40EABB4BDB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A61B9A-F0FC-484C-8990-68604501CD9B}"/>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169146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7E242-B198-6F40-8682-2A69374982F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A04C546-C787-5046-95C0-D04FF5788F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D4D6924-BF1A-C64D-97A6-3B4B545758F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9832C15-356E-C841-A1A4-51403E4B8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B25FCAE-759E-2F46-8BF6-9B7DD8955FB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5F23246-1748-6B43-80C9-08311B2D6D1B}"/>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8" name="Footer Placeholder 7">
            <a:extLst>
              <a:ext uri="{FF2B5EF4-FFF2-40B4-BE49-F238E27FC236}">
                <a16:creationId xmlns:a16="http://schemas.microsoft.com/office/drawing/2014/main" id="{AC51AC71-FE1B-6941-97F2-EA29500F41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8938CF-691E-404F-9A2E-CDE767D8E6EA}"/>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2226891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5351-303B-0145-B31A-5F60A572494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2CAB680-1BD2-D74A-873D-11C8B0E22B42}"/>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4" name="Footer Placeholder 3">
            <a:extLst>
              <a:ext uri="{FF2B5EF4-FFF2-40B4-BE49-F238E27FC236}">
                <a16:creationId xmlns:a16="http://schemas.microsoft.com/office/drawing/2014/main" id="{F413DEBF-5C70-5742-AC93-FF406200D1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DE45A1-B937-FE4A-9548-6664C37F6B59}"/>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1660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774A7F-D71D-3144-A0CD-5E27CBFE3F29}"/>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3" name="Footer Placeholder 2">
            <a:extLst>
              <a:ext uri="{FF2B5EF4-FFF2-40B4-BE49-F238E27FC236}">
                <a16:creationId xmlns:a16="http://schemas.microsoft.com/office/drawing/2014/main" id="{F7140891-4E3B-9144-9E50-65BDAD07F3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290383-E3A1-7E4D-AF3C-0FC4811F3331}"/>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24614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03A32-0E77-3C44-852F-69DF734779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1439754-860C-D143-BDDA-92746B0A1C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1A5AEDA-32A9-464B-A773-29D02E5625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855BDC3-F030-F14D-BE0C-E0C618390166}"/>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6" name="Footer Placeholder 5">
            <a:extLst>
              <a:ext uri="{FF2B5EF4-FFF2-40B4-BE49-F238E27FC236}">
                <a16:creationId xmlns:a16="http://schemas.microsoft.com/office/drawing/2014/main" id="{8AFA5379-B480-CE41-9477-D6C110CDE5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8993D1-AA7A-E844-A926-6613625368C4}"/>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338172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26F9D-484B-C248-8C6F-DCD5D37C881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02D8905-8C6B-8A4B-9C33-89FC2BB44D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A98583-537F-424A-B286-833D909326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D5204E6-E557-B140-BE90-8993189A8023}"/>
              </a:ext>
            </a:extLst>
          </p:cNvPr>
          <p:cNvSpPr>
            <a:spLocks noGrp="1"/>
          </p:cNvSpPr>
          <p:nvPr>
            <p:ph type="dt" sz="half" idx="10"/>
          </p:nvPr>
        </p:nvSpPr>
        <p:spPr/>
        <p:txBody>
          <a:bodyPr/>
          <a:lstStyle/>
          <a:p>
            <a:fld id="{442D862B-C046-3D45-B313-80950BBE5996}" type="datetimeFigureOut">
              <a:rPr lang="en-US" smtClean="0"/>
              <a:t>5/19/2020</a:t>
            </a:fld>
            <a:endParaRPr lang="en-US"/>
          </a:p>
        </p:txBody>
      </p:sp>
      <p:sp>
        <p:nvSpPr>
          <p:cNvPr id="6" name="Footer Placeholder 5">
            <a:extLst>
              <a:ext uri="{FF2B5EF4-FFF2-40B4-BE49-F238E27FC236}">
                <a16:creationId xmlns:a16="http://schemas.microsoft.com/office/drawing/2014/main" id="{6CC8EBE3-5603-0440-9CE9-F11BA4D7AB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9DA99C-AF77-3B4C-B7A6-21E09E618DF8}"/>
              </a:ext>
            </a:extLst>
          </p:cNvPr>
          <p:cNvSpPr>
            <a:spLocks noGrp="1"/>
          </p:cNvSpPr>
          <p:nvPr>
            <p:ph type="sldNum" sz="quarter" idx="12"/>
          </p:nvPr>
        </p:nvSpPr>
        <p:spPr/>
        <p:txBody>
          <a:bodyPr/>
          <a:lstStyle/>
          <a:p>
            <a:fld id="{1BA3240C-EF97-A34B-8E55-02A262A8B50A}" type="slidenum">
              <a:rPr lang="en-US" smtClean="0"/>
              <a:t>‹#›</a:t>
            </a:fld>
            <a:endParaRPr lang="en-US"/>
          </a:p>
        </p:txBody>
      </p:sp>
    </p:spTree>
    <p:extLst>
      <p:ext uri="{BB962C8B-B14F-4D97-AF65-F5344CB8AC3E}">
        <p14:creationId xmlns:p14="http://schemas.microsoft.com/office/powerpoint/2010/main" val="754690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5DE800-51B3-2D49-A773-91AE0B9FAC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E0AAB0-A8F0-2E42-A8A4-A3FEF31999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2E2FA1-B3C4-C449-BDFE-9D85616F30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D862B-C046-3D45-B313-80950BBE5996}" type="datetimeFigureOut">
              <a:rPr lang="en-US" smtClean="0"/>
              <a:t>5/19/2020</a:t>
            </a:fld>
            <a:endParaRPr lang="en-US"/>
          </a:p>
        </p:txBody>
      </p:sp>
      <p:sp>
        <p:nvSpPr>
          <p:cNvPr id="5" name="Footer Placeholder 4">
            <a:extLst>
              <a:ext uri="{FF2B5EF4-FFF2-40B4-BE49-F238E27FC236}">
                <a16:creationId xmlns:a16="http://schemas.microsoft.com/office/drawing/2014/main" id="{4B33E2DA-8994-6A4F-A395-4AD4BF028F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120009-A71E-2D48-A708-B828B97CA9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3240C-EF97-A34B-8E55-02A262A8B50A}" type="slidenum">
              <a:rPr lang="en-US" smtClean="0"/>
              <a:t>‹#›</a:t>
            </a:fld>
            <a:endParaRPr lang="en-US"/>
          </a:p>
        </p:txBody>
      </p:sp>
    </p:spTree>
    <p:extLst>
      <p:ext uri="{BB962C8B-B14F-4D97-AF65-F5344CB8AC3E}">
        <p14:creationId xmlns:p14="http://schemas.microsoft.com/office/powerpoint/2010/main" val="3638239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332C-1F55-8C40-8B8D-FADFF7DADD89}"/>
              </a:ext>
            </a:extLst>
          </p:cNvPr>
          <p:cNvSpPr>
            <a:spLocks noGrp="1"/>
          </p:cNvSpPr>
          <p:nvPr>
            <p:ph type="ctrTitle"/>
          </p:nvPr>
        </p:nvSpPr>
        <p:spPr/>
        <p:txBody>
          <a:bodyPr/>
          <a:lstStyle/>
          <a:p>
            <a:r>
              <a:rPr lang="en-GB"/>
              <a:t>Rial Road Competition and </a:t>
            </a:r>
            <a:br>
              <a:rPr lang="en-GB"/>
            </a:br>
            <a:r>
              <a:rPr lang="en-GB"/>
              <a:t>Rail Road Co-ordination </a:t>
            </a:r>
            <a:endParaRPr lang="en-US"/>
          </a:p>
        </p:txBody>
      </p:sp>
      <p:sp>
        <p:nvSpPr>
          <p:cNvPr id="3" name="Subtitle 2">
            <a:extLst>
              <a:ext uri="{FF2B5EF4-FFF2-40B4-BE49-F238E27FC236}">
                <a16:creationId xmlns:a16="http://schemas.microsoft.com/office/drawing/2014/main" id="{5EAA19F8-08BA-B44F-9501-247E6503D07A}"/>
              </a:ext>
            </a:extLst>
          </p:cNvPr>
          <p:cNvSpPr>
            <a:spLocks noGrp="1"/>
          </p:cNvSpPr>
          <p:nvPr>
            <p:ph type="subTitle" idx="1"/>
          </p:nvPr>
        </p:nvSpPr>
        <p:spPr/>
        <p:txBody>
          <a:bodyPr>
            <a:normAutofit lnSpcReduction="10000"/>
          </a:bodyPr>
          <a:lstStyle/>
          <a:p>
            <a:endParaRPr lang="en-GB"/>
          </a:p>
          <a:p>
            <a:r>
              <a:rPr lang="en-GB"/>
              <a:t>Dr.Sikandar prasad yadav  </a:t>
            </a:r>
          </a:p>
          <a:p>
            <a:r>
              <a:rPr lang="en-GB"/>
              <a:t>Deptt of Economics </a:t>
            </a:r>
          </a:p>
          <a:p>
            <a:r>
              <a:rPr lang="en-GB"/>
              <a:t>M.L.ARYA COLLEGE KASBA,PURNEA </a:t>
            </a:r>
            <a:r>
              <a:rPr lang="hi-IN"/>
              <a:t>( 19/05/2020)</a:t>
            </a:r>
          </a:p>
          <a:p>
            <a:endParaRPr lang="en-US"/>
          </a:p>
        </p:txBody>
      </p:sp>
    </p:spTree>
    <p:extLst>
      <p:ext uri="{BB962C8B-B14F-4D97-AF65-F5344CB8AC3E}">
        <p14:creationId xmlns:p14="http://schemas.microsoft.com/office/powerpoint/2010/main" val="380067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4E2A6-66DA-B74B-BE70-28DA2B2F64F7}"/>
              </a:ext>
            </a:extLst>
          </p:cNvPr>
          <p:cNvSpPr>
            <a:spLocks noGrp="1"/>
          </p:cNvSpPr>
          <p:nvPr>
            <p:ph type="title"/>
          </p:nvPr>
        </p:nvSpPr>
        <p:spPr/>
        <p:txBody>
          <a:bodyPr/>
          <a:lstStyle/>
          <a:p>
            <a:r>
              <a:rPr lang="en-GB"/>
              <a:t>         Rail Road Competition and Co-ordination </a:t>
            </a:r>
            <a:endParaRPr lang="en-US"/>
          </a:p>
        </p:txBody>
      </p:sp>
      <p:sp>
        <p:nvSpPr>
          <p:cNvPr id="3" name="Content Placeholder 2">
            <a:extLst>
              <a:ext uri="{FF2B5EF4-FFF2-40B4-BE49-F238E27FC236}">
                <a16:creationId xmlns:a16="http://schemas.microsoft.com/office/drawing/2014/main" id="{355A0395-2C24-1A44-BC98-8D28C22C0176}"/>
              </a:ext>
            </a:extLst>
          </p:cNvPr>
          <p:cNvSpPr>
            <a:spLocks noGrp="1"/>
          </p:cNvSpPr>
          <p:nvPr>
            <p:ph idx="1"/>
          </p:nvPr>
        </p:nvSpPr>
        <p:spPr/>
        <p:txBody>
          <a:bodyPr/>
          <a:lstStyle/>
          <a:p>
            <a:pPr marL="0" indent="0">
              <a:buNone/>
            </a:pPr>
            <a:r>
              <a:rPr lang="en-GB"/>
              <a:t>  Rail and Road both are important transport. Road transport means transportation of goods and personnel from one place to the other place on road. Rail transport is means of transferring passengers and goods on wheeled vehicles running on rails, which are located on tracks </a:t>
            </a:r>
          </a:p>
          <a:p>
            <a:pPr marL="0" indent="0">
              <a:buNone/>
            </a:pPr>
            <a:r>
              <a:rPr lang="en-GB"/>
              <a:t>                      But in India, Railway is facing increasing competition from road transport. As for example, the share of road transport in respect of freight has increased from 11% in 1950-51 to 58% in 1985 -86 and then declined to 40% in 1992.But the share of railway in respect of freight has come down from 89% in 1950-51 to 42% in 1985-86 and then again increased to 60per cent in1992.</a:t>
            </a:r>
          </a:p>
        </p:txBody>
      </p:sp>
    </p:spTree>
    <p:extLst>
      <p:ext uri="{BB962C8B-B14F-4D97-AF65-F5344CB8AC3E}">
        <p14:creationId xmlns:p14="http://schemas.microsoft.com/office/powerpoint/2010/main" val="361323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C296E-BB23-D14F-B85D-9C2642C1EF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CD1D52-3341-D945-A53D-CAA795D389C7}"/>
              </a:ext>
            </a:extLst>
          </p:cNvPr>
          <p:cNvSpPr>
            <a:spLocks noGrp="1"/>
          </p:cNvSpPr>
          <p:nvPr>
            <p:ph idx="1"/>
          </p:nvPr>
        </p:nvSpPr>
        <p:spPr/>
        <p:txBody>
          <a:bodyPr>
            <a:normAutofit fontScale="92500" lnSpcReduction="10000"/>
          </a:bodyPr>
          <a:lstStyle/>
          <a:p>
            <a:r>
              <a:rPr lang="en-GB"/>
              <a:t>Same is also the case in respect of passenger traffic. Thus through evil competition road transport in India is expending its network over rail way transport. Although such competition has enhanced the level of efficiency and productivity but it has also generated various problem in the transportation system.</a:t>
            </a:r>
          </a:p>
          <a:p>
            <a:pPr marL="0" indent="0">
              <a:buNone/>
            </a:pPr>
            <a:r>
              <a:rPr lang="en-GB"/>
              <a:t>              Causes of Rail Road Competition. </a:t>
            </a:r>
          </a:p>
          <a:p>
            <a:pPr marL="514350" indent="-514350">
              <a:buAutoNum type="arabicParenBoth"/>
            </a:pPr>
            <a:r>
              <a:rPr lang="en-GB"/>
              <a:t>Flexibility of time of  road transport as compared to railways.</a:t>
            </a:r>
          </a:p>
          <a:p>
            <a:pPr marL="514350" indent="-514350">
              <a:buAutoNum type="arabicParenBoth"/>
            </a:pPr>
            <a:r>
              <a:rPr lang="en-GB"/>
              <a:t>Facilitating door to door service by road transport when the railway could not provide. </a:t>
            </a:r>
          </a:p>
          <a:p>
            <a:pPr marL="514350" indent="-514350">
              <a:buAutoNum type="arabicParenBoth"/>
            </a:pPr>
            <a:r>
              <a:rPr lang="en-GB"/>
              <a:t>Time consuming system of booking and other formalities in railway which the road transport system are not adopting.</a:t>
            </a:r>
            <a:endParaRPr lang="en-US"/>
          </a:p>
        </p:txBody>
      </p:sp>
    </p:spTree>
    <p:extLst>
      <p:ext uri="{BB962C8B-B14F-4D97-AF65-F5344CB8AC3E}">
        <p14:creationId xmlns:p14="http://schemas.microsoft.com/office/powerpoint/2010/main" val="1030262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718C-A980-F042-9284-5ADB98F05F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084DCF-30B6-354B-880E-C00DF419AE08}"/>
              </a:ext>
            </a:extLst>
          </p:cNvPr>
          <p:cNvSpPr>
            <a:spLocks noGrp="1"/>
          </p:cNvSpPr>
          <p:nvPr>
            <p:ph idx="1"/>
          </p:nvPr>
        </p:nvSpPr>
        <p:spPr/>
        <p:txBody>
          <a:bodyPr>
            <a:normAutofit fontScale="92500" lnSpcReduction="20000"/>
          </a:bodyPr>
          <a:lstStyle/>
          <a:p>
            <a:r>
              <a:rPr lang="en-GB"/>
              <a:t>(4) Higher operational cost of railways due to increasing expenditure on overheads as compared to lower operational cost of road transport. </a:t>
            </a:r>
          </a:p>
          <a:p>
            <a:r>
              <a:rPr lang="en-GB"/>
              <a:t>(5) Increasing involvement of railways in social welfare programmes leading to higher overhead cost as compared to lower overhead cost of road transportation. </a:t>
            </a:r>
          </a:p>
          <a:p>
            <a:r>
              <a:rPr lang="en-GB"/>
              <a:t>(6) Increasing facilities of route changing both for passenger and freight traffic under road transport as compared to railways. </a:t>
            </a:r>
          </a:p>
          <a:p>
            <a:pPr marL="0" indent="0">
              <a:buNone/>
            </a:pPr>
            <a:r>
              <a:rPr lang="en-GB"/>
              <a:t>            </a:t>
            </a:r>
          </a:p>
          <a:p>
            <a:pPr marL="0" indent="0">
              <a:buNone/>
            </a:pPr>
            <a:r>
              <a:rPr lang="en-GB"/>
              <a:t>                 Need for Rail-Road  Co-ordination </a:t>
            </a:r>
          </a:p>
          <a:p>
            <a:pPr marL="0" indent="0">
              <a:buNone/>
            </a:pPr>
            <a:r>
              <a:rPr lang="en-GB"/>
              <a:t>In order to remove such wasteful competition, there should be proper rail  road co ordination in the country, so that one can supplement the other services accordingly. Thus here should be a balanced growth of both two mods of transport. </a:t>
            </a:r>
          </a:p>
        </p:txBody>
      </p:sp>
    </p:spTree>
    <p:extLst>
      <p:ext uri="{BB962C8B-B14F-4D97-AF65-F5344CB8AC3E}">
        <p14:creationId xmlns:p14="http://schemas.microsoft.com/office/powerpoint/2010/main" val="3588661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D9A0C-F08E-494F-BEFD-AC0D9345EF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3139250-0AD9-654F-AE5F-2C27CB93617D}"/>
              </a:ext>
            </a:extLst>
          </p:cNvPr>
          <p:cNvSpPr>
            <a:spLocks noGrp="1"/>
          </p:cNvSpPr>
          <p:nvPr>
            <p:ph idx="1"/>
          </p:nvPr>
        </p:nvSpPr>
        <p:spPr/>
        <p:txBody>
          <a:bodyPr/>
          <a:lstStyle/>
          <a:p>
            <a:r>
              <a:rPr lang="en-GB"/>
              <a:t>1  Huge investment in the fixed assets of railways should be utilised optimally for gaining maximum return. </a:t>
            </a:r>
          </a:p>
          <a:p>
            <a:r>
              <a:rPr lang="en-GB"/>
              <a:t>2 Lack of proper co ordination between road and Rail  transport leads  to the establishment of duel system of competitive transportation leading to huge wastage. </a:t>
            </a:r>
          </a:p>
          <a:p>
            <a:r>
              <a:rPr lang="en-GB"/>
              <a:t>3 Rail Road Co-ordination is an important prerequisite for all round development of the country. </a:t>
            </a:r>
          </a:p>
          <a:p>
            <a:r>
              <a:rPr lang="en-GB"/>
              <a:t>4 Rail Road Co-ordination is very important for the development of new projects such as construction of river, bridge, new railways line etc.</a:t>
            </a:r>
            <a:endParaRPr lang="en-US"/>
          </a:p>
        </p:txBody>
      </p:sp>
    </p:spTree>
    <p:extLst>
      <p:ext uri="{BB962C8B-B14F-4D97-AF65-F5344CB8AC3E}">
        <p14:creationId xmlns:p14="http://schemas.microsoft.com/office/powerpoint/2010/main" val="2004342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Rial Road Competition and  Rail Road Co-ordination </vt:lpstr>
      <vt:lpstr>         Rail Road Competition and Co-ordination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Rial Road Competition and  Rail Road Co-ordination </dc:title>
  <dc:creator>917667460902</dc:creator>
  <cp:lastModifiedBy>917667460902</cp:lastModifiedBy>
  <cp:revision>4</cp:revision>
  <dcterms:created xsi:type="dcterms:W3CDTF">2020-05-16T11:01:52Z</dcterms:created>
  <dcterms:modified xsi:type="dcterms:W3CDTF">2020-05-19T02:55:56Z</dcterms:modified>
</cp:coreProperties>
</file>