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5/5/2020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5/5/2020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5/5/2020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03734-3670-0A42-A1D7-3125278FBC4A}"/>
              </a:ext>
            </a:extLst>
          </p:cNvPr>
          <p:cNvSpPr>
            <a:spLocks noGrp="1"/>
          </p:cNvSpPr>
          <p:nvPr>
            <p:ph type="ctrTitle"/>
          </p:nvPr>
        </p:nvSpPr>
        <p:spPr>
          <a:xfrm>
            <a:off x="1600200" y="2358911"/>
            <a:ext cx="8991600" cy="1645920"/>
          </a:xfrm>
        </p:spPr>
        <p:txBody>
          <a:bodyPr>
            <a:normAutofit fontScale="90000"/>
          </a:bodyPr>
          <a:lstStyle/>
          <a:p>
            <a:r>
              <a:rPr lang="en-GB"/>
              <a:t>नयी लाईसेंसिग नीति(New Licensing policy)</a:t>
            </a:r>
            <a:br>
              <a:rPr lang="en-GB"/>
            </a:br>
            <a:r>
              <a:rPr lang="en-GB"/>
              <a:t>डॉ सिकन्दर प्रसाद यादव,अर्थशास्त्र विभाग </a:t>
            </a:r>
            <a:br>
              <a:rPr lang="en-GB"/>
            </a:br>
            <a:r>
              <a:rPr lang="en-GB"/>
              <a:t>एम.एल.ए.का .कसबा  </a:t>
            </a:r>
            <a:endParaRPr lang="en-US"/>
          </a:p>
        </p:txBody>
      </p:sp>
      <p:sp>
        <p:nvSpPr>
          <p:cNvPr id="3" name="Subtitle 2">
            <a:extLst>
              <a:ext uri="{FF2B5EF4-FFF2-40B4-BE49-F238E27FC236}">
                <a16:creationId xmlns:a16="http://schemas.microsoft.com/office/drawing/2014/main" id="{AB0210C3-EA83-D74E-B9CC-8A2CA6A7231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47501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59B96-123C-E84E-BA20-B070FBA47005}"/>
              </a:ext>
            </a:extLst>
          </p:cNvPr>
          <p:cNvSpPr>
            <a:spLocks noGrp="1"/>
          </p:cNvSpPr>
          <p:nvPr>
            <p:ph type="title"/>
          </p:nvPr>
        </p:nvSpPr>
        <p:spPr>
          <a:xfrm>
            <a:off x="2017751" y="760585"/>
            <a:ext cx="7729728" cy="1188720"/>
          </a:xfrm>
        </p:spPr>
        <p:txBody>
          <a:bodyPr/>
          <a:lstStyle/>
          <a:p>
            <a:r>
              <a:rPr lang="en-GB"/>
              <a:t>लाइसेंसिंग नीति Licenceing policy</a:t>
            </a:r>
            <a:endParaRPr lang="en-US"/>
          </a:p>
        </p:txBody>
      </p:sp>
      <p:sp>
        <p:nvSpPr>
          <p:cNvPr id="3" name="Content Placeholder 2">
            <a:extLst>
              <a:ext uri="{FF2B5EF4-FFF2-40B4-BE49-F238E27FC236}">
                <a16:creationId xmlns:a16="http://schemas.microsoft.com/office/drawing/2014/main" id="{A306FAFF-515E-5247-87AD-3B30EC119A90}"/>
              </a:ext>
            </a:extLst>
          </p:cNvPr>
          <p:cNvSpPr>
            <a:spLocks noGrp="1"/>
          </p:cNvSpPr>
          <p:nvPr>
            <p:ph idx="1"/>
          </p:nvPr>
        </p:nvSpPr>
        <p:spPr>
          <a:xfrm>
            <a:off x="2231137" y="2801836"/>
            <a:ext cx="7729728" cy="7391439"/>
          </a:xfrm>
        </p:spPr>
        <p:txBody>
          <a:bodyPr/>
          <a:lstStyle/>
          <a:p>
            <a:pPr marL="0" indent="0">
              <a:buNone/>
            </a:pPr>
            <a:r>
              <a:rPr lang="en-GB"/>
              <a:t>  परिचय ( Introduction)   स्वतंत्रता के पूर्व भारतीय अर्थव्यवस्था काफी दिनों तक बिदेशी शासकों के अधीन रहा ।सर्वप्रथम 1498 में यूरोपियन व्यापारी भारत आए ।उस समय भारत उपनिवेशकों द्वारा नियंत्रित था । 18 वी शताब्दी के आरंभ में ही ब्रिटिश सरकार भारत को अपने नियंत्रण में ले लिया  तथा लगातार 1947 तक शासन किया ।अंग्रेज द्वारा भारत का भरपूर शोषण किया गया ।</a:t>
            </a:r>
          </a:p>
          <a:p>
            <a:pPr marL="0" indent="0">
              <a:buNone/>
            </a:pPr>
            <a:r>
              <a:rPr lang="en-GB"/>
              <a:t>         स्वतंत्रता प्राप्ति के बाद भारत को सामाजिक, राजनीतिक एवं आर्थिक समस्याओं का सामना करना पड़ा  ।भारतीय अर्थव्यवस्था को19 वी शताब्दी में गंभीर चुनौतियों का सामना करना पड़ा ।स्वतंत्रता के पूर्व कोई ठोस औधोगिक नीति नहीं थी ।स्वतंत्रता के बाद समय समय पर औधोगिक नीति बनाई गई ,जिसमें  1948 की औधोगिक नीति प्रमुख था ।उसके बाद 1956 में नयी औधोगिक नीति बनाई गई जो 1948 के औधोगिक नीति का एक सुधार था </a:t>
            </a:r>
          </a:p>
          <a:p>
            <a:pPr marL="0" indent="0">
              <a:buNone/>
            </a:pPr>
            <a:r>
              <a:rPr lang="en-GB"/>
              <a:t>                      इसके पश्चात 1970में दत्ता समिति के रिपोर्ट के आधार पर नयी औधोगिक नीति बनाई गई जिसे नयी लाईसेंसिग नीति के नाम से जाना जाता है </a:t>
            </a:r>
          </a:p>
          <a:p>
            <a:pPr marL="0" indent="0">
              <a:buNone/>
            </a:pPr>
            <a:endParaRPr lang="en-GB"/>
          </a:p>
          <a:p>
            <a:pPr marL="0" indent="0">
              <a:buNone/>
            </a:pPr>
            <a:endParaRPr lang="en-US"/>
          </a:p>
        </p:txBody>
      </p:sp>
    </p:spTree>
    <p:extLst>
      <p:ext uri="{BB962C8B-B14F-4D97-AF65-F5344CB8AC3E}">
        <p14:creationId xmlns:p14="http://schemas.microsoft.com/office/powerpoint/2010/main" val="16649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2B559-7A87-4943-8E8C-8BE6F9FEE6A2}"/>
              </a:ext>
            </a:extLst>
          </p:cNvPr>
          <p:cNvSpPr>
            <a:spLocks noGrp="1"/>
          </p:cNvSpPr>
          <p:nvPr>
            <p:ph type="title"/>
          </p:nvPr>
        </p:nvSpPr>
        <p:spPr/>
        <p:txBody>
          <a:bodyPr/>
          <a:lstStyle/>
          <a:p>
            <a:r>
              <a:rPr lang="en-GB"/>
              <a:t>लाइसेंसिंग नीति तथा सेक्टर </a:t>
            </a:r>
            <a:endParaRPr lang="en-US"/>
          </a:p>
        </p:txBody>
      </p:sp>
      <p:sp>
        <p:nvSpPr>
          <p:cNvPr id="3" name="Content Placeholder 2">
            <a:extLst>
              <a:ext uri="{FF2B5EF4-FFF2-40B4-BE49-F238E27FC236}">
                <a16:creationId xmlns:a16="http://schemas.microsoft.com/office/drawing/2014/main" id="{BAE9CEA4-5ABB-D04D-AC5B-32E8D9504988}"/>
              </a:ext>
            </a:extLst>
          </p:cNvPr>
          <p:cNvSpPr>
            <a:spLocks noGrp="1"/>
          </p:cNvSpPr>
          <p:nvPr>
            <p:ph idx="1"/>
          </p:nvPr>
        </p:nvSpPr>
        <p:spPr>
          <a:xfrm>
            <a:off x="-166997" y="2638044"/>
            <a:ext cx="10127861" cy="3101983"/>
          </a:xfrm>
        </p:spPr>
        <p:txBody>
          <a:bodyPr>
            <a:normAutofit lnSpcReduction="10000"/>
          </a:bodyPr>
          <a:lstStyle/>
          <a:p>
            <a:r>
              <a:rPr lang="en-GB"/>
              <a:t>देश में उद्योगों के समुचित विकास को प्रोत्साहन देने के लिए भारत सरकार ने 18 फरवरी 1970को इस लाइसेंसिंग नीति की घोषणा की ।इस नीति का मुख्य विशेषता रही की इसमें सार्वजनिक, लघु एवं सहकारी क्षेत्र के उद्योगों को प्रोत्साहन दिया गया है ।बड़े घरानों के उद्योगों को सीमित किया गया । इसकी मुख्य विशेषता रही की लघु उद्योगों के लिए आरक्षण की नीति जारी की गई ।</a:t>
            </a:r>
          </a:p>
          <a:p>
            <a:r>
              <a:rPr lang="en-GB"/>
              <a:t>              इस लाइसेंसिंग नीति के तहत उद्योगों को चार श्रेणियों में विभाजन किया गया ।</a:t>
            </a:r>
          </a:p>
          <a:p>
            <a:r>
              <a:rPr lang="en-GB"/>
              <a:t>(1)   Core Sector  इस क्षेत्र में  आधार भूत एवं सामरिक महत्व के उद्योगों को रखा गया जिसमें ओटोमिक एनर्जी, सीमेंट, लोहा एवं इस्पात आदि रखा गया ।5 करोड़ रुपए से अधिक विनियोग करने वाले उद्योगों को रखा गया ।</a:t>
            </a:r>
          </a:p>
          <a:p>
            <a:r>
              <a:rPr lang="en-GB"/>
              <a:t>(2) Middle Sector  1 करोड़ रुपये से 5 करोड़ रुपए तक विनियोग करने वाले उद्योगों को रखा गया ।  बड़ी बड़ी औधोगिक कम्पनियों एवं विदेशियों के अलावे  अन्य लोगों की भी विदेशी विनिमय की स्थिति को ध्यान में रखते हुए आसानी से लाइसेंस  दिया जाएगा ।</a:t>
            </a:r>
            <a:endParaRPr lang="en-US"/>
          </a:p>
        </p:txBody>
      </p:sp>
    </p:spTree>
    <p:extLst>
      <p:ext uri="{BB962C8B-B14F-4D97-AF65-F5344CB8AC3E}">
        <p14:creationId xmlns:p14="http://schemas.microsoft.com/office/powerpoint/2010/main" val="3738613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5ECF-6C29-6D40-8235-71AD00B94B19}"/>
              </a:ext>
            </a:extLst>
          </p:cNvPr>
          <p:cNvSpPr>
            <a:spLocks noGrp="1"/>
          </p:cNvSpPr>
          <p:nvPr>
            <p:ph type="title"/>
          </p:nvPr>
        </p:nvSpPr>
        <p:spPr/>
        <p:txBody>
          <a:bodyPr/>
          <a:lstStyle/>
          <a:p>
            <a:r>
              <a:rPr lang="en-GB"/>
              <a:t>सेक्टर </a:t>
            </a:r>
            <a:endParaRPr lang="en-US"/>
          </a:p>
        </p:txBody>
      </p:sp>
      <p:sp>
        <p:nvSpPr>
          <p:cNvPr id="3" name="Content Placeholder 2">
            <a:extLst>
              <a:ext uri="{FF2B5EF4-FFF2-40B4-BE49-F238E27FC236}">
                <a16:creationId xmlns:a16="http://schemas.microsoft.com/office/drawing/2014/main" id="{CC3F6C16-FB8C-364C-B092-5432F6233BAA}"/>
              </a:ext>
            </a:extLst>
          </p:cNvPr>
          <p:cNvSpPr>
            <a:spLocks noGrp="1"/>
          </p:cNvSpPr>
          <p:nvPr>
            <p:ph idx="1"/>
          </p:nvPr>
        </p:nvSpPr>
        <p:spPr/>
        <p:txBody>
          <a:bodyPr/>
          <a:lstStyle/>
          <a:p>
            <a:r>
              <a:rPr lang="en-GB"/>
              <a:t>(3) Heavy investment sector  or Joint  sector  इस सेक्टर में 5 करोड़ रुपये विनियोग करने वाले उद्योग पतियों को भाग लेने का मोका मिलेगा ।</a:t>
            </a:r>
          </a:p>
          <a:p>
            <a:r>
              <a:rPr lang="en-GB"/>
              <a:t>(4) Delicenced Sector  इस सेक्टर में 1 करोड़ रुपये से कम विनियोग करने वाले उद्योगों को रखा गया जिसे  लाइसेंस से मुक्त किया गया  ।</a:t>
            </a:r>
          </a:p>
          <a:p>
            <a:r>
              <a:rPr lang="en-GB"/>
              <a:t>                          लाइसेंसिंग नीति में सुधार </a:t>
            </a:r>
          </a:p>
          <a:p>
            <a:r>
              <a:rPr lang="en-GB"/>
              <a:t>1970 के लाईसेंसिग नीति में कुछ त्रुटियाँ रह गई थी, जिन्हें दूर करने के लिए 1973 में संशोधित किया गया ।          </a:t>
            </a:r>
          </a:p>
          <a:p>
            <a:r>
              <a:rPr lang="en-GB"/>
              <a:t>               25 करोड़ रुपये विनियोग करने वाले घराने को बड़ा घराना माना गया था जिसे घटा कर 20 करोड़ कर दिया गया । </a:t>
            </a:r>
            <a:endParaRPr lang="en-US"/>
          </a:p>
        </p:txBody>
      </p:sp>
    </p:spTree>
    <p:extLst>
      <p:ext uri="{BB962C8B-B14F-4D97-AF65-F5344CB8AC3E}">
        <p14:creationId xmlns:p14="http://schemas.microsoft.com/office/powerpoint/2010/main" val="360968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6401C-D0FF-734A-8EDE-382434FEF878}"/>
              </a:ext>
            </a:extLst>
          </p:cNvPr>
          <p:cNvSpPr>
            <a:spLocks noGrp="1"/>
          </p:cNvSpPr>
          <p:nvPr>
            <p:ph type="title"/>
          </p:nvPr>
        </p:nvSpPr>
        <p:spPr/>
        <p:txBody>
          <a:bodyPr/>
          <a:lstStyle/>
          <a:p>
            <a:r>
              <a:rPr lang="en-GB"/>
              <a:t>शंसोधन </a:t>
            </a:r>
            <a:endParaRPr lang="en-US"/>
          </a:p>
        </p:txBody>
      </p:sp>
      <p:sp>
        <p:nvSpPr>
          <p:cNvPr id="3" name="Content Placeholder 2">
            <a:extLst>
              <a:ext uri="{FF2B5EF4-FFF2-40B4-BE49-F238E27FC236}">
                <a16:creationId xmlns:a16="http://schemas.microsoft.com/office/drawing/2014/main" id="{B2F3FAAC-3FFF-8E40-88B9-7DF135F56CED}"/>
              </a:ext>
            </a:extLst>
          </p:cNvPr>
          <p:cNvSpPr>
            <a:spLocks noGrp="1"/>
          </p:cNvSpPr>
          <p:nvPr>
            <p:ph idx="1"/>
          </p:nvPr>
        </p:nvSpPr>
        <p:spPr/>
        <p:txBody>
          <a:bodyPr/>
          <a:lstStyle/>
          <a:p>
            <a:r>
              <a:rPr lang="en-GB"/>
              <a:t>पहले पांच करोड़ रुपए के आधार पर बड़े घराने की भारी विनियोग क्षेत्र  में रखा गया था, उसे  समाप्त कर दिया गया ।</a:t>
            </a:r>
          </a:p>
          <a:p>
            <a:r>
              <a:rPr lang="en-GB"/>
              <a:t>      लघु क्षेत्र के उद्योगों को प्रोत्साहित किया गया ।</a:t>
            </a:r>
          </a:p>
          <a:p>
            <a:r>
              <a:rPr lang="en-GB"/>
              <a:t>                    इस प्रकार लाईसेंसिग नीति के द्वारा  छोटे उद्योगों को भी आगे बढ़ने का  मौका मिला तथा अन्य उद्योगों के विकासमें सहायता मिली।</a:t>
            </a:r>
            <a:endParaRPr lang="en-US"/>
          </a:p>
        </p:txBody>
      </p:sp>
    </p:spTree>
    <p:extLst>
      <p:ext uri="{BB962C8B-B14F-4D97-AF65-F5344CB8AC3E}">
        <p14:creationId xmlns:p14="http://schemas.microsoft.com/office/powerpoint/2010/main" val="289615926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Parcel</vt:lpstr>
      <vt:lpstr>नयी लाईसेंसिग नीति(New Licensing policy) डॉ सिकन्दर प्रसाद यादव,अर्थशास्त्र विभाग  एम.एल.ए.का .कसबा  </vt:lpstr>
      <vt:lpstr>लाइसेंसिंग नीति Licenceing policy</vt:lpstr>
      <vt:lpstr>लाइसेंसिंग नीति तथा सेक्टर </vt:lpstr>
      <vt:lpstr>सेक्टर </vt:lpstr>
      <vt:lpstr>शंसोधन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नयी लाईसेंसिग नीति(New Licensing policy) डॉ सिकन्दर प्रसाद यादव,अर्थशास्त्र विभाग  एम.एल.ए.का .कसबा  </dc:title>
  <dc:creator>917667460902</dc:creator>
  <cp:lastModifiedBy>917667460902</cp:lastModifiedBy>
  <cp:revision>6</cp:revision>
  <dcterms:created xsi:type="dcterms:W3CDTF">2020-05-02T16:41:07Z</dcterms:created>
  <dcterms:modified xsi:type="dcterms:W3CDTF">2020-05-05T06:15:51Z</dcterms:modified>
</cp:coreProperties>
</file>