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71" r:id="rId3"/>
    <p:sldId id="272" r:id="rId4"/>
    <p:sldId id="273" r:id="rId5"/>
    <p:sldId id="274" r:id="rId6"/>
    <p:sldId id="275" r:id="rId7"/>
    <p:sldId id="276" r:id="rId8"/>
    <p:sldId id="277" r:id="rId9"/>
    <p:sldId id="278" r:id="rId10"/>
    <p:sldId id="279" r:id="rId11"/>
    <p:sldId id="280" r:id="rId12"/>
    <p:sldId id="281"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4F"/>
        </a:solidFill>
      </p:bgPr>
    </p:bg>
    <p:spTree>
      <p:nvGrpSpPr>
        <p:cNvPr id="28" name=""/>
        <p:cNvGrpSpPr/>
        <p:nvPr/>
      </p:nvGrpSpPr>
      <p:grpSpPr>
        <a:xfrm>
          <a:off x="0" y="0"/>
          <a:ext cx="0" cy="0"/>
          <a:chOff x="0" y="0"/>
          <a:chExt cx="0" cy="0"/>
        </a:xfrm>
      </p:grpSpPr>
      <p:sp>
        <p:nvSpPr>
          <p:cNvPr id="1048647" name=""/>
          <p:cNvSpPr>
            <a:spLocks noGrp="1"/>
          </p:cNvSpPr>
          <p:nvPr>
            <p:ph type="title"/>
          </p:nvPr>
        </p:nvSpPr>
        <p:spPr>
          <a:xfrm>
            <a:off x="90421" y="252711"/>
            <a:ext cx="8424929" cy="4558028"/>
          </a:xfrm>
        </p:spPr>
        <p:txBody>
          <a:bodyPr>
            <a:normAutofit fontScale="90000"/>
          </a:bodyPr>
          <a:p>
            <a:r>
              <a:rPr lang="en-US"/>
              <a:t> </a:t>
            </a:r>
            <a:r>
              <a:rPr lang="en-US"/>
              <a:t> </a:t>
            </a:r>
            <a:r>
              <a:rPr lang="en-US"/>
              <a:t> </a:t>
            </a:r>
            <a:r>
              <a:rPr b="1" sz="5777" lang="en-US">
                <a:solidFill>
                  <a:srgbClr val="9933FF"/>
                </a:solidFill>
              </a:rPr>
              <a:t>Purnea University, purnea </a:t>
            </a:r>
            <a:br>
              <a:rPr b="1" sz="5777" lang="en-US">
                <a:solidFill>
                  <a:srgbClr val="9933FF"/>
                </a:solidFill>
              </a:rPr>
            </a:br>
            <a:r>
              <a:rPr b="1" sz="5777" lang="en-US">
                <a:solidFill>
                  <a:srgbClr val="9933FF"/>
                </a:solidFill>
              </a:rPr>
              <a:t>      </a:t>
            </a:r>
            <a:br>
              <a:rPr b="1" sz="5777" lang="en-US">
                <a:solidFill>
                  <a:srgbClr val="9933FF"/>
                </a:solidFill>
              </a:rPr>
            </a:br>
            <a:r>
              <a:rPr b="1" lang="en-US"/>
              <a:t>Class    : B.A. part - 2nd</a:t>
            </a:r>
            <a:br>
              <a:rPr b="1" lang="en-US"/>
            </a:br>
            <a:r>
              <a:rPr b="1" lang="en-US"/>
              <a:t>Subject : History (Hon.)                            </a:t>
            </a:r>
            <a:r>
              <a:rPr b="1" sz="3888" lang="en-US"/>
              <a:t>Paper   </a:t>
            </a:r>
            <a:r>
              <a:rPr b="1" sz="3888" lang="en-US"/>
              <a:t> </a:t>
            </a:r>
            <a:r>
              <a:rPr b="1" sz="3888" lang="en-US"/>
              <a:t> </a:t>
            </a:r>
            <a:r>
              <a:rPr b="1" sz="3888" lang="en-US"/>
              <a:t> : 3rd, Medieval India (1206 - 1764</a:t>
            </a:r>
            <a:r>
              <a:rPr b="1" sz="3888" lang="en-US"/>
              <a:t> </a:t>
            </a:r>
            <a:r>
              <a:rPr b="1" sz="3888" lang="en-US"/>
              <a:t>)                     </a:t>
            </a:r>
            <a:br>
              <a:rPr b="1" sz="3888" lang="en-US"/>
            </a:br>
            <a:r>
              <a:rPr b="1" sz="4111" lang="en-US"/>
              <a:t>Topic     : Tughlaq Dynasty (1320-1395 ई.)</a:t>
            </a:r>
            <a:r>
              <a:rPr lang="en-US"/>
              <a:t>  </a:t>
            </a:r>
            <a:endParaRPr lang="en-US"/>
          </a:p>
        </p:txBody>
      </p:sp>
      <p:sp>
        <p:nvSpPr>
          <p:cNvPr id="1048648" name=""/>
          <p:cNvSpPr>
            <a:spLocks noGrp="1"/>
          </p:cNvSpPr>
          <p:nvPr>
            <p:ph idx="1"/>
          </p:nvPr>
        </p:nvSpPr>
        <p:spPr>
          <a:xfrm>
            <a:off x="5276554" y="4980510"/>
            <a:ext cx="3238796" cy="1222313"/>
          </a:xfrm>
        </p:spPr>
        <p:txBody>
          <a:bodyPr>
            <a:normAutofit fontScale="67857" lnSpcReduction="20000"/>
          </a:bodyPr>
          <a:p>
            <a:pPr indent="0" marL="0">
              <a:buNone/>
            </a:pPr>
            <a:r>
              <a:rPr b="1" sz="3382" lang="en-US">
                <a:solidFill>
                  <a:srgbClr val="002060"/>
                </a:solidFill>
              </a:rPr>
              <a:t>Dr. Suresh Kumar Meena</a:t>
            </a:r>
            <a:r>
              <a:rPr lang="en-US">
                <a:solidFill>
                  <a:srgbClr val="002060"/>
                </a:solidFill>
              </a:rPr>
              <a:t>                  Assistant Professor, History  </a:t>
            </a:r>
            <a:endParaRPr lang="en-US">
              <a:solidFill>
                <a:srgbClr val="002060"/>
              </a:solidFill>
            </a:endParaRPr>
          </a:p>
          <a:p>
            <a:pPr indent="0" marL="0">
              <a:buNone/>
            </a:pPr>
            <a:r>
              <a:rPr b="1" sz="3125" lang="en-US">
                <a:solidFill>
                  <a:srgbClr val="002060"/>
                </a:solidFill>
              </a:rPr>
              <a:t>M. L. Arya College, kasba</a:t>
            </a:r>
            <a:r>
              <a:rPr lang="en-US"/>
              <a:t>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5" name=""/>
          <p:cNvSpPr>
            <a:spLocks noGrp="1"/>
          </p:cNvSpPr>
          <p:nvPr>
            <p:ph type="title"/>
          </p:nvPr>
        </p:nvSpPr>
        <p:spPr/>
        <p:txBody>
          <a:bodyPr/>
          <a:p>
            <a:endParaRPr lang="en-US"/>
          </a:p>
        </p:txBody>
      </p:sp>
      <p:sp>
        <p:nvSpPr>
          <p:cNvPr id="1048666" name=""/>
          <p:cNvSpPr>
            <a:spLocks noGrp="1"/>
          </p:cNvSpPr>
          <p:nvPr>
            <p:ph idx="1"/>
          </p:nvPr>
        </p:nvSpPr>
        <p:spPr/>
        <p:txBody>
          <a:bodyPr/>
          <a:p>
            <a:pPr indent="0" marL="0">
              <a:buNone/>
            </a:pPr>
            <a:r>
              <a:rPr sz="3100" lang="en-US"/>
              <a:t>*</a:t>
            </a:r>
            <a:r>
              <a:rPr sz="3100" lang="en-US"/>
              <a:t> </a:t>
            </a:r>
            <a:r>
              <a:rPr sz="3100" lang="en-US"/>
              <a:t>डॉक्टर आशीर्वाद</a:t>
            </a:r>
            <a:r>
              <a:rPr sz="3100" lang="en-US"/>
              <a:t> लाल</a:t>
            </a:r>
            <a:r>
              <a:rPr sz="3100" lang="en-US"/>
              <a:t> श्रीवास्तव</a:t>
            </a:r>
            <a:r>
              <a:rPr sz="3100" lang="en-US"/>
              <a:t> के</a:t>
            </a:r>
            <a:r>
              <a:rPr sz="3100" lang="en-US"/>
              <a:t> अनुसार</a:t>
            </a:r>
            <a:r>
              <a:rPr sz="3100" lang="en-US"/>
              <a:t> उसमें</a:t>
            </a:r>
            <a:r>
              <a:rPr sz="3100" lang="en-US"/>
              <a:t> विरोधी</a:t>
            </a:r>
            <a:r>
              <a:rPr sz="3100" lang="en-US"/>
              <a:t> तत्वों का</a:t>
            </a:r>
            <a:r>
              <a:rPr sz="3100" lang="en-US"/>
              <a:t> मिश्रण</a:t>
            </a:r>
            <a:r>
              <a:rPr sz="3100" lang="en-US"/>
              <a:t> था</a:t>
            </a:r>
            <a:r>
              <a:rPr sz="3100" lang="en-US"/>
              <a:t>।</a:t>
            </a:r>
            <a:r>
              <a:rPr sz="3100" lang="en-US"/>
              <a:t> </a:t>
            </a:r>
            <a:endParaRPr sz="3100" lang="en-US"/>
          </a:p>
          <a:p>
            <a:pPr indent="0" marL="0">
              <a:buNone/>
            </a:pPr>
            <a:r>
              <a:rPr sz="3100" lang="en-US"/>
              <a:t>*</a:t>
            </a:r>
            <a:r>
              <a:rPr sz="3100" lang="en-US"/>
              <a:t> </a:t>
            </a:r>
            <a:r>
              <a:rPr sz="3100" lang="en-US"/>
              <a:t>डॉक्टर</a:t>
            </a:r>
            <a:r>
              <a:rPr sz="3100" lang="en-US"/>
              <a:t> ईश्वरी</a:t>
            </a:r>
            <a:r>
              <a:rPr sz="3100" lang="en-US"/>
              <a:t> प्रसाद</a:t>
            </a:r>
            <a:r>
              <a:rPr sz="3100" lang="en-US"/>
              <a:t> के</a:t>
            </a:r>
            <a:r>
              <a:rPr sz="3100" lang="en-US"/>
              <a:t> अनुसार</a:t>
            </a:r>
            <a:r>
              <a:rPr sz="3100" lang="en-US"/>
              <a:t> दिल्ली के सिंहासन को सुशोभित करने वाले शासकों में वह सर्वाधिक विद्वान एवं सुसंस्कृत था</a:t>
            </a:r>
            <a:r>
              <a:rPr sz="3100" lang="en-US"/>
              <a:t>।</a:t>
            </a:r>
            <a:endParaRPr sz="3100" lang="en-US"/>
          </a:p>
          <a:p>
            <a:pPr indent="0" marL="0">
              <a:buNone/>
            </a:pPr>
            <a:r>
              <a:rPr sz="3100" lang="en-US"/>
              <a:t>*</a:t>
            </a:r>
            <a:r>
              <a:rPr sz="3100" lang="en-US"/>
              <a:t> </a:t>
            </a:r>
            <a:r>
              <a:rPr sz="3100" lang="en-US"/>
              <a:t>1</a:t>
            </a:r>
            <a:r>
              <a:rPr sz="3100" lang="en-US"/>
              <a:t>351 ईसवी में सिंध के विद्रोह को दबाते हुए सुल्तान की मृत्यु हो गई</a:t>
            </a:r>
            <a:r>
              <a:rPr sz="3100" lang="en-US"/>
              <a:t>।</a:t>
            </a:r>
            <a:endParaRPr sz="3100" lang="en-US"/>
          </a:p>
          <a:p>
            <a:pPr indent="0" marL="0">
              <a:buNone/>
            </a:pPr>
            <a:r>
              <a:rPr sz="3100" lang="en-US"/>
              <a:t>*</a:t>
            </a:r>
            <a:r>
              <a:rPr sz="3100" lang="en-US"/>
              <a:t> </a:t>
            </a:r>
            <a:r>
              <a:rPr sz="3100" lang="en-US"/>
              <a:t> बंदायू कहता है कि सुल्तान को उसकी प्रजा से और प्रजा को सुल्तान से मुक्ति मिल गई</a:t>
            </a:r>
            <a:r>
              <a:rPr sz="3100" lang="en-US"/>
              <a:t>।</a:t>
            </a:r>
            <a:endParaRPr sz="31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7" name=""/>
          <p:cNvSpPr>
            <a:spLocks noGrp="1"/>
          </p:cNvSpPr>
          <p:nvPr>
            <p:ph type="title"/>
          </p:nvPr>
        </p:nvSpPr>
        <p:spPr/>
        <p:txBody>
          <a:bodyPr/>
          <a:p>
            <a:endParaRPr lang="en-US"/>
          </a:p>
        </p:txBody>
      </p:sp>
      <p:sp>
        <p:nvSpPr>
          <p:cNvPr id="1048668" name=""/>
          <p:cNvSpPr>
            <a:spLocks noGrp="1"/>
          </p:cNvSpPr>
          <p:nvPr>
            <p:ph idx="1"/>
          </p:nvPr>
        </p:nvSpPr>
        <p:spPr>
          <a:xfrm>
            <a:off x="699118" y="2056628"/>
            <a:ext cx="7816232" cy="4120335"/>
          </a:xfrm>
        </p:spPr>
        <p:txBody>
          <a:bodyPr>
            <a:normAutofit fontScale="79498" lnSpcReduction="20000"/>
          </a:bodyPr>
          <a:p>
            <a:pPr indent="0" marL="0">
              <a:buNone/>
            </a:pPr>
            <a:r>
              <a:rPr sz="3902" lang="en-US"/>
              <a:t>*</a:t>
            </a:r>
            <a:r>
              <a:rPr sz="3902" lang="en-US"/>
              <a:t> </a:t>
            </a:r>
            <a:r>
              <a:rPr sz="3902" lang="en-US"/>
              <a:t>राजधानी</a:t>
            </a:r>
            <a:r>
              <a:rPr sz="3902" lang="en-US"/>
              <a:t> परिवर्तन</a:t>
            </a:r>
            <a:r>
              <a:rPr sz="3902" lang="en-US"/>
              <a:t> के</a:t>
            </a:r>
            <a:r>
              <a:rPr sz="3902" lang="en-US"/>
              <a:t> संबंध</a:t>
            </a:r>
            <a:r>
              <a:rPr sz="3902" lang="en-US"/>
              <a:t> में</a:t>
            </a:r>
            <a:r>
              <a:rPr sz="3902" lang="en-US"/>
              <a:t> </a:t>
            </a:r>
            <a:r>
              <a:rPr sz="3902" lang="en-US"/>
              <a:t>इ</a:t>
            </a:r>
            <a:r>
              <a:rPr sz="3902" lang="en-US"/>
              <a:t>ब</a:t>
            </a:r>
            <a:r>
              <a:rPr sz="3902" lang="en-US"/>
              <a:t>्</a:t>
            </a:r>
            <a:r>
              <a:rPr sz="3902" lang="en-US"/>
              <a:t>न</a:t>
            </a:r>
            <a:r>
              <a:rPr sz="3902" lang="en-US"/>
              <a:t>बतू</a:t>
            </a:r>
            <a:r>
              <a:rPr sz="3902" lang="en-US"/>
              <a:t>ता लिखता</a:t>
            </a:r>
            <a:r>
              <a:rPr sz="3902" lang="en-US"/>
              <a:t> है</a:t>
            </a:r>
            <a:r>
              <a:rPr sz="3902" lang="en-US"/>
              <a:t> क</a:t>
            </a:r>
            <a:r>
              <a:rPr sz="3902" lang="en-US"/>
              <a:t>ि</a:t>
            </a:r>
            <a:r>
              <a:rPr sz="3902" lang="en-US"/>
              <a:t> अंधे</a:t>
            </a:r>
            <a:r>
              <a:rPr sz="3902" lang="en-US"/>
              <a:t> और लंगड़े</a:t>
            </a:r>
            <a:r>
              <a:rPr sz="3902" lang="en-US"/>
              <a:t> को</a:t>
            </a:r>
            <a:r>
              <a:rPr sz="3902" lang="en-US"/>
              <a:t> भी</a:t>
            </a:r>
            <a:r>
              <a:rPr sz="3902" lang="en-US"/>
              <a:t> घसीट</a:t>
            </a:r>
            <a:r>
              <a:rPr sz="3902" lang="en-US"/>
              <a:t> कर</a:t>
            </a:r>
            <a:r>
              <a:rPr sz="3902" lang="en-US"/>
              <a:t> ले</a:t>
            </a:r>
            <a:r>
              <a:rPr sz="3902" lang="en-US"/>
              <a:t> जाया</a:t>
            </a:r>
            <a:r>
              <a:rPr sz="3902" lang="en-US"/>
              <a:t> गया</a:t>
            </a:r>
            <a:r>
              <a:rPr sz="3902" lang="en-US"/>
              <a:t> था</a:t>
            </a:r>
            <a:r>
              <a:rPr sz="3902" lang="en-US"/>
              <a:t>।</a:t>
            </a:r>
            <a:r>
              <a:rPr sz="3902" lang="en-US"/>
              <a:t> जबकि</a:t>
            </a:r>
            <a:r>
              <a:rPr sz="3902" lang="en-US"/>
              <a:t> ब</a:t>
            </a:r>
            <a:r>
              <a:rPr sz="3902" lang="en-US"/>
              <a:t>र</a:t>
            </a:r>
            <a:r>
              <a:rPr sz="3902" lang="en-US"/>
              <a:t>नी</a:t>
            </a:r>
            <a:r>
              <a:rPr sz="3902" lang="en-US"/>
              <a:t> कहता</a:t>
            </a:r>
            <a:r>
              <a:rPr sz="3902" lang="en-US"/>
              <a:t> है</a:t>
            </a:r>
            <a:r>
              <a:rPr sz="3902" lang="en-US"/>
              <a:t> कि</a:t>
            </a:r>
            <a:r>
              <a:rPr sz="3902" lang="en-US"/>
              <a:t> कुत्ते</a:t>
            </a:r>
            <a:r>
              <a:rPr sz="3902" lang="en-US"/>
              <a:t> बिल्ली</a:t>
            </a:r>
            <a:r>
              <a:rPr sz="3902" lang="en-US"/>
              <a:t> तक</a:t>
            </a:r>
            <a:r>
              <a:rPr sz="3902" lang="en-US"/>
              <a:t> को नहीं</a:t>
            </a:r>
            <a:r>
              <a:rPr sz="3902" lang="en-US"/>
              <a:t> छोड़ा</a:t>
            </a:r>
            <a:r>
              <a:rPr sz="3902" lang="en-US"/>
              <a:t>।</a:t>
            </a:r>
            <a:r>
              <a:rPr sz="3902" lang="en-US"/>
              <a:t> </a:t>
            </a:r>
            <a:endParaRPr sz="3902" lang="en-US"/>
          </a:p>
          <a:p>
            <a:pPr indent="0" marL="0">
              <a:buNone/>
            </a:pPr>
            <a:r>
              <a:rPr sz="3902" lang="en-US"/>
              <a:t>*</a:t>
            </a:r>
            <a:r>
              <a:rPr sz="3902" lang="en-US"/>
              <a:t> </a:t>
            </a:r>
            <a:r>
              <a:rPr sz="3902" lang="en-US"/>
              <a:t>मोहम्मद</a:t>
            </a:r>
            <a:r>
              <a:rPr sz="3902" lang="en-US"/>
              <a:t> तुगलक के समय में चीन</a:t>
            </a:r>
            <a:r>
              <a:rPr sz="3902" lang="en-US"/>
              <a:t>,</a:t>
            </a:r>
            <a:r>
              <a:rPr sz="3902" lang="en-US"/>
              <a:t> ईरान</a:t>
            </a:r>
            <a:r>
              <a:rPr sz="3902" lang="en-US"/>
              <a:t>,</a:t>
            </a:r>
            <a:r>
              <a:rPr sz="3902" lang="en-US"/>
              <a:t> इराक</a:t>
            </a:r>
            <a:r>
              <a:rPr sz="3902" lang="en-US"/>
              <a:t>,</a:t>
            </a:r>
            <a:r>
              <a:rPr sz="3902" lang="en-US"/>
              <a:t> ख्वारिज्म आदि के साथ राजदूतों का आदान-प्रदान हुआ</a:t>
            </a:r>
            <a:r>
              <a:rPr sz="3902" lang="en-US"/>
              <a:t>,</a:t>
            </a:r>
            <a:r>
              <a:rPr sz="3902" lang="en-US"/>
              <a:t> जिससे सल्तनत की प्रतिष्ठा बढ़ी और विदेशों से आर्थिक एवं सांस्कृतिक संपर्क में वृद्धि हुई</a:t>
            </a:r>
            <a:r>
              <a:rPr sz="3902" lang="en-US"/>
              <a:t>।</a:t>
            </a:r>
            <a:endParaRPr sz="3902" lang="en-US"/>
          </a:p>
          <a:p>
            <a:pPr indent="0" marL="0">
              <a:buNone/>
            </a:pPr>
            <a:r>
              <a:rPr b="1" sz="4675" lang="en-US">
                <a:solidFill>
                  <a:srgbClr val="FF6600"/>
                </a:solidFill>
              </a:rPr>
              <a:t>T</a:t>
            </a:r>
            <a:r>
              <a:rPr b="1" sz="4675" lang="en-US">
                <a:solidFill>
                  <a:srgbClr val="FF6600"/>
                </a:solidFill>
              </a:rPr>
              <a:t>h</a:t>
            </a:r>
            <a:r>
              <a:rPr b="1" sz="4675" lang="en-US">
                <a:solidFill>
                  <a:srgbClr val="FF6600"/>
                </a:solidFill>
              </a:rPr>
              <a:t>anks</a:t>
            </a:r>
            <a:endParaRPr b="1" sz="4675" lang="en-US">
              <a:solidFill>
                <a:srgbClr val="FF66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r>
              <a:rPr b="1" lang="en-US">
                <a:solidFill>
                  <a:srgbClr val="008000"/>
                </a:solidFill>
              </a:rPr>
              <a:t>मोहम्मद</a:t>
            </a:r>
            <a:r>
              <a:rPr b="1" lang="en-US">
                <a:solidFill>
                  <a:srgbClr val="008000"/>
                </a:solidFill>
              </a:rPr>
              <a:t> बिन</a:t>
            </a:r>
            <a:r>
              <a:rPr b="1" lang="en-US">
                <a:solidFill>
                  <a:srgbClr val="008000"/>
                </a:solidFill>
              </a:rPr>
              <a:t> तुगलक</a:t>
            </a:r>
            <a:r>
              <a:rPr b="1" lang="en-US">
                <a:solidFill>
                  <a:srgbClr val="008000"/>
                </a:solidFill>
              </a:rPr>
              <a:t> </a:t>
            </a:r>
            <a:r>
              <a:rPr b="1" lang="en-US">
                <a:solidFill>
                  <a:srgbClr val="008000"/>
                </a:solidFill>
              </a:rPr>
              <a:t>(</a:t>
            </a:r>
            <a:r>
              <a:rPr b="1" lang="en-US">
                <a:solidFill>
                  <a:srgbClr val="008000"/>
                </a:solidFill>
              </a:rPr>
              <a:t>1325</a:t>
            </a:r>
            <a:r>
              <a:rPr b="1" lang="en-US">
                <a:solidFill>
                  <a:srgbClr val="008000"/>
                </a:solidFill>
              </a:rPr>
              <a:t>-</a:t>
            </a:r>
            <a:r>
              <a:rPr b="1" lang="en-US">
                <a:solidFill>
                  <a:srgbClr val="008000"/>
                </a:solidFill>
              </a:rPr>
              <a:t>1351</a:t>
            </a:r>
            <a:r>
              <a:rPr b="1" lang="en-US">
                <a:solidFill>
                  <a:srgbClr val="008000"/>
                </a:solidFill>
              </a:rPr>
              <a:t> ई</a:t>
            </a:r>
            <a:r>
              <a:rPr b="1" lang="en-US">
                <a:solidFill>
                  <a:srgbClr val="008000"/>
                </a:solidFill>
              </a:rPr>
              <a:t>.</a:t>
            </a:r>
            <a:r>
              <a:rPr b="1" lang="en-US">
                <a:solidFill>
                  <a:srgbClr val="008000"/>
                </a:solidFill>
              </a:rPr>
              <a:t>)</a:t>
            </a:r>
            <a:endParaRPr b="1" lang="en-US">
              <a:solidFill>
                <a:srgbClr val="008000"/>
              </a:solidFill>
            </a:endParaRPr>
          </a:p>
        </p:txBody>
      </p:sp>
      <p:sp>
        <p:nvSpPr>
          <p:cNvPr id="1048650" name=""/>
          <p:cNvSpPr>
            <a:spLocks noGrp="1"/>
          </p:cNvSpPr>
          <p:nvPr>
            <p:ph idx="1"/>
          </p:nvPr>
        </p:nvSpPr>
        <p:spPr/>
        <p:txBody>
          <a:bodyPr>
            <a:normAutofit fontScale="78571" lnSpcReduction="20000"/>
          </a:bodyPr>
          <a:p>
            <a:pPr indent="0" marL="0">
              <a:buNone/>
            </a:pP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0" sz="4700" lang="en-US">
                <a:solidFill>
                  <a:srgbClr val="000000"/>
                </a:solidFill>
              </a:rPr>
              <a:t> </a:t>
            </a:r>
            <a:r>
              <a:rPr b="1" sz="7213" lang="en-US">
                <a:solidFill>
                  <a:srgbClr val="9933FF"/>
                </a:solidFill>
              </a:rPr>
              <a:t> </a:t>
            </a:r>
            <a:r>
              <a:rPr b="1" sz="7213" lang="en-US">
                <a:solidFill>
                  <a:srgbClr val="9933FF"/>
                </a:solidFill>
              </a:rPr>
              <a:t> </a:t>
            </a:r>
            <a:r>
              <a:rPr b="1" sz="7213" lang="en-US">
                <a:solidFill>
                  <a:srgbClr val="9933FF"/>
                </a:solidFill>
              </a:rPr>
              <a:t> </a:t>
            </a:r>
            <a:r>
              <a:rPr b="1" sz="7213" lang="en-US">
                <a:solidFill>
                  <a:srgbClr val="9933FF"/>
                </a:solidFill>
              </a:rPr>
              <a:t> </a:t>
            </a:r>
            <a:r>
              <a:rPr b="1" sz="6329" lang="en-US">
                <a:solidFill>
                  <a:srgbClr val="9933FF"/>
                </a:solidFill>
              </a:rPr>
              <a:t>विद्रोह</a:t>
            </a:r>
            <a:endParaRPr b="1" sz="6329" lang="en-US">
              <a:solidFill>
                <a:srgbClr val="9933FF"/>
              </a:solidFill>
            </a:endParaRPr>
          </a:p>
          <a:p>
            <a:pPr indent="0" marL="0">
              <a:buNone/>
            </a:pPr>
            <a:r>
              <a:rPr b="0" sz="3797" lang="en-US">
                <a:solidFill>
                  <a:srgbClr val="000000"/>
                </a:solidFill>
              </a:rPr>
              <a:t>*</a:t>
            </a:r>
            <a:r>
              <a:rPr b="0" sz="3797" lang="en-US">
                <a:solidFill>
                  <a:srgbClr val="000000"/>
                </a:solidFill>
              </a:rPr>
              <a:t> </a:t>
            </a:r>
            <a:r>
              <a:rPr b="0" sz="3797" lang="en-US">
                <a:solidFill>
                  <a:srgbClr val="000000"/>
                </a:solidFill>
              </a:rPr>
              <a:t>मोहम्मद बिन तुगलक के समय सबसे अधिक 34 विद्रोह हुए जिनमें 27 विद्रोह अकेले दक्षिण भारत में हुए</a:t>
            </a:r>
            <a:r>
              <a:rPr b="0" sz="3797" lang="en-US">
                <a:solidFill>
                  <a:srgbClr val="000000"/>
                </a:solidFill>
              </a:rPr>
              <a:t>।</a:t>
            </a:r>
            <a:r>
              <a:rPr b="0" sz="3797" lang="en-US">
                <a:solidFill>
                  <a:srgbClr val="000000"/>
                </a:solidFill>
              </a:rPr>
              <a:t> </a:t>
            </a:r>
            <a:endParaRPr sz="3797" lang="en-US"/>
          </a:p>
          <a:p>
            <a:pPr indent="0" marL="0">
              <a:buNone/>
            </a:pPr>
            <a:r>
              <a:rPr b="0" sz="3797" lang="en-US">
                <a:solidFill>
                  <a:srgbClr val="000000"/>
                </a:solidFill>
              </a:rPr>
              <a:t>*</a:t>
            </a:r>
            <a:r>
              <a:rPr b="0" sz="3797" lang="en-US">
                <a:solidFill>
                  <a:srgbClr val="000000"/>
                </a:solidFill>
              </a:rPr>
              <a:t> </a:t>
            </a:r>
            <a:r>
              <a:rPr b="0" sz="3797" lang="en-US">
                <a:solidFill>
                  <a:srgbClr val="000000"/>
                </a:solidFill>
              </a:rPr>
              <a:t>उसके काल के प्रमुख विद्रोह हैं</a:t>
            </a:r>
            <a:r>
              <a:rPr b="0" sz="3797" lang="en-US">
                <a:solidFill>
                  <a:srgbClr val="000000"/>
                </a:solidFill>
              </a:rPr>
              <a:t>-</a:t>
            </a:r>
            <a:r>
              <a:rPr b="0" sz="3797" lang="en-US">
                <a:solidFill>
                  <a:srgbClr val="000000"/>
                </a:solidFill>
              </a:rPr>
              <a:t> दक्षिण में बहाउद्दीन गुरशस्प</a:t>
            </a:r>
            <a:r>
              <a:rPr b="0" sz="3797" lang="en-US">
                <a:solidFill>
                  <a:srgbClr val="000000"/>
                </a:solidFill>
              </a:rPr>
              <a:t>,</a:t>
            </a:r>
            <a:r>
              <a:rPr b="0" sz="3797" lang="en-US">
                <a:solidFill>
                  <a:srgbClr val="000000"/>
                </a:solidFill>
              </a:rPr>
              <a:t>मुल्तान</a:t>
            </a:r>
            <a:r>
              <a:rPr b="0" sz="3797" lang="en-US">
                <a:solidFill>
                  <a:srgbClr val="000000"/>
                </a:solidFill>
              </a:rPr>
              <a:t> में बहरामकि</a:t>
            </a:r>
            <a:r>
              <a:rPr b="0" sz="3797" lang="en-US">
                <a:solidFill>
                  <a:srgbClr val="000000"/>
                </a:solidFill>
              </a:rPr>
              <a:t>श</a:t>
            </a:r>
            <a:r>
              <a:rPr b="0" sz="3797" lang="en-US">
                <a:solidFill>
                  <a:srgbClr val="000000"/>
                </a:solidFill>
              </a:rPr>
              <a:t>्</a:t>
            </a:r>
            <a:r>
              <a:rPr b="0" sz="3797" lang="en-US">
                <a:solidFill>
                  <a:srgbClr val="000000"/>
                </a:solidFill>
              </a:rPr>
              <a:t>लू तथा बंगाल में गयासुद्दीन आदि</a:t>
            </a:r>
            <a:r>
              <a:rPr b="0" sz="3797" lang="en-US">
                <a:solidFill>
                  <a:srgbClr val="000000"/>
                </a:solidFill>
              </a:rPr>
              <a:t>।</a:t>
            </a:r>
            <a:endParaRPr sz="3797" lang="en-US"/>
          </a:p>
          <a:p>
            <a:pPr indent="0" marL="0">
              <a:buNone/>
            </a:pPr>
            <a:r>
              <a:rPr b="0" sz="3797" lang="en-US">
                <a:solidFill>
                  <a:srgbClr val="000000"/>
                </a:solidFill>
              </a:rPr>
              <a:t>*</a:t>
            </a:r>
            <a:r>
              <a:rPr b="0" sz="3797" lang="en-US">
                <a:solidFill>
                  <a:srgbClr val="000000"/>
                </a:solidFill>
              </a:rPr>
              <a:t> </a:t>
            </a:r>
            <a:r>
              <a:rPr b="0" sz="3797" lang="en-US">
                <a:solidFill>
                  <a:srgbClr val="000000"/>
                </a:solidFill>
              </a:rPr>
              <a:t>1335</a:t>
            </a:r>
            <a:r>
              <a:rPr b="0" sz="3797" lang="en-US">
                <a:solidFill>
                  <a:srgbClr val="000000"/>
                </a:solidFill>
              </a:rPr>
              <a:t> ईस्वी</a:t>
            </a:r>
            <a:r>
              <a:rPr b="0" sz="3797" lang="en-US">
                <a:solidFill>
                  <a:srgbClr val="000000"/>
                </a:solidFill>
              </a:rPr>
              <a:t> में</a:t>
            </a:r>
            <a:r>
              <a:rPr b="0" sz="3797" lang="en-US">
                <a:solidFill>
                  <a:srgbClr val="000000"/>
                </a:solidFill>
              </a:rPr>
              <a:t> </a:t>
            </a:r>
            <a:r>
              <a:rPr b="0" sz="3797" lang="en-US">
                <a:solidFill>
                  <a:srgbClr val="000000"/>
                </a:solidFill>
              </a:rPr>
              <a:t>माहिर </a:t>
            </a:r>
            <a:r>
              <a:rPr b="0" sz="3797" lang="en-US">
                <a:solidFill>
                  <a:srgbClr val="000000"/>
                </a:solidFill>
              </a:rPr>
              <a:t>में</a:t>
            </a:r>
            <a:r>
              <a:rPr b="0" sz="3797" lang="en-US">
                <a:solidFill>
                  <a:srgbClr val="000000"/>
                </a:solidFill>
              </a:rPr>
              <a:t> </a:t>
            </a:r>
            <a:r>
              <a:rPr b="0" sz="3797" lang="en-US">
                <a:solidFill>
                  <a:srgbClr val="000000"/>
                </a:solidFill>
              </a:rPr>
              <a:t>अ</a:t>
            </a:r>
            <a:r>
              <a:rPr b="0" sz="3797" lang="en-US">
                <a:solidFill>
                  <a:srgbClr val="000000"/>
                </a:solidFill>
              </a:rPr>
              <a:t>हसान</a:t>
            </a:r>
            <a:r>
              <a:rPr b="0" sz="3797" lang="en-US">
                <a:solidFill>
                  <a:srgbClr val="000000"/>
                </a:solidFill>
              </a:rPr>
              <a:t> ख</a:t>
            </a:r>
            <a:r>
              <a:rPr b="0" sz="3797" lang="en-US">
                <a:solidFill>
                  <a:srgbClr val="000000"/>
                </a:solidFill>
              </a:rPr>
              <a:t>ॉ</a:t>
            </a:r>
            <a:r>
              <a:rPr b="0" sz="3797" lang="en-US">
                <a:solidFill>
                  <a:srgbClr val="000000"/>
                </a:solidFill>
              </a:rPr>
              <a:t> </a:t>
            </a:r>
            <a:r>
              <a:rPr b="0" sz="3797" lang="en-US">
                <a:solidFill>
                  <a:srgbClr val="000000"/>
                </a:solidFill>
              </a:rPr>
              <a:t>के</a:t>
            </a:r>
            <a:r>
              <a:rPr b="0" sz="3797" lang="en-US">
                <a:solidFill>
                  <a:srgbClr val="000000"/>
                </a:solidFill>
              </a:rPr>
              <a:t> विद्रोह</a:t>
            </a:r>
            <a:r>
              <a:rPr b="0" sz="3797" lang="en-US">
                <a:solidFill>
                  <a:srgbClr val="000000"/>
                </a:solidFill>
              </a:rPr>
              <a:t> से</a:t>
            </a:r>
            <a:r>
              <a:rPr b="0" sz="3797" lang="en-US">
                <a:solidFill>
                  <a:srgbClr val="000000"/>
                </a:solidFill>
              </a:rPr>
              <a:t> अमीरों द्वारा</a:t>
            </a:r>
            <a:r>
              <a:rPr b="0" sz="3797" lang="en-US">
                <a:solidFill>
                  <a:srgbClr val="000000"/>
                </a:solidFill>
              </a:rPr>
              <a:t> सुल्तान</a:t>
            </a:r>
            <a:r>
              <a:rPr b="0" sz="3797" lang="en-US">
                <a:solidFill>
                  <a:srgbClr val="000000"/>
                </a:solidFill>
              </a:rPr>
              <a:t> का</a:t>
            </a:r>
            <a:r>
              <a:rPr b="0" sz="3797" lang="en-US">
                <a:solidFill>
                  <a:srgbClr val="000000"/>
                </a:solidFill>
              </a:rPr>
              <a:t> खुला</a:t>
            </a:r>
            <a:r>
              <a:rPr b="0" sz="3797" lang="en-US">
                <a:solidFill>
                  <a:srgbClr val="000000"/>
                </a:solidFill>
              </a:rPr>
              <a:t> विरोध</a:t>
            </a:r>
            <a:r>
              <a:rPr b="0" sz="3797" lang="en-US">
                <a:solidFill>
                  <a:srgbClr val="000000"/>
                </a:solidFill>
              </a:rPr>
              <a:t> स्पष्ट</a:t>
            </a:r>
            <a:r>
              <a:rPr b="0" sz="3797" lang="en-US">
                <a:solidFill>
                  <a:srgbClr val="000000"/>
                </a:solidFill>
              </a:rPr>
              <a:t> हो गया</a:t>
            </a:r>
            <a:r>
              <a:rPr b="0" sz="3797" lang="en-US">
                <a:solidFill>
                  <a:srgbClr val="000000"/>
                </a:solidFill>
              </a:rPr>
              <a:t>।</a:t>
            </a:r>
            <a:r>
              <a:rPr b="0" sz="3797" lang="en-US">
                <a:solidFill>
                  <a:srgbClr val="000000"/>
                </a:solidFill>
              </a:rPr>
              <a:t> क्योंकि</a:t>
            </a:r>
            <a:r>
              <a:rPr b="0" sz="3797" lang="en-US">
                <a:solidFill>
                  <a:srgbClr val="000000"/>
                </a:solidFill>
              </a:rPr>
              <a:t> विद्रोह</a:t>
            </a:r>
            <a:r>
              <a:rPr b="0" sz="3797" lang="en-US">
                <a:solidFill>
                  <a:srgbClr val="000000"/>
                </a:solidFill>
              </a:rPr>
              <a:t> को</a:t>
            </a:r>
            <a:r>
              <a:rPr b="0" sz="3797" lang="en-US">
                <a:solidFill>
                  <a:srgbClr val="000000"/>
                </a:solidFill>
              </a:rPr>
              <a:t> दबाने</a:t>
            </a:r>
            <a:r>
              <a:rPr b="0" sz="3797" lang="en-US">
                <a:solidFill>
                  <a:srgbClr val="000000"/>
                </a:solidFill>
              </a:rPr>
              <a:t> के लिए</a:t>
            </a:r>
            <a:r>
              <a:rPr b="0" sz="3797" lang="en-US">
                <a:solidFill>
                  <a:srgbClr val="000000"/>
                </a:solidFill>
              </a:rPr>
              <a:t> जो</a:t>
            </a:r>
            <a:r>
              <a:rPr b="0" sz="3797" lang="en-US">
                <a:solidFill>
                  <a:srgbClr val="000000"/>
                </a:solidFill>
              </a:rPr>
              <a:t> सेना</a:t>
            </a:r>
            <a:r>
              <a:rPr b="0" sz="3797" lang="en-US">
                <a:solidFill>
                  <a:srgbClr val="000000"/>
                </a:solidFill>
              </a:rPr>
              <a:t> भेजी</a:t>
            </a:r>
            <a:r>
              <a:rPr b="0" sz="3797" lang="en-US">
                <a:solidFill>
                  <a:srgbClr val="000000"/>
                </a:solidFill>
              </a:rPr>
              <a:t> गई</a:t>
            </a:r>
            <a:r>
              <a:rPr b="0" sz="3797" lang="en-US">
                <a:solidFill>
                  <a:srgbClr val="000000"/>
                </a:solidFill>
              </a:rPr>
              <a:t> थी</a:t>
            </a:r>
            <a:r>
              <a:rPr b="0" sz="3797" lang="en-US">
                <a:solidFill>
                  <a:srgbClr val="000000"/>
                </a:solidFill>
              </a:rPr>
              <a:t> वह</a:t>
            </a:r>
            <a:r>
              <a:rPr b="0" sz="3797" lang="en-US">
                <a:solidFill>
                  <a:srgbClr val="000000"/>
                </a:solidFill>
              </a:rPr>
              <a:t> भी</a:t>
            </a:r>
            <a:r>
              <a:rPr b="0" sz="3797" lang="en-US">
                <a:solidFill>
                  <a:srgbClr val="000000"/>
                </a:solidFill>
              </a:rPr>
              <a:t> विद्रोहियों</a:t>
            </a:r>
            <a:r>
              <a:rPr b="0" sz="3797" lang="en-US">
                <a:solidFill>
                  <a:srgbClr val="000000"/>
                </a:solidFill>
              </a:rPr>
              <a:t> के</a:t>
            </a:r>
            <a:r>
              <a:rPr b="0" sz="3797" lang="en-US">
                <a:solidFill>
                  <a:srgbClr val="000000"/>
                </a:solidFill>
              </a:rPr>
              <a:t> साथ</a:t>
            </a:r>
            <a:r>
              <a:rPr b="0" sz="3797" lang="en-US">
                <a:solidFill>
                  <a:srgbClr val="000000"/>
                </a:solidFill>
              </a:rPr>
              <a:t> हो</a:t>
            </a:r>
            <a:r>
              <a:rPr b="0" sz="3797" lang="en-US">
                <a:solidFill>
                  <a:srgbClr val="000000"/>
                </a:solidFill>
              </a:rPr>
              <a:t> गई</a:t>
            </a:r>
            <a:r>
              <a:rPr b="0" sz="3797" lang="en-US">
                <a:solidFill>
                  <a:srgbClr val="000000"/>
                </a:solidFill>
              </a:rPr>
              <a:t>।</a:t>
            </a:r>
            <a:r>
              <a:rPr lang="en-US"/>
              <a: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p>
            <a:endParaRPr lang="en-US"/>
          </a:p>
        </p:txBody>
      </p:sp>
      <p:sp>
        <p:nvSpPr>
          <p:cNvPr id="1048652" name=""/>
          <p:cNvSpPr>
            <a:spLocks noGrp="1"/>
          </p:cNvSpPr>
          <p:nvPr>
            <p:ph idx="1"/>
          </p:nvPr>
        </p:nvSpPr>
        <p:spPr/>
        <p:txBody>
          <a:bodyPr>
            <a:normAutofit fontScale="93548" lnSpcReduction="20000"/>
          </a:bodyPr>
          <a:p>
            <a:pPr indent="0" marL="0">
              <a:buNone/>
            </a:pPr>
            <a:r>
              <a:rPr sz="3100" lang="en-US"/>
              <a:t>*</a:t>
            </a:r>
            <a:r>
              <a:rPr sz="3100" lang="en-US"/>
              <a:t> </a:t>
            </a:r>
            <a:r>
              <a:rPr sz="3100" lang="en-US"/>
              <a:t>मोहम्मद बिन तुगलक के जीवन काल में ही संपूर्ण दक्षिण भारत स्वतंत्र हो गया और दक्षिण में तुगलक साम्राज्य के ध्वंस</a:t>
            </a:r>
            <a:r>
              <a:rPr sz="3100" lang="en-US"/>
              <a:t>ा</a:t>
            </a:r>
            <a:r>
              <a:rPr sz="3100" lang="en-US"/>
              <a:t>वशेषों पर 3 स्वतंत्र राज्यों</a:t>
            </a:r>
            <a:r>
              <a:rPr sz="3100" lang="en-US"/>
              <a:t>-</a:t>
            </a:r>
            <a:r>
              <a:rPr sz="3100" lang="en-US"/>
              <a:t> विजयनगर साम्राज्य</a:t>
            </a:r>
            <a:r>
              <a:rPr sz="3100" lang="en-US"/>
              <a:t>,</a:t>
            </a:r>
            <a:r>
              <a:rPr sz="3100" lang="en-US"/>
              <a:t> बहमनी सल्तनत और म</a:t>
            </a:r>
            <a:r>
              <a:rPr sz="3100" lang="en-US"/>
              <a:t>द</a:t>
            </a:r>
            <a:r>
              <a:rPr sz="3100" lang="en-US"/>
              <a:t>ु</a:t>
            </a:r>
            <a:r>
              <a:rPr sz="3100" lang="en-US"/>
              <a:t>रा की सल्तनत की स्थापना हुई</a:t>
            </a:r>
            <a:r>
              <a:rPr sz="3100" lang="en-US"/>
              <a:t>।</a:t>
            </a:r>
            <a:r>
              <a:rPr sz="3100" lang="en-US"/>
              <a:t> </a:t>
            </a:r>
            <a:endParaRPr sz="3100" lang="en-US"/>
          </a:p>
          <a:p>
            <a:pPr indent="0" marL="0">
              <a:buNone/>
            </a:pPr>
            <a:r>
              <a:rPr sz="3100" lang="en-US"/>
              <a:t>*</a:t>
            </a:r>
            <a:r>
              <a:rPr sz="3100" lang="en-US"/>
              <a:t> </a:t>
            </a:r>
            <a:r>
              <a:rPr sz="3100" lang="en-US"/>
              <a:t>मोहम्मद बिन तुगलक ने मिस्र के अब्बासी खलीफा से स्वीकृति प्राप्त पत्र प्राप्त किया तथा खुतबा एवं सिक्कों में</a:t>
            </a:r>
            <a:r>
              <a:rPr sz="3100" lang="en-US"/>
              <a:t> अपने</a:t>
            </a:r>
            <a:r>
              <a:rPr sz="3100" lang="en-US"/>
              <a:t> नाम</a:t>
            </a:r>
            <a:r>
              <a:rPr sz="3100" lang="en-US"/>
              <a:t> के</a:t>
            </a:r>
            <a:r>
              <a:rPr sz="3100" lang="en-US"/>
              <a:t> बदले</a:t>
            </a:r>
            <a:r>
              <a:rPr sz="3100" lang="en-US"/>
              <a:t> खलीफा</a:t>
            </a:r>
            <a:r>
              <a:rPr sz="3100" lang="en-US"/>
              <a:t> ओं</a:t>
            </a:r>
            <a:r>
              <a:rPr sz="3100" lang="en-US"/>
              <a:t> का नाम</a:t>
            </a:r>
            <a:r>
              <a:rPr sz="3100" lang="en-US"/>
              <a:t> अंकित</a:t>
            </a:r>
            <a:r>
              <a:rPr sz="3100" lang="en-US"/>
              <a:t> करवाया</a:t>
            </a:r>
            <a:r>
              <a:rPr sz="3100" lang="en-US"/>
              <a:t>।</a:t>
            </a:r>
            <a:endParaRPr sz="3400" lang="en-US"/>
          </a:p>
          <a:p>
            <a:pPr indent="0" marL="0">
              <a:buNone/>
            </a:pPr>
            <a:r>
              <a:rPr sz="3400" lang="en-US"/>
              <a:t>*</a:t>
            </a:r>
            <a:r>
              <a:rPr sz="3400" lang="en-US"/>
              <a:t> </a:t>
            </a:r>
            <a:r>
              <a:rPr sz="3400" lang="en-US"/>
              <a:t>उसने</a:t>
            </a:r>
            <a:r>
              <a:rPr sz="3400" lang="en-US"/>
              <a:t> अपने</a:t>
            </a:r>
            <a:r>
              <a:rPr sz="3400" lang="en-US"/>
              <a:t> सिक्कों</a:t>
            </a:r>
            <a:r>
              <a:rPr sz="3400" lang="en-US"/>
              <a:t> पर</a:t>
            </a:r>
            <a:r>
              <a:rPr sz="3400" lang="en-US"/>
              <a:t> </a:t>
            </a:r>
            <a:r>
              <a:rPr sz="3400" lang="en-US"/>
              <a:t>अल </a:t>
            </a:r>
            <a:r>
              <a:rPr sz="3400" lang="en-US"/>
              <a:t>सुल्तान</a:t>
            </a:r>
            <a:r>
              <a:rPr sz="3400" lang="en-US"/>
              <a:t> </a:t>
            </a:r>
            <a:r>
              <a:rPr sz="3400" lang="en-US"/>
              <a:t>ज</a:t>
            </a:r>
            <a:r>
              <a:rPr sz="3400" lang="en-US"/>
              <a:t>ि</a:t>
            </a:r>
            <a:r>
              <a:rPr sz="3400" lang="en-US"/>
              <a:t>ल्ली</a:t>
            </a:r>
            <a:r>
              <a:rPr sz="3400" lang="en-US"/>
              <a:t> अल्लाह</a:t>
            </a:r>
            <a:r>
              <a:rPr sz="3400" lang="en-US"/>
              <a:t> </a:t>
            </a:r>
            <a:r>
              <a:rPr sz="3400" lang="en-US"/>
              <a:t>(</a:t>
            </a:r>
            <a:r>
              <a:rPr sz="3400" lang="en-US"/>
              <a:t>सुल्तान</a:t>
            </a:r>
            <a:r>
              <a:rPr sz="3400" lang="en-US"/>
              <a:t> ईश्वर</a:t>
            </a:r>
            <a:r>
              <a:rPr sz="3400" lang="en-US"/>
              <a:t> की</a:t>
            </a:r>
            <a:r>
              <a:rPr sz="3400" lang="en-US"/>
              <a:t> छाया</a:t>
            </a:r>
            <a:r>
              <a:rPr sz="3400" lang="en-US"/>
              <a:t> है</a:t>
            </a:r>
            <a:r>
              <a:rPr sz="3400" lang="en-US"/>
              <a:t> </a:t>
            </a:r>
            <a:r>
              <a:rPr sz="3400" lang="en-US"/>
              <a:t>)</a:t>
            </a:r>
            <a:r>
              <a:rPr sz="3400" lang="en-US"/>
              <a:t> </a:t>
            </a:r>
            <a:r>
              <a:rPr sz="3400" lang="en-US"/>
              <a:t>ईश्वर</a:t>
            </a:r>
            <a:r>
              <a:rPr sz="3400" lang="en-US"/>
              <a:t> सुल्तान</a:t>
            </a:r>
            <a:r>
              <a:rPr sz="3400" lang="en-US"/>
              <a:t> का</a:t>
            </a:r>
            <a:r>
              <a:rPr sz="3400" lang="en-US"/>
              <a:t> समर्थक</a:t>
            </a:r>
            <a:r>
              <a:rPr sz="3400" lang="en-US"/>
              <a:t> है</a:t>
            </a:r>
            <a:r>
              <a:rPr sz="3400" lang="en-US"/>
              <a:t> आदि</a:t>
            </a:r>
            <a:r>
              <a:rPr sz="3400" lang="en-US"/>
              <a:t> </a:t>
            </a:r>
            <a:r>
              <a:rPr sz="3400" lang="en-US"/>
              <a:t>व</a:t>
            </a:r>
            <a:r>
              <a:rPr sz="3400" lang="en-US"/>
              <a:t>ा</a:t>
            </a:r>
            <a:r>
              <a:rPr sz="3400" lang="en-US"/>
              <a:t>क</a:t>
            </a:r>
            <a:r>
              <a:rPr sz="3400" lang="en-US"/>
              <a:t>्</a:t>
            </a:r>
            <a:r>
              <a:rPr sz="3400" lang="en-US"/>
              <a:t>यों</a:t>
            </a:r>
            <a:r>
              <a:rPr sz="3400" lang="en-US"/>
              <a:t> को</a:t>
            </a:r>
            <a:r>
              <a:rPr sz="3400" lang="en-US"/>
              <a:t> अंकित</a:t>
            </a:r>
            <a:r>
              <a:rPr sz="3400" lang="en-US"/>
              <a:t> करवाया</a:t>
            </a:r>
            <a:r>
              <a:rPr sz="3400" lang="en-US"/>
              <a:t>।</a:t>
            </a:r>
            <a:endParaRPr sz="3400" lang="en-US"/>
          </a:p>
          <a:p>
            <a:pPr indent="0" marL="0">
              <a:buNone/>
            </a:pPr>
            <a:endParaRPr sz="31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title"/>
          </p:nvPr>
        </p:nvSpPr>
        <p:spPr/>
        <p:txBody>
          <a:bodyPr/>
          <a:p>
            <a:endParaRPr lang="en-US"/>
          </a:p>
        </p:txBody>
      </p:sp>
      <p:sp>
        <p:nvSpPr>
          <p:cNvPr id="1048654" name=""/>
          <p:cNvSpPr>
            <a:spLocks noGrp="1"/>
          </p:cNvSpPr>
          <p:nvPr>
            <p:ph idx="1"/>
          </p:nvPr>
        </p:nvSpPr>
        <p:spPr/>
        <p:txBody>
          <a:bodyPr>
            <a:normAutofit fontScale="96429" lnSpcReduction="20000"/>
          </a:bodyPr>
          <a:p>
            <a:pPr indent="0" marL="0">
              <a:buNone/>
            </a:pPr>
            <a:r>
              <a:rPr sz="3400" lang="en-US"/>
              <a:t>*</a:t>
            </a:r>
            <a:r>
              <a:rPr sz="3400" lang="en-US"/>
              <a:t> </a:t>
            </a:r>
            <a:r>
              <a:rPr sz="3400" lang="en-US"/>
              <a:t> उलेमाओं का विरोध मोहम्मद बिन तुगलक के लिए परेशानी का कारण बना</a:t>
            </a:r>
            <a:r>
              <a:rPr sz="3400" lang="en-US"/>
              <a:t>।</a:t>
            </a:r>
            <a:r>
              <a:rPr sz="3400" lang="en-US"/>
              <a:t> </a:t>
            </a:r>
            <a:r>
              <a:rPr sz="3400" lang="en-US"/>
              <a:t>इसलिए</a:t>
            </a:r>
            <a:r>
              <a:rPr sz="3400" lang="en-US"/>
              <a:t> सुल्तान द्वारा खलीफा के प्रति सम्मान दिखाना तथा अब्बासी खलीफा से मान्यता प्राप्त करना एक राजनीतिक कारण था</a:t>
            </a:r>
            <a:r>
              <a:rPr sz="3400" lang="en-US"/>
              <a:t>।</a:t>
            </a:r>
            <a:endParaRPr lang="en-US"/>
          </a:p>
          <a:p>
            <a:pPr indent="0" marL="0">
              <a:buNone/>
            </a:pPr>
            <a:r>
              <a:rPr sz="3333" lang="en-US"/>
              <a:t>*</a:t>
            </a:r>
            <a:r>
              <a:rPr sz="3333" lang="en-US"/>
              <a:t> </a:t>
            </a:r>
            <a:r>
              <a:rPr sz="3333" lang="en-US"/>
              <a:t>सुल्तान धर्मशास्त्र</a:t>
            </a:r>
            <a:r>
              <a:rPr sz="3333" lang="en-US"/>
              <a:t>,</a:t>
            </a:r>
            <a:r>
              <a:rPr sz="3333" lang="en-US"/>
              <a:t> इतिहास तथा इस्लामी कानून में विशेष दिलचस्पी रखता था और उलेमा वर्ग की त्रुटियों के प्रति सजग था</a:t>
            </a:r>
            <a:r>
              <a:rPr sz="3333" lang="en-US"/>
              <a:t>।</a:t>
            </a:r>
            <a:r>
              <a:rPr sz="3333" lang="en-US"/>
              <a:t> </a:t>
            </a:r>
            <a:r>
              <a:rPr sz="3333" lang="en-US"/>
              <a:t>इस</a:t>
            </a:r>
            <a:r>
              <a:rPr sz="3333" lang="en-US"/>
              <a:t> वर्ग ने जानबूझकर</a:t>
            </a:r>
            <a:r>
              <a:rPr sz="3333" lang="en-US"/>
              <a:t> अपने स्वार्थ एवं हितों के लिए इस्लाम की सही व्याख्या नहीं की</a:t>
            </a:r>
            <a:r>
              <a:rPr sz="3333" lang="en-US"/>
              <a:t>,</a:t>
            </a:r>
            <a:r>
              <a:rPr sz="3333" lang="en-US"/>
              <a:t> यह मानकर सुल्तान ईश्वर के विरुद्ध हो गया</a:t>
            </a:r>
            <a:r>
              <a:rPr sz="3333" lang="en-US"/>
              <a:t>।</a:t>
            </a:r>
            <a:endParaRPr sz="3333" lang="en-US"/>
          </a:p>
          <a:p>
            <a:pPr indent="0" marL="0">
              <a:buNone/>
            </a:pPr>
            <a:endParaRPr sz="34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5" name=""/>
          <p:cNvSpPr>
            <a:spLocks noGrp="1"/>
          </p:cNvSpPr>
          <p:nvPr>
            <p:ph type="title"/>
          </p:nvPr>
        </p:nvSpPr>
        <p:spPr/>
        <p:txBody>
          <a:bodyPr/>
          <a:p>
            <a:endParaRPr lang="en-US"/>
          </a:p>
        </p:txBody>
      </p:sp>
      <p:sp>
        <p:nvSpPr>
          <p:cNvPr id="1048656" name=""/>
          <p:cNvSpPr>
            <a:spLocks noGrp="1"/>
          </p:cNvSpPr>
          <p:nvPr>
            <p:ph idx="1"/>
          </p:nvPr>
        </p:nvSpPr>
        <p:spPr/>
        <p:txBody>
          <a:bodyPr>
            <a:noAutofit/>
          </a:bodyPr>
          <a:p>
            <a:pPr indent="0" marL="0">
              <a:buNone/>
            </a:pPr>
            <a:r>
              <a:rPr sz="3100" lang="en-US"/>
              <a:t>*</a:t>
            </a:r>
            <a:r>
              <a:rPr sz="3100" lang="en-US"/>
              <a:t> </a:t>
            </a:r>
            <a:r>
              <a:rPr sz="3100" lang="en-US"/>
              <a:t>उ</a:t>
            </a:r>
            <a:r>
              <a:rPr sz="3100" lang="en-US"/>
              <a:t>श्र</a:t>
            </a:r>
            <a:r>
              <a:rPr sz="3100" lang="en-US"/>
              <a:t> एवं जकात को छोड़कर उसने से सभी कर समाप्त कर दिए</a:t>
            </a:r>
            <a:r>
              <a:rPr sz="3100" lang="en-US"/>
              <a:t>।</a:t>
            </a:r>
            <a:endParaRPr sz="3100" lang="en-US"/>
          </a:p>
          <a:p>
            <a:pPr indent="0" marL="0">
              <a:buNone/>
            </a:pPr>
            <a:r>
              <a:rPr sz="3100" lang="en-US"/>
              <a:t>*</a:t>
            </a:r>
            <a:r>
              <a:rPr sz="3100" lang="en-US"/>
              <a:t> अमीरों</a:t>
            </a:r>
            <a:r>
              <a:rPr sz="3100" lang="en-US"/>
              <a:t> तथा</a:t>
            </a:r>
            <a:r>
              <a:rPr sz="3100" lang="en-US"/>
              <a:t> अफसरों को वफादार बनाने एवं प्रशासन में सुधार के लिए मोहम्मद बिन तुगलक ने उन पुराने अफसरों तथा कर्मचारियों को पदच्युत कर दिया जिन पर उपद्रव फैलाने या किसी विद्रोह में प्रत्यक्ष या परोक्ष रूप से भाग लेने का संदेश था</a:t>
            </a:r>
            <a:r>
              <a:rPr sz="3100" lang="en-US"/>
              <a:t>।</a:t>
            </a:r>
            <a:endParaRPr sz="3100" lang="en-US"/>
          </a:p>
          <a:p>
            <a:pPr indent="0" marL="0">
              <a:buNone/>
            </a:pPr>
            <a:r>
              <a:rPr sz="3100" lang="en-US"/>
              <a:t>*</a:t>
            </a:r>
            <a:r>
              <a:rPr sz="3100" lang="en-US"/>
              <a:t> </a:t>
            </a:r>
            <a:r>
              <a:rPr sz="3100" lang="en-US"/>
              <a:t>मोहम्मद बिन तुगलक के अमीर वर्ग में खानदानी अमीरों के अतिरिक्त कई जातियों के लोग थे जिनमें मुख्य तक मंगोल </a:t>
            </a:r>
            <a:r>
              <a:rPr sz="3100" lang="en-US"/>
              <a:t>,</a:t>
            </a:r>
            <a:r>
              <a:rPr sz="3100" lang="en-US"/>
              <a:t>विदेशी तथा हिंदू </a:t>
            </a:r>
            <a:r>
              <a:rPr sz="3100" lang="en-US"/>
              <a:t>भ</a:t>
            </a:r>
            <a:r>
              <a:rPr sz="3100" lang="en-US"/>
              <a:t>ी</a:t>
            </a:r>
            <a:r>
              <a:rPr sz="3100" lang="en-US"/>
              <a:t> थे</a:t>
            </a:r>
            <a:r>
              <a:rPr sz="3100" lang="en-US"/>
              <a:t>।</a:t>
            </a:r>
            <a:r>
              <a:rPr sz="3100" lang="en-US"/>
              <a:t> </a:t>
            </a:r>
            <a:endParaRPr sz="31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7" name=""/>
          <p:cNvSpPr>
            <a:spLocks noGrp="1"/>
          </p:cNvSpPr>
          <p:nvPr>
            <p:ph type="title"/>
          </p:nvPr>
        </p:nvSpPr>
        <p:spPr/>
        <p:txBody>
          <a:bodyPr/>
          <a:p>
            <a:endParaRPr lang="en-US"/>
          </a:p>
        </p:txBody>
      </p:sp>
      <p:sp>
        <p:nvSpPr>
          <p:cNvPr id="1048658" name=""/>
          <p:cNvSpPr>
            <a:spLocks noGrp="1"/>
          </p:cNvSpPr>
          <p:nvPr>
            <p:ph idx="1"/>
          </p:nvPr>
        </p:nvSpPr>
        <p:spPr/>
        <p:txBody>
          <a:bodyPr>
            <a:noAutofit/>
          </a:bodyPr>
          <a:p>
            <a:pPr indent="0" marL="0">
              <a:buNone/>
            </a:pPr>
            <a:r>
              <a:rPr sz="3100" lang="en-US"/>
              <a:t>*</a:t>
            </a:r>
            <a:r>
              <a:rPr sz="3100" lang="en-US"/>
              <a:t> </a:t>
            </a:r>
            <a:r>
              <a:rPr sz="3100" lang="en-US"/>
              <a:t>नस्ल एवं वर्ग विभेद को समाप्त करके मोहम्मद योग्यता के आधार पर अधिकारियों की नियुक्ति करने की नीति मोहम्मद बिन तुगलक के समय में अपनी पूर्णता पर पहुंच गई थी</a:t>
            </a:r>
            <a:r>
              <a:rPr sz="3100" lang="en-US"/>
              <a:t> </a:t>
            </a:r>
            <a:r>
              <a:rPr sz="3100" lang="en-US"/>
              <a:t>।</a:t>
            </a:r>
            <a:r>
              <a:rPr sz="3100" lang="en-US"/>
              <a:t> </a:t>
            </a:r>
            <a:endParaRPr sz="3100" lang="en-US"/>
          </a:p>
          <a:p>
            <a:pPr indent="0" marL="0">
              <a:buNone/>
            </a:pPr>
            <a:r>
              <a:rPr sz="3100" lang="en-US"/>
              <a:t>*</a:t>
            </a:r>
            <a:r>
              <a:rPr sz="3100" lang="en-US"/>
              <a:t> </a:t>
            </a:r>
            <a:r>
              <a:rPr sz="3100" lang="en-US"/>
              <a:t>सर्वप्रथम</a:t>
            </a:r>
            <a:r>
              <a:rPr sz="3100" lang="en-US"/>
              <a:t> </a:t>
            </a:r>
            <a:r>
              <a:rPr sz="3100" lang="en-US"/>
              <a:t>स</a:t>
            </a:r>
            <a:r>
              <a:rPr sz="3100" lang="en-US"/>
              <a:t>ू</a:t>
            </a:r>
            <a:r>
              <a:rPr sz="3100" lang="en-US"/>
              <a:t>ब</a:t>
            </a:r>
            <a:r>
              <a:rPr sz="3100" lang="en-US"/>
              <a:t>ो</a:t>
            </a:r>
            <a:r>
              <a:rPr sz="3100" lang="en-US"/>
              <a:t>ं</a:t>
            </a:r>
            <a:r>
              <a:rPr sz="3100" lang="en-US"/>
              <a:t> की</a:t>
            </a:r>
            <a:r>
              <a:rPr sz="3100" lang="en-US"/>
              <a:t> आय</a:t>
            </a:r>
            <a:r>
              <a:rPr sz="3100" lang="en-US"/>
              <a:t> का</a:t>
            </a:r>
            <a:r>
              <a:rPr sz="3100" lang="en-US"/>
              <a:t> हिसाब</a:t>
            </a:r>
            <a:r>
              <a:rPr sz="3100" lang="en-US"/>
              <a:t> रखने</a:t>
            </a:r>
            <a:r>
              <a:rPr sz="3100" lang="en-US"/>
              <a:t> के</a:t>
            </a:r>
            <a:r>
              <a:rPr sz="3100" lang="en-US"/>
              <a:t> लिए</a:t>
            </a:r>
            <a:r>
              <a:rPr sz="3100" lang="en-US"/>
              <a:t> एक</a:t>
            </a:r>
            <a:r>
              <a:rPr sz="3100" lang="en-US"/>
              <a:t> रजिस्टर</a:t>
            </a:r>
            <a:r>
              <a:rPr sz="3100" lang="en-US"/>
              <a:t> तैयार</a:t>
            </a:r>
            <a:r>
              <a:rPr sz="3100" lang="en-US"/>
              <a:t> कराया</a:t>
            </a:r>
            <a:r>
              <a:rPr sz="3100" lang="en-US"/>
              <a:t>।</a:t>
            </a:r>
            <a:endParaRPr sz="3100" lang="en-US"/>
          </a:p>
          <a:p>
            <a:pPr indent="0" marL="0">
              <a:buNone/>
            </a:pPr>
            <a:r>
              <a:rPr sz="3100" lang="en-US"/>
              <a:t>*</a:t>
            </a:r>
            <a:r>
              <a:rPr sz="3100" lang="en-US"/>
              <a:t> </a:t>
            </a:r>
            <a:r>
              <a:rPr sz="3100" lang="en-US"/>
              <a:t> दिल्ली के प्रसिद्ध सूफी </a:t>
            </a:r>
            <a:r>
              <a:rPr sz="3100" lang="en-US"/>
              <a:t>श</a:t>
            </a:r>
            <a:r>
              <a:rPr sz="3100" lang="en-US"/>
              <a:t>े</a:t>
            </a:r>
            <a:r>
              <a:rPr sz="3100" lang="en-US"/>
              <a:t>ख</a:t>
            </a:r>
            <a:r>
              <a:rPr sz="3100" lang="en-US"/>
              <a:t> </a:t>
            </a:r>
            <a:r>
              <a:rPr sz="3100" lang="en-US"/>
              <a:t>श</a:t>
            </a:r>
            <a:r>
              <a:rPr sz="3100" lang="en-US"/>
              <a:t>ि</a:t>
            </a:r>
            <a:r>
              <a:rPr sz="3100" lang="en-US"/>
              <a:t>ह</a:t>
            </a:r>
            <a:r>
              <a:rPr sz="3100" lang="en-US"/>
              <a:t>ा</a:t>
            </a:r>
            <a:r>
              <a:rPr sz="3100" lang="en-US"/>
              <a:t>ब</a:t>
            </a:r>
            <a:r>
              <a:rPr sz="3100" lang="en-US"/>
              <a:t>ु</a:t>
            </a:r>
            <a:r>
              <a:rPr sz="3100" lang="en-US"/>
              <a:t>द्दीन</a:t>
            </a:r>
            <a:r>
              <a:rPr sz="3100" lang="en-US"/>
              <a:t> को दीवान उल मुस्त</a:t>
            </a:r>
            <a:r>
              <a:rPr sz="3100" lang="en-US"/>
              <a:t>ख</a:t>
            </a:r>
            <a:r>
              <a:rPr sz="3100" lang="en-US"/>
              <a:t>राज</a:t>
            </a:r>
            <a:r>
              <a:rPr sz="3100" lang="en-US"/>
              <a:t>,</a:t>
            </a:r>
            <a:r>
              <a:rPr sz="3100" lang="en-US"/>
              <a:t> शेख मुई</a:t>
            </a:r>
            <a:r>
              <a:rPr sz="3100" lang="en-US"/>
              <a:t>ज</a:t>
            </a:r>
            <a:r>
              <a:rPr sz="3100" lang="en-US"/>
              <a:t>ु</a:t>
            </a:r>
            <a:r>
              <a:rPr sz="3100" lang="en-US"/>
              <a:t>द्दीन को गुजरात का गवर्नर तथा सैयद कमालुद्दीन </a:t>
            </a:r>
            <a:r>
              <a:rPr sz="3100" lang="en-US"/>
              <a:t>अ</a:t>
            </a:r>
            <a:r>
              <a:rPr sz="3100" lang="en-US"/>
              <a:t>म</a:t>
            </a:r>
            <a:r>
              <a:rPr sz="3100" lang="en-US"/>
              <a:t>ी</a:t>
            </a:r>
            <a:r>
              <a:rPr sz="3100" lang="en-US"/>
              <a:t>र किरमानी की सेना में नियुक्त किया गया</a:t>
            </a:r>
            <a:r>
              <a:rPr sz="3100" lang="en-US"/>
              <a:t>।</a:t>
            </a:r>
            <a:endParaRPr sz="3100" lang="en-US"/>
          </a:p>
          <a:p>
            <a:pPr indent="0" marL="0">
              <a:buNone/>
            </a:pPr>
            <a:endParaRPr sz="31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9" name=""/>
          <p:cNvSpPr>
            <a:spLocks noGrp="1"/>
          </p:cNvSpPr>
          <p:nvPr>
            <p:ph type="title"/>
          </p:nvPr>
        </p:nvSpPr>
        <p:spPr/>
        <p:txBody>
          <a:bodyPr/>
          <a:p>
            <a:endParaRPr lang="en-US"/>
          </a:p>
        </p:txBody>
      </p:sp>
      <p:sp>
        <p:nvSpPr>
          <p:cNvPr id="1048660" name=""/>
          <p:cNvSpPr>
            <a:spLocks noGrp="1"/>
          </p:cNvSpPr>
          <p:nvPr>
            <p:ph idx="1"/>
          </p:nvPr>
        </p:nvSpPr>
        <p:spPr/>
        <p:txBody>
          <a:bodyPr/>
          <a:p>
            <a:pPr indent="0" marL="0">
              <a:buNone/>
            </a:pPr>
            <a:r>
              <a:rPr sz="3100" lang="en-US"/>
              <a:t>*</a:t>
            </a:r>
            <a:r>
              <a:rPr sz="3100" lang="en-US"/>
              <a:t> </a:t>
            </a:r>
            <a:r>
              <a:rPr sz="3100" lang="en-US"/>
              <a:t>शेख</a:t>
            </a:r>
            <a:r>
              <a:rPr sz="3100" lang="en-US"/>
              <a:t> निजामुद्दीन</a:t>
            </a:r>
            <a:r>
              <a:rPr sz="3100" lang="en-US"/>
              <a:t> महबूब</a:t>
            </a:r>
            <a:r>
              <a:rPr sz="3100" lang="en-US"/>
              <a:t> </a:t>
            </a:r>
            <a:r>
              <a:rPr sz="3100" lang="en-US"/>
              <a:t>ए</a:t>
            </a:r>
            <a:r>
              <a:rPr sz="3100" lang="en-US"/>
              <a:t> इलाही</a:t>
            </a:r>
            <a:r>
              <a:rPr sz="3100" lang="en-US"/>
              <a:t> </a:t>
            </a:r>
            <a:r>
              <a:rPr sz="3100" lang="en-US"/>
              <a:t>(</a:t>
            </a:r>
            <a:r>
              <a:rPr sz="3100" lang="en-US"/>
              <a:t>ईश्वर</a:t>
            </a:r>
            <a:r>
              <a:rPr sz="3100" lang="en-US"/>
              <a:t> प्रेमी</a:t>
            </a:r>
            <a:r>
              <a:rPr sz="3100" lang="en-US"/>
              <a:t>)</a:t>
            </a:r>
            <a:r>
              <a:rPr sz="3100" lang="en-US"/>
              <a:t> सुल्तान</a:t>
            </a:r>
            <a:r>
              <a:rPr sz="3100" lang="en-US"/>
              <a:t> के</a:t>
            </a:r>
            <a:r>
              <a:rPr sz="3100" lang="en-US"/>
              <a:t> विरोधियों</a:t>
            </a:r>
            <a:r>
              <a:rPr sz="3100" lang="en-US"/>
              <a:t> में</a:t>
            </a:r>
            <a:r>
              <a:rPr sz="3100" lang="en-US"/>
              <a:t> से</a:t>
            </a:r>
            <a:r>
              <a:rPr sz="3100" lang="en-US"/>
              <a:t> एक</a:t>
            </a:r>
            <a:r>
              <a:rPr sz="3100" lang="en-US"/>
              <a:t> था</a:t>
            </a:r>
            <a:r>
              <a:rPr sz="3100" lang="en-US"/>
              <a:t>।</a:t>
            </a:r>
            <a:endParaRPr sz="3100" lang="en-US"/>
          </a:p>
          <a:p>
            <a:pPr indent="0" marL="0">
              <a:buNone/>
            </a:pPr>
            <a:r>
              <a:rPr sz="3100" lang="en-US"/>
              <a:t>*</a:t>
            </a:r>
            <a:r>
              <a:rPr sz="3100" lang="en-US"/>
              <a:t> </a:t>
            </a:r>
            <a:r>
              <a:rPr sz="3100" lang="en-US"/>
              <a:t>उसके</a:t>
            </a:r>
            <a:r>
              <a:rPr sz="3100" lang="en-US"/>
              <a:t> उदारवादी</a:t>
            </a:r>
            <a:r>
              <a:rPr sz="3100" lang="en-US"/>
              <a:t> विचारों</a:t>
            </a:r>
            <a:r>
              <a:rPr sz="3100" lang="en-US"/>
              <a:t> का</a:t>
            </a:r>
            <a:r>
              <a:rPr sz="3100" lang="en-US"/>
              <a:t> प्रमाण</a:t>
            </a:r>
            <a:r>
              <a:rPr sz="3100" lang="en-US"/>
              <a:t> हमें</a:t>
            </a:r>
            <a:r>
              <a:rPr sz="3100" lang="en-US"/>
              <a:t> कुछ</a:t>
            </a:r>
            <a:r>
              <a:rPr sz="3100" lang="en-US"/>
              <a:t> जैन</a:t>
            </a:r>
            <a:r>
              <a:rPr sz="3100" lang="en-US"/>
              <a:t> परंपराओं में</a:t>
            </a:r>
            <a:r>
              <a:rPr sz="3100" lang="en-US"/>
              <a:t> मिलता</a:t>
            </a:r>
            <a:r>
              <a:rPr sz="3100" lang="en-US"/>
              <a:t> है</a:t>
            </a:r>
            <a:r>
              <a:rPr sz="3100" lang="en-US"/>
              <a:t> जिसके</a:t>
            </a:r>
            <a:r>
              <a:rPr sz="3100" lang="en-US"/>
              <a:t> अनुसार</a:t>
            </a:r>
            <a:r>
              <a:rPr sz="3100" lang="en-US"/>
              <a:t> उसने</a:t>
            </a:r>
            <a:r>
              <a:rPr sz="3100" lang="en-US"/>
              <a:t> जैन</a:t>
            </a:r>
            <a:r>
              <a:rPr sz="3100" lang="en-US"/>
              <a:t> विद्वान</a:t>
            </a:r>
            <a:r>
              <a:rPr sz="3100" lang="en-US"/>
              <a:t> जिन</a:t>
            </a:r>
            <a:r>
              <a:rPr sz="3100" lang="en-US"/>
              <a:t>प</a:t>
            </a:r>
            <a:r>
              <a:rPr sz="3100" lang="en-US"/>
              <a:t>्</a:t>
            </a:r>
            <a:r>
              <a:rPr sz="3100" lang="en-US"/>
              <a:t>र</a:t>
            </a:r>
            <a:r>
              <a:rPr sz="3100" lang="en-US"/>
              <a:t>भ</a:t>
            </a:r>
            <a:r>
              <a:rPr sz="3100" lang="en-US"/>
              <a:t>ु</a:t>
            </a:r>
            <a:r>
              <a:rPr sz="3100" lang="en-US"/>
              <a:t> </a:t>
            </a:r>
            <a:r>
              <a:rPr sz="3100" lang="en-US"/>
              <a:t>सूरी</a:t>
            </a:r>
            <a:r>
              <a:rPr sz="3100" lang="en-US"/>
              <a:t> और राजशेखर का स्वागत किया</a:t>
            </a:r>
            <a:r>
              <a:rPr sz="3100" lang="en-US"/>
              <a:t>।</a:t>
            </a:r>
            <a:endParaRPr sz="3100" lang="en-US"/>
          </a:p>
          <a:p>
            <a:pPr indent="0" marL="0">
              <a:buNone/>
            </a:pPr>
            <a:r>
              <a:rPr sz="3100" lang="en-US"/>
              <a:t>*</a:t>
            </a:r>
            <a:r>
              <a:rPr sz="3100" lang="en-US"/>
              <a:t> </a:t>
            </a:r>
            <a:r>
              <a:rPr sz="3100" lang="en-US"/>
              <a:t>नगरकोट</a:t>
            </a:r>
            <a:r>
              <a:rPr sz="3100" lang="en-US"/>
              <a:t> की विजय </a:t>
            </a:r>
            <a:r>
              <a:rPr sz="3100" lang="en-US"/>
              <a:t>(</a:t>
            </a:r>
            <a:r>
              <a:rPr sz="3100" lang="en-US"/>
              <a:t>1337 ईस्वी</a:t>
            </a:r>
            <a:r>
              <a:rPr sz="3100" lang="en-US"/>
              <a:t>)</a:t>
            </a:r>
            <a:r>
              <a:rPr sz="3100" lang="en-US"/>
              <a:t> तथा</a:t>
            </a:r>
            <a:r>
              <a:rPr sz="3100" lang="en-US"/>
              <a:t> </a:t>
            </a:r>
            <a:r>
              <a:rPr sz="3100" lang="en-US"/>
              <a:t>क</a:t>
            </a:r>
            <a:r>
              <a:rPr sz="3100" lang="en-US"/>
              <a:t>ो</a:t>
            </a:r>
            <a:r>
              <a:rPr sz="3100" lang="en-US"/>
              <a:t>ढ</a:t>
            </a:r>
            <a:r>
              <a:rPr sz="3100" lang="en-US"/>
              <a:t>न</a:t>
            </a:r>
            <a:r>
              <a:rPr sz="3100" lang="en-US"/>
              <a:t> की विजय बिन तुगलक की नवीन विजय मानी जाती है</a:t>
            </a:r>
            <a:r>
              <a:rPr sz="3100" lang="en-US"/>
              <a:t>।</a:t>
            </a:r>
            <a:r>
              <a:rPr sz="3100" lang="en-US"/>
              <a:t> केवल राजस्थान में उसे सफलता नहीं मिली</a:t>
            </a:r>
            <a:r>
              <a:rPr sz="3100" lang="en-US"/>
              <a:t>।</a:t>
            </a:r>
            <a:r>
              <a:rPr sz="3100" lang="en-US"/>
              <a:t> दक्षिण भारत की विजयों को पूर्ण करने का श्रेय उसी को है</a:t>
            </a:r>
            <a:r>
              <a:rPr sz="3100" lang="en-US"/>
              <a:t>।</a:t>
            </a:r>
            <a:endParaRPr sz="31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1" name=""/>
          <p:cNvSpPr>
            <a:spLocks noGrp="1"/>
          </p:cNvSpPr>
          <p:nvPr>
            <p:ph type="title"/>
          </p:nvPr>
        </p:nvSpPr>
        <p:spPr/>
        <p:txBody>
          <a:bodyPr/>
          <a:p>
            <a:endParaRPr lang="en-US"/>
          </a:p>
        </p:txBody>
      </p:sp>
      <p:sp>
        <p:nvSpPr>
          <p:cNvPr id="1048662" name=""/>
          <p:cNvSpPr>
            <a:spLocks noGrp="1"/>
          </p:cNvSpPr>
          <p:nvPr>
            <p:ph idx="1"/>
          </p:nvPr>
        </p:nvSpPr>
        <p:spPr/>
        <p:txBody>
          <a:bodyPr>
            <a:normAutofit/>
          </a:bodyPr>
          <a:p>
            <a:pPr indent="0" marL="0">
              <a:buNone/>
            </a:pPr>
            <a:r>
              <a:rPr sz="3100" lang="en-US"/>
              <a:t>*</a:t>
            </a:r>
            <a:r>
              <a:rPr sz="3100" lang="en-US"/>
              <a:t> </a:t>
            </a:r>
            <a:r>
              <a:rPr sz="3100" lang="en-US"/>
              <a:t>मोहम्मद</a:t>
            </a:r>
            <a:r>
              <a:rPr sz="3100" lang="en-US"/>
              <a:t> बिन</a:t>
            </a:r>
            <a:r>
              <a:rPr sz="3100" lang="en-US"/>
              <a:t> तुगलक</a:t>
            </a:r>
            <a:r>
              <a:rPr sz="3100" lang="en-US"/>
              <a:t> के</a:t>
            </a:r>
            <a:r>
              <a:rPr sz="3100" lang="en-US"/>
              <a:t> समय</a:t>
            </a:r>
            <a:r>
              <a:rPr sz="3100" lang="en-US"/>
              <a:t> में</a:t>
            </a:r>
            <a:r>
              <a:rPr sz="3100" lang="en-US"/>
              <a:t> बंगाल</a:t>
            </a:r>
            <a:r>
              <a:rPr sz="3100" lang="en-US"/>
              <a:t> पूर्ण रूप</a:t>
            </a:r>
            <a:r>
              <a:rPr sz="3100" lang="en-US"/>
              <a:t> से</a:t>
            </a:r>
            <a:r>
              <a:rPr sz="3100" lang="en-US"/>
              <a:t> दिल्ली</a:t>
            </a:r>
            <a:r>
              <a:rPr sz="3100" lang="en-US"/>
              <a:t> सल्तनत से</a:t>
            </a:r>
            <a:r>
              <a:rPr sz="3100" lang="en-US"/>
              <a:t> आजाद</a:t>
            </a:r>
            <a:r>
              <a:rPr sz="3100" lang="en-US"/>
              <a:t> हो</a:t>
            </a:r>
            <a:r>
              <a:rPr sz="3100" lang="en-US"/>
              <a:t> गया</a:t>
            </a:r>
            <a:r>
              <a:rPr sz="3100" lang="en-US"/>
              <a:t>।</a:t>
            </a:r>
            <a:r>
              <a:rPr sz="3100" lang="en-US"/>
              <a:t> मलिक हाजी इलियास ने सुल्तान शमसुद्दीन के नाम से स्वतंत्र शासक बना</a:t>
            </a:r>
            <a:r>
              <a:rPr sz="3100" lang="en-US"/>
              <a:t>।</a:t>
            </a:r>
            <a:endParaRPr sz="3100" lang="en-US"/>
          </a:p>
          <a:p>
            <a:pPr indent="0" marL="0">
              <a:buNone/>
            </a:pPr>
            <a:r>
              <a:rPr sz="3100" lang="en-US"/>
              <a:t>*</a:t>
            </a:r>
            <a:r>
              <a:rPr sz="3100" lang="en-US"/>
              <a:t> </a:t>
            </a:r>
            <a:r>
              <a:rPr sz="3100" lang="en-US"/>
              <a:t> सुल्तान हिंदुओं के होली और अन्य त्योहारों में </a:t>
            </a:r>
            <a:r>
              <a:rPr sz="3100" lang="en-US"/>
              <a:t>ह</a:t>
            </a:r>
            <a:r>
              <a:rPr sz="3100" lang="en-US"/>
              <a:t>ि</a:t>
            </a:r>
            <a:r>
              <a:rPr sz="3100" lang="en-US"/>
              <a:t>स</a:t>
            </a:r>
            <a:r>
              <a:rPr sz="3100" lang="en-US"/>
              <a:t>्</a:t>
            </a:r>
            <a:r>
              <a:rPr sz="3100" lang="en-US"/>
              <a:t>सा </a:t>
            </a:r>
            <a:r>
              <a:rPr sz="3100" lang="en-US"/>
              <a:t>ह</a:t>
            </a:r>
            <a:r>
              <a:rPr sz="3100" lang="en-US"/>
              <a:t>ो</a:t>
            </a:r>
            <a:r>
              <a:rPr sz="3100" lang="en-US"/>
              <a:t>ता था </a:t>
            </a:r>
            <a:r>
              <a:rPr sz="3100" lang="en-US"/>
              <a:t>(</a:t>
            </a:r>
            <a:r>
              <a:rPr sz="3100" lang="en-US"/>
              <a:t>इसामी</a:t>
            </a:r>
            <a:r>
              <a:rPr sz="3100" lang="en-US"/>
              <a:t>)</a:t>
            </a:r>
            <a:r>
              <a:rPr sz="3100" lang="en-US"/>
              <a:t>।</a:t>
            </a:r>
            <a:endParaRPr sz="3100" lang="en-US"/>
          </a:p>
          <a:p>
            <a:pPr indent="0" marL="0">
              <a:buNone/>
            </a:pPr>
            <a:r>
              <a:rPr sz="3100" lang="en-US"/>
              <a:t>*</a:t>
            </a:r>
            <a:r>
              <a:rPr sz="3100" lang="en-US"/>
              <a:t> </a:t>
            </a:r>
            <a:r>
              <a:rPr sz="3100" lang="en-US"/>
              <a:t>सांकेतिक</a:t>
            </a:r>
            <a:r>
              <a:rPr sz="3100" lang="en-US"/>
              <a:t> मुद्रा </a:t>
            </a:r>
            <a:r>
              <a:rPr sz="3100" lang="en-US"/>
              <a:t>(</a:t>
            </a:r>
            <a:r>
              <a:rPr sz="3100" lang="en-US"/>
              <a:t>प्रतीक मुद्रा</a:t>
            </a:r>
            <a:r>
              <a:rPr sz="3100" lang="en-US"/>
              <a:t>)</a:t>
            </a:r>
            <a:r>
              <a:rPr sz="3100" lang="en-US"/>
              <a:t> </a:t>
            </a:r>
            <a:r>
              <a:rPr sz="3100" lang="en-US"/>
              <a:t>का</a:t>
            </a:r>
            <a:r>
              <a:rPr sz="3100" lang="en-US"/>
              <a:t> प्रचलन मुख्यतः मंगोलो की ही देन है</a:t>
            </a:r>
            <a:r>
              <a:rPr sz="3100" lang="en-US"/>
              <a:t>।</a:t>
            </a:r>
            <a:endParaRPr sz="3100" lang="en-US"/>
          </a:p>
          <a:p>
            <a:pPr indent="0" marL="0">
              <a:buNone/>
            </a:pPr>
            <a:r>
              <a:rPr sz="3100" lang="en-US"/>
              <a:t>*</a:t>
            </a:r>
            <a:r>
              <a:rPr sz="3100" lang="en-US"/>
              <a:t> </a:t>
            </a:r>
            <a:r>
              <a:rPr sz="3100" lang="en-US"/>
              <a:t> वह</a:t>
            </a:r>
            <a:r>
              <a:rPr sz="3100" lang="en-US"/>
              <a:t> अच्छा</a:t>
            </a:r>
            <a:r>
              <a:rPr sz="3100" lang="en-US"/>
              <a:t> कवि</a:t>
            </a:r>
            <a:r>
              <a:rPr sz="3100" lang="en-US"/>
              <a:t> और</a:t>
            </a:r>
            <a:r>
              <a:rPr sz="3100" lang="en-US"/>
              <a:t> संगीत</a:t>
            </a:r>
            <a:r>
              <a:rPr sz="3100" lang="en-US"/>
              <a:t> प्रेमी</a:t>
            </a:r>
            <a:r>
              <a:rPr sz="3100" lang="en-US"/>
              <a:t> था</a:t>
            </a:r>
            <a:r>
              <a:rPr sz="3100" lang="en-US"/>
              <a:t>।</a:t>
            </a:r>
            <a:endParaRPr sz="3100" lang="en-US"/>
          </a:p>
          <a:p>
            <a:pPr indent="0" marL="0">
              <a:buNone/>
            </a:pPr>
            <a:endParaRPr sz="31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3" name=""/>
          <p:cNvSpPr>
            <a:spLocks noGrp="1"/>
          </p:cNvSpPr>
          <p:nvPr>
            <p:ph type="title"/>
          </p:nvPr>
        </p:nvSpPr>
        <p:spPr/>
        <p:txBody>
          <a:bodyPr/>
          <a:p>
            <a:endParaRPr lang="en-US"/>
          </a:p>
        </p:txBody>
      </p:sp>
      <p:sp>
        <p:nvSpPr>
          <p:cNvPr id="1048664" name=""/>
          <p:cNvSpPr>
            <a:spLocks noGrp="1"/>
          </p:cNvSpPr>
          <p:nvPr>
            <p:ph idx="1"/>
          </p:nvPr>
        </p:nvSpPr>
        <p:spPr/>
        <p:txBody>
          <a:bodyPr/>
          <a:p>
            <a:pPr indent="0" marL="0">
              <a:buNone/>
            </a:pPr>
            <a:r>
              <a:rPr sz="3100" lang="en-US"/>
              <a:t>*</a:t>
            </a:r>
            <a:r>
              <a:rPr sz="3100" lang="en-US"/>
              <a:t> </a:t>
            </a:r>
            <a:r>
              <a:rPr sz="3100" lang="en-US"/>
              <a:t> उसकी</a:t>
            </a:r>
            <a:r>
              <a:rPr sz="3100" lang="en-US"/>
              <a:t> असफलता</a:t>
            </a:r>
            <a:r>
              <a:rPr sz="3100" lang="en-US"/>
              <a:t> का</a:t>
            </a:r>
            <a:r>
              <a:rPr sz="3100" lang="en-US"/>
              <a:t> मुख्य</a:t>
            </a:r>
            <a:r>
              <a:rPr sz="3100" lang="en-US"/>
              <a:t> कारण</a:t>
            </a:r>
            <a:r>
              <a:rPr sz="3100" lang="en-US"/>
              <a:t> उसक</a:t>
            </a:r>
            <a:r>
              <a:rPr sz="3100" lang="en-US"/>
              <a:t>ा</a:t>
            </a:r>
            <a:r>
              <a:rPr sz="3100" lang="en-US"/>
              <a:t> </a:t>
            </a:r>
            <a:r>
              <a:rPr sz="3100" lang="en-US"/>
              <a:t>अपन</a:t>
            </a:r>
            <a:r>
              <a:rPr sz="3100" lang="en-US"/>
              <a:t>ा</a:t>
            </a:r>
            <a:r>
              <a:rPr sz="3100" lang="en-US"/>
              <a:t> निजी</a:t>
            </a:r>
            <a:r>
              <a:rPr sz="3100" lang="en-US"/>
              <a:t> व्यक्तित्व</a:t>
            </a:r>
            <a:r>
              <a:rPr sz="3100" lang="en-US"/>
              <a:t> था</a:t>
            </a:r>
            <a:r>
              <a:rPr sz="3100" lang="en-US"/>
              <a:t>।</a:t>
            </a:r>
            <a:endParaRPr sz="3100" lang="en-US"/>
          </a:p>
          <a:p>
            <a:pPr indent="0" marL="0">
              <a:buNone/>
            </a:pPr>
            <a:r>
              <a:rPr sz="3100" lang="en-US"/>
              <a:t>*</a:t>
            </a:r>
            <a:r>
              <a:rPr sz="3100" lang="en-US"/>
              <a:t> </a:t>
            </a:r>
            <a:r>
              <a:rPr sz="3100" lang="en-US"/>
              <a:t> नगरकोट</a:t>
            </a:r>
            <a:r>
              <a:rPr sz="3100" lang="en-US"/>
              <a:t> पर आक्रमण</a:t>
            </a:r>
            <a:r>
              <a:rPr sz="3100" lang="en-US"/>
              <a:t> के अवसर</a:t>
            </a:r>
            <a:r>
              <a:rPr sz="3100" lang="en-US"/>
              <a:t> पर</a:t>
            </a:r>
            <a:r>
              <a:rPr sz="3100" lang="en-US"/>
              <a:t> उसने</a:t>
            </a:r>
            <a:r>
              <a:rPr sz="3100" lang="en-US"/>
              <a:t> </a:t>
            </a:r>
            <a:r>
              <a:rPr sz="3100" lang="en-US"/>
              <a:t>ज्वालामुखी</a:t>
            </a:r>
            <a:r>
              <a:rPr sz="3100" lang="en-US"/>
              <a:t> के</a:t>
            </a:r>
            <a:r>
              <a:rPr sz="3100" lang="en-US"/>
              <a:t> देवी</a:t>
            </a:r>
            <a:r>
              <a:rPr sz="3100" lang="en-US"/>
              <a:t> मंदिर</a:t>
            </a:r>
            <a:r>
              <a:rPr sz="3100" lang="en-US"/>
              <a:t> को नष्ट</a:t>
            </a:r>
            <a:r>
              <a:rPr sz="3100" lang="en-US"/>
              <a:t> नहीं</a:t>
            </a:r>
            <a:r>
              <a:rPr sz="3100" lang="en-US"/>
              <a:t> किया</a:t>
            </a:r>
            <a:r>
              <a:rPr sz="3100" lang="en-US"/>
              <a:t>।</a:t>
            </a:r>
            <a:r>
              <a:rPr sz="3100" lang="en-US"/>
              <a:t> हिंदुओं</a:t>
            </a:r>
            <a:r>
              <a:rPr sz="3100" lang="en-US"/>
              <a:t> को</a:t>
            </a:r>
            <a:r>
              <a:rPr sz="3100" lang="en-US"/>
              <a:t> उसने</a:t>
            </a:r>
            <a:r>
              <a:rPr sz="3100" lang="en-US"/>
              <a:t> सम्मानित</a:t>
            </a:r>
            <a:r>
              <a:rPr sz="3100" lang="en-US"/>
              <a:t> पदों</a:t>
            </a:r>
            <a:r>
              <a:rPr sz="3100" lang="en-US"/>
              <a:t> पर</a:t>
            </a:r>
            <a:r>
              <a:rPr sz="3100" lang="en-US"/>
              <a:t> नियुक्त</a:t>
            </a:r>
            <a:r>
              <a:rPr sz="3100" lang="en-US"/>
              <a:t> किया</a:t>
            </a:r>
            <a:r>
              <a:rPr sz="3100" lang="en-US"/>
              <a:t>।</a:t>
            </a:r>
            <a:endParaRPr sz="3100" lang="en-US"/>
          </a:p>
          <a:p>
            <a:pPr indent="0" marL="0">
              <a:buNone/>
            </a:pPr>
            <a:r>
              <a:rPr sz="3100" lang="en-US"/>
              <a:t>*</a:t>
            </a:r>
            <a:r>
              <a:rPr sz="3100" lang="en-US"/>
              <a:t> सुल्तानों में</a:t>
            </a:r>
            <a:r>
              <a:rPr sz="3100" lang="en-US"/>
              <a:t> प्रथम</a:t>
            </a:r>
            <a:r>
              <a:rPr sz="3100" lang="en-US"/>
              <a:t> सुल्तान</a:t>
            </a:r>
            <a:r>
              <a:rPr sz="3100" lang="en-US"/>
              <a:t> था</a:t>
            </a:r>
            <a:r>
              <a:rPr sz="3100" lang="en-US"/>
              <a:t> </a:t>
            </a:r>
            <a:r>
              <a:rPr sz="3100" lang="en-US"/>
              <a:t>जो</a:t>
            </a:r>
            <a:r>
              <a:rPr sz="3100" lang="en-US"/>
              <a:t> हिंदुओं</a:t>
            </a:r>
            <a:r>
              <a:rPr sz="3100" lang="en-US"/>
              <a:t> के</a:t>
            </a:r>
            <a:r>
              <a:rPr sz="3100" lang="en-US"/>
              <a:t> त्योहारों</a:t>
            </a:r>
            <a:r>
              <a:rPr sz="3100" lang="en-US"/>
              <a:t> मुख्यतः</a:t>
            </a:r>
            <a:r>
              <a:rPr sz="3100" lang="en-US"/>
              <a:t> होली</a:t>
            </a:r>
            <a:r>
              <a:rPr sz="3100" lang="en-US"/>
              <a:t> में</a:t>
            </a:r>
            <a:r>
              <a:rPr sz="3100" lang="en-US"/>
              <a:t> भाग</a:t>
            </a:r>
            <a:r>
              <a:rPr sz="3100" lang="en-US"/>
              <a:t> लेता</a:t>
            </a:r>
            <a:r>
              <a:rPr sz="3100" lang="en-US"/>
              <a:t> था</a:t>
            </a:r>
            <a:r>
              <a:rPr sz="3100" lang="en-US"/>
              <a:t>।</a:t>
            </a:r>
            <a:endParaRPr sz="3100" lang="en-US"/>
          </a:p>
          <a:p>
            <a:pPr indent="0" marL="0">
              <a:buNone/>
            </a:pPr>
            <a:r>
              <a:rPr sz="3100" lang="en-US"/>
              <a:t>*</a:t>
            </a:r>
            <a:r>
              <a:rPr sz="3100" lang="en-US"/>
              <a:t> </a:t>
            </a:r>
            <a:r>
              <a:rPr sz="3100" lang="en-US"/>
              <a:t>एलफिंस्टन</a:t>
            </a:r>
            <a:r>
              <a:rPr sz="3100" lang="en-US"/>
              <a:t> ने यह</a:t>
            </a:r>
            <a:r>
              <a:rPr sz="3100" lang="en-US"/>
              <a:t> मत</a:t>
            </a:r>
            <a:r>
              <a:rPr sz="3100" lang="en-US"/>
              <a:t> व्यक्त</a:t>
            </a:r>
            <a:r>
              <a:rPr sz="3100" lang="en-US"/>
              <a:t> किया</a:t>
            </a:r>
            <a:r>
              <a:rPr sz="3100" lang="en-US"/>
              <a:t> कि</a:t>
            </a:r>
            <a:r>
              <a:rPr sz="3100" lang="en-US"/>
              <a:t> मोहम्मद</a:t>
            </a:r>
            <a:r>
              <a:rPr sz="3100" lang="en-US"/>
              <a:t> तुगलक</a:t>
            </a:r>
            <a:r>
              <a:rPr sz="3100" lang="en-US"/>
              <a:t> में</a:t>
            </a:r>
            <a:r>
              <a:rPr sz="3100" lang="en-US"/>
              <a:t> पागलपन</a:t>
            </a:r>
            <a:r>
              <a:rPr sz="3100" lang="en-US"/>
              <a:t> का कुछ</a:t>
            </a:r>
            <a:r>
              <a:rPr sz="3100" lang="en-US"/>
              <a:t> अंश</a:t>
            </a:r>
            <a:r>
              <a:rPr sz="3100" lang="en-US"/>
              <a:t> था</a:t>
            </a:r>
            <a:r>
              <a:rPr sz="3100" lang="en-US"/>
              <a:t>।</a:t>
            </a:r>
            <a:endParaRPr sz="31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CPH1909</dc:creator>
  <dcterms:created xsi:type="dcterms:W3CDTF">2015-05-11T22:30:45Z</dcterms:created>
  <dcterms:modified xsi:type="dcterms:W3CDTF">2020-05-06T06:32:24Z</dcterms:modified>
</cp:coreProperties>
</file>