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>
          <a:xfrm>
            <a:off x="56334" y="187662"/>
            <a:ext cx="8755748" cy="4030830"/>
          </a:xfrm>
        </p:spPr>
        <p:txBody>
          <a:bodyPr>
            <a:normAutofit fontScale="90000"/>
          </a:bodyPr>
          <a:p>
            <a:r>
              <a:rPr lang="en-US"/>
              <a:t>  </a:t>
            </a:r>
            <a:r>
              <a:rPr b="1" sz="6222" lang="en-US">
                <a:solidFill>
                  <a:srgbClr val="9933FF"/>
                </a:solidFill>
              </a:rPr>
              <a:t>Purnea University, purnea </a:t>
            </a:r>
            <a:br>
              <a:rPr b="1" sz="6222" lang="en-US">
                <a:solidFill>
                  <a:srgbClr val="9933FF"/>
                </a:solidFill>
              </a:rPr>
            </a:br>
            <a:r>
              <a:rPr b="1" sz="6222" lang="en-US">
                <a:solidFill>
                  <a:srgbClr val="9933FF"/>
                </a:solidFill>
              </a:rPr>
              <a:t>      </a:t>
            </a:r>
            <a:br>
              <a:rPr b="1" sz="6222" lang="en-US">
                <a:solidFill>
                  <a:srgbClr val="9933FF"/>
                </a:solidFill>
              </a:rPr>
            </a:br>
            <a:r>
              <a:rPr b="1" lang="en-US"/>
              <a:t>Class    : B.A. part - 2nd</a:t>
            </a:r>
            <a:br>
              <a:rPr b="1" lang="en-US"/>
            </a:br>
            <a:r>
              <a:rPr b="1" lang="en-US"/>
              <a:t>Subject : History (Hon.)                            </a:t>
            </a:r>
            <a:r>
              <a:rPr b="1" sz="4111" lang="en-US"/>
              <a:t>Paper    : 3rd, Medieval India (1206 - 1764)                     </a:t>
            </a:r>
            <a:br>
              <a:rPr b="1" sz="4111" lang="en-US"/>
            </a:br>
            <a:r>
              <a:rPr b="1" lang="en-US"/>
              <a:t>Topic     : Administration of Delhi Sultanate, L-9</a:t>
            </a:r>
            <a:endParaRPr b="1"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>
          <a:xfrm>
            <a:off x="4954352" y="4696053"/>
            <a:ext cx="3560998" cy="1312822"/>
          </a:xfrm>
        </p:spPr>
        <p:txBody>
          <a:bodyPr>
            <a:normAutofit fontScale="71429" lnSpcReduction="20000"/>
          </a:bodyPr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 </a:t>
            </a:r>
            <a:r>
              <a:rPr b="1" sz="3200" lang="en-US">
                <a:solidFill>
                  <a:srgbClr val="002060"/>
                </a:solidFill>
              </a:rPr>
              <a:t>Dr. Suresh Kumar Meena                 </a:t>
            </a:r>
            <a:endParaRPr b="1" sz="3200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 Assistant Professor, History  </a:t>
            </a:r>
            <a:endParaRPr b="1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3200" lang="en-US">
                <a:solidFill>
                  <a:srgbClr val="002060"/>
                </a:solidFill>
              </a:rPr>
              <a:t> M. L. Arya College, kasba</a:t>
            </a:r>
            <a:r>
              <a:rPr lang="en-US"/>
              <a:t>             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राजस्व</a:t>
            </a:r>
            <a:r>
              <a:rPr b="1" sz="5100" lang="en-US"/>
              <a:t> </a:t>
            </a:r>
            <a:r>
              <a:rPr b="1" sz="5100" lang="en-US"/>
              <a:t>(</a:t>
            </a:r>
            <a:r>
              <a:rPr b="1" sz="5100" lang="en-US"/>
              <a:t>कर</a:t>
            </a:r>
            <a:r>
              <a:rPr b="1" sz="5100" lang="en-US"/>
              <a:t>)</a:t>
            </a:r>
            <a:r>
              <a:rPr b="1" sz="5100" lang="en-US"/>
              <a:t> व्यवस्था</a:t>
            </a:r>
            <a:r>
              <a:rPr b="1" sz="5100" lang="en-US"/>
              <a:t>.</a:t>
            </a:r>
            <a:r>
              <a:rPr b="1" sz="5100" lang="en-US"/>
              <a:t>.</a:t>
            </a:r>
            <a:r>
              <a:rPr b="1" sz="5100" lang="en-US"/>
              <a:t>.</a:t>
            </a:r>
            <a:r>
              <a:rPr b="1" sz="5100" lang="en-US"/>
              <a:t>.</a:t>
            </a:r>
            <a:r>
              <a:rPr b="1" sz="5100" lang="en-US"/>
              <a:t>.</a:t>
            </a:r>
            <a:r>
              <a:rPr b="1" sz="5100" lang="en-US"/>
              <a:t>2</a:t>
            </a:r>
            <a:endParaRPr b="1" sz="5100" lang="en-US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बलबन ने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ता को जीवन भर के लिए प्रदान करने तथा अपने उत्तराधिकारी</a:t>
            </a:r>
            <a:r>
              <a:rPr lang="en-US"/>
              <a:t>य</a:t>
            </a:r>
            <a:r>
              <a:rPr lang="en-US"/>
              <a:t>ो</a:t>
            </a:r>
            <a:r>
              <a:rPr lang="en-US"/>
              <a:t>ं</a:t>
            </a:r>
            <a:r>
              <a:rPr lang="en-US"/>
              <a:t> को हस्तांतरित करने पर पूर्ण प्रतिबंध लगा दिया तथा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तादार</a:t>
            </a:r>
            <a:r>
              <a:rPr lang="en-US"/>
              <a:t>ो</a:t>
            </a:r>
            <a:r>
              <a:rPr lang="en-US"/>
              <a:t>ं</a:t>
            </a:r>
            <a:r>
              <a:rPr lang="en-US"/>
              <a:t> पर निगरानी रखने के लिए 1279 ईस्वी में</a:t>
            </a:r>
            <a:r>
              <a:rPr lang="en-US"/>
              <a:t> ख्वाजा</a:t>
            </a:r>
            <a:r>
              <a:rPr lang="en-US"/>
              <a:t> नामक</a:t>
            </a:r>
            <a:r>
              <a:rPr lang="en-US"/>
              <a:t> एक</a:t>
            </a:r>
            <a:r>
              <a:rPr lang="en-US"/>
              <a:t> अधिकारी</a:t>
            </a:r>
            <a:r>
              <a:rPr lang="en-US"/>
              <a:t> की</a:t>
            </a:r>
            <a:r>
              <a:rPr lang="en-US"/>
              <a:t> नियुक्ति</a:t>
            </a:r>
            <a:r>
              <a:rPr lang="en-US"/>
              <a:t> की</a:t>
            </a:r>
            <a:r>
              <a:rPr lang="en-US"/>
              <a:t>।</a:t>
            </a:r>
            <a:endParaRPr lang="en-US"/>
          </a:p>
          <a:p>
            <a:r>
              <a:rPr lang="en-US"/>
              <a:t>अलाउद्दीन</a:t>
            </a:r>
            <a:r>
              <a:rPr lang="en-US"/>
              <a:t> ने</a:t>
            </a:r>
            <a:r>
              <a:rPr lang="en-US"/>
              <a:t>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ता के</a:t>
            </a:r>
            <a:r>
              <a:rPr lang="en-US"/>
              <a:t> असीमित</a:t>
            </a:r>
            <a:r>
              <a:rPr lang="en-US"/>
              <a:t> </a:t>
            </a:r>
            <a:r>
              <a:rPr lang="en-US"/>
              <a:t>विस्तार</a:t>
            </a:r>
            <a:r>
              <a:rPr lang="en-US"/>
              <a:t> पर</a:t>
            </a:r>
            <a:r>
              <a:rPr lang="en-US"/>
              <a:t> रोक</a:t>
            </a:r>
            <a:r>
              <a:rPr lang="en-US"/>
              <a:t> लगाने</a:t>
            </a:r>
            <a:r>
              <a:rPr lang="en-US"/>
              <a:t> का</a:t>
            </a:r>
            <a:r>
              <a:rPr lang="en-US"/>
              <a:t> प्रयास</a:t>
            </a:r>
            <a:r>
              <a:rPr lang="en-US"/>
              <a:t> किया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उसने</a:t>
            </a:r>
            <a:r>
              <a:rPr lang="en-US"/>
              <a:t> सैनिकों</a:t>
            </a:r>
            <a:r>
              <a:rPr lang="en-US"/>
              <a:t> को</a:t>
            </a:r>
            <a:r>
              <a:rPr lang="en-US"/>
              <a:t> नगद</a:t>
            </a:r>
            <a:r>
              <a:rPr lang="en-US"/>
              <a:t> वेतन</a:t>
            </a:r>
            <a:r>
              <a:rPr lang="en-US"/>
              <a:t> देना</a:t>
            </a:r>
            <a:r>
              <a:rPr lang="en-US"/>
              <a:t> प्रारंभ</a:t>
            </a:r>
            <a:r>
              <a:rPr lang="en-US"/>
              <a:t> किया</a:t>
            </a:r>
            <a:r>
              <a:rPr lang="en-US"/>
              <a:t>।</a:t>
            </a:r>
            <a:endParaRPr lang="en-US"/>
          </a:p>
          <a:p>
            <a:r>
              <a:rPr lang="en-US"/>
              <a:t>मोहम्मद बिन तुगलक इक्ता व्यवस्था में सुधार करते हुए मुक्ता तथा वली से राजस्व से जुड़े समस्त अधिकार वापस लेकर </a:t>
            </a:r>
            <a:r>
              <a:rPr b="1" lang="en-US"/>
              <a:t>वली उ</a:t>
            </a:r>
            <a:r>
              <a:rPr b="1" lang="en-US"/>
              <a:t>ल</a:t>
            </a:r>
            <a:r>
              <a:rPr b="1" lang="en-US"/>
              <a:t> </a:t>
            </a:r>
            <a:r>
              <a:rPr b="1" lang="en-US"/>
              <a:t>ख</a:t>
            </a:r>
            <a:r>
              <a:rPr b="1" lang="en-US"/>
              <a:t>राज</a:t>
            </a:r>
            <a:r>
              <a:rPr b="1" lang="en-US"/>
              <a:t> </a:t>
            </a:r>
            <a:r>
              <a:rPr lang="en-US"/>
              <a:t>नामक एक नए अधिकारी को दे दिया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फिरोज तुगलक ने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ता व्यवस्था में </a:t>
            </a:r>
            <a:r>
              <a:rPr lang="en-US"/>
              <a:t>प</a:t>
            </a:r>
            <a:r>
              <a:rPr lang="en-US"/>
              <a:t>ु</a:t>
            </a:r>
            <a:r>
              <a:rPr lang="en-US"/>
              <a:t>न</a:t>
            </a:r>
            <a:r>
              <a:rPr lang="en-US"/>
              <a:t>:</a:t>
            </a:r>
            <a:r>
              <a:rPr lang="en-US"/>
              <a:t> परिवर्तन करके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</a:t>
            </a:r>
            <a:r>
              <a:rPr lang="en-US"/>
              <a:t>ा</a:t>
            </a:r>
            <a:r>
              <a:rPr lang="en-US"/>
              <a:t>ओं पर</a:t>
            </a:r>
            <a:r>
              <a:rPr lang="en-US"/>
              <a:t>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</a:t>
            </a:r>
            <a:r>
              <a:rPr lang="en-US"/>
              <a:t>ा</a:t>
            </a:r>
            <a:r>
              <a:rPr lang="en-US"/>
              <a:t>द</a:t>
            </a:r>
            <a:r>
              <a:rPr lang="en-US"/>
              <a:t>ा</a:t>
            </a:r>
            <a:r>
              <a:rPr lang="en-US"/>
              <a:t>र</a:t>
            </a:r>
            <a:r>
              <a:rPr lang="en-US"/>
              <a:t>ो</a:t>
            </a:r>
            <a:r>
              <a:rPr lang="en-US"/>
              <a:t>ं</a:t>
            </a:r>
            <a:r>
              <a:rPr lang="en-US"/>
              <a:t> को वंशानुगत अधिकार प्रदान कर दिया</a:t>
            </a:r>
            <a:r>
              <a:rPr lang="en-US"/>
              <a:t>,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</a:t>
            </a:r>
            <a:r>
              <a:rPr lang="en-US"/>
              <a:t>ा</a:t>
            </a:r>
            <a:r>
              <a:rPr lang="en-US"/>
              <a:t>ओं के हस्तांतरण पर रोक लगा दिया और सैनिकों को पुनः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</a:t>
            </a:r>
            <a:r>
              <a:rPr lang="en-US"/>
              <a:t>ओ</a:t>
            </a:r>
            <a:r>
              <a:rPr lang="en-US"/>
              <a:t>ं</a:t>
            </a:r>
            <a:r>
              <a:rPr lang="en-US"/>
              <a:t> या भूमि</a:t>
            </a:r>
            <a:r>
              <a:rPr lang="en-US"/>
              <a:t> अनुदानों के रूप</a:t>
            </a:r>
            <a:r>
              <a:rPr lang="en-US"/>
              <a:t> में</a:t>
            </a:r>
            <a:r>
              <a:rPr lang="en-US"/>
              <a:t> वेतन</a:t>
            </a:r>
            <a:r>
              <a:rPr lang="en-US"/>
              <a:t> देने</a:t>
            </a:r>
            <a:r>
              <a:rPr lang="en-US"/>
              <a:t> की प्रथा</a:t>
            </a:r>
            <a:r>
              <a:rPr lang="en-US"/>
              <a:t> प्रारंभ</a:t>
            </a:r>
            <a:r>
              <a:rPr lang="en-US"/>
              <a:t> की</a:t>
            </a:r>
            <a:r>
              <a:rPr lang="en-US"/>
              <a:t>।</a:t>
            </a:r>
            <a:endParaRPr lang="en-US"/>
          </a:p>
          <a:p>
            <a:r>
              <a:rPr lang="en-US"/>
              <a:t>फिरोज</a:t>
            </a:r>
            <a:r>
              <a:rPr lang="en-US"/>
              <a:t> तुगलक</a:t>
            </a:r>
            <a:r>
              <a:rPr lang="en-US"/>
              <a:t> के</a:t>
            </a:r>
            <a:r>
              <a:rPr lang="en-US"/>
              <a:t> शासन</a:t>
            </a:r>
            <a:r>
              <a:rPr lang="en-US"/>
              <a:t> काल</a:t>
            </a:r>
            <a:r>
              <a:rPr lang="en-US"/>
              <a:t> में</a:t>
            </a:r>
            <a:r>
              <a:rPr lang="en-US"/>
              <a:t> सर्वाधिक</a:t>
            </a:r>
            <a:r>
              <a:rPr lang="en-US"/>
              <a:t>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ता</a:t>
            </a:r>
            <a:r>
              <a:rPr lang="en-US"/>
              <a:t>ए</a:t>
            </a:r>
            <a:r>
              <a:rPr lang="en-US"/>
              <a:t>ं</a:t>
            </a:r>
            <a:r>
              <a:rPr lang="en-US"/>
              <a:t> </a:t>
            </a:r>
            <a:r>
              <a:rPr lang="en-US"/>
              <a:t>(</a:t>
            </a:r>
            <a:r>
              <a:rPr lang="en-US"/>
              <a:t>भूमि</a:t>
            </a:r>
            <a:r>
              <a:rPr lang="en-US"/>
              <a:t> अनुदान</a:t>
            </a:r>
            <a:r>
              <a:rPr lang="en-US"/>
              <a:t>)</a:t>
            </a:r>
            <a:r>
              <a:rPr lang="en-US"/>
              <a:t> प्रदान</a:t>
            </a:r>
            <a:r>
              <a:rPr lang="en-US"/>
              <a:t> की</a:t>
            </a:r>
            <a:r>
              <a:rPr lang="en-US"/>
              <a:t> गई</a:t>
            </a:r>
            <a:r>
              <a:rPr lang="en-US"/>
              <a:t>।</a:t>
            </a:r>
            <a:endParaRPr lang="en-US"/>
          </a:p>
          <a:p>
            <a:r>
              <a:rPr lang="en-US"/>
              <a:t>सल्तनत</a:t>
            </a:r>
            <a:r>
              <a:rPr lang="en-US"/>
              <a:t> काल</a:t>
            </a:r>
            <a:r>
              <a:rPr lang="en-US"/>
              <a:t> में</a:t>
            </a:r>
            <a:r>
              <a:rPr lang="en-US"/>
              <a:t> </a:t>
            </a:r>
            <a:r>
              <a:rPr b="1" lang="en-US"/>
              <a:t>भू</a:t>
            </a:r>
            <a:r>
              <a:rPr b="1" lang="en-US"/>
              <a:t> राजस्व</a:t>
            </a:r>
            <a:r>
              <a:rPr lang="en-US"/>
              <a:t> निर्धारण</a:t>
            </a:r>
            <a:r>
              <a:rPr lang="en-US"/>
              <a:t> के</a:t>
            </a:r>
            <a:r>
              <a:rPr lang="en-US"/>
              <a:t> मुख्य</a:t>
            </a:r>
            <a:r>
              <a:rPr lang="en-US"/>
              <a:t> तीन तरीके</a:t>
            </a:r>
            <a:r>
              <a:rPr lang="en-US"/>
              <a:t> प्रचलित</a:t>
            </a:r>
            <a:r>
              <a:rPr lang="en-US"/>
              <a:t> थे</a:t>
            </a:r>
            <a:r>
              <a:rPr lang="en-US"/>
              <a:t>-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1</a:t>
            </a:r>
            <a:r>
              <a:rPr lang="en-US"/>
              <a:t>.</a:t>
            </a:r>
            <a:r>
              <a:rPr b="1" lang="en-US"/>
              <a:t> </a:t>
            </a:r>
            <a:r>
              <a:rPr b="1" lang="en-US"/>
              <a:t>बट</a:t>
            </a:r>
            <a:r>
              <a:rPr b="1" lang="en-US"/>
              <a:t>ा</a:t>
            </a:r>
            <a:r>
              <a:rPr b="1" lang="en-US"/>
              <a:t>ई</a:t>
            </a:r>
            <a:r>
              <a:rPr b="1" lang="en-US"/>
              <a:t>-</a:t>
            </a:r>
            <a:r>
              <a:rPr lang="en-US"/>
              <a:t> जिसमें</a:t>
            </a:r>
            <a:r>
              <a:rPr lang="en-US"/>
              <a:t> वास्तविक</a:t>
            </a:r>
            <a:r>
              <a:rPr lang="en-US"/>
              <a:t> उपज में</a:t>
            </a:r>
            <a:r>
              <a:rPr lang="en-US"/>
              <a:t> से</a:t>
            </a:r>
            <a:r>
              <a:rPr lang="en-US"/>
              <a:t> राज्य</a:t>
            </a:r>
            <a:r>
              <a:rPr lang="en-US"/>
              <a:t> के</a:t>
            </a:r>
            <a:r>
              <a:rPr lang="en-US"/>
              <a:t> हिस्से</a:t>
            </a:r>
            <a:r>
              <a:rPr lang="en-US"/>
              <a:t> का</a:t>
            </a:r>
            <a:r>
              <a:rPr lang="en-US"/>
              <a:t> निर्धारण</a:t>
            </a:r>
            <a:r>
              <a:rPr lang="en-US"/>
              <a:t> किया</a:t>
            </a:r>
            <a:r>
              <a:rPr lang="en-US"/>
              <a:t> जाता</a:t>
            </a:r>
            <a:r>
              <a:rPr lang="en-US"/>
              <a:t> था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बटाई</a:t>
            </a:r>
            <a:r>
              <a:rPr lang="en-US"/>
              <a:t> प्रणाली</a:t>
            </a:r>
            <a:r>
              <a:rPr lang="en-US"/>
              <a:t> को</a:t>
            </a:r>
            <a:r>
              <a:rPr lang="en-US"/>
              <a:t> विभिन्न</a:t>
            </a:r>
            <a:r>
              <a:rPr lang="en-US"/>
              <a:t> नामों</a:t>
            </a:r>
            <a:r>
              <a:rPr lang="en-US"/>
              <a:t> से</a:t>
            </a:r>
            <a:r>
              <a:rPr lang="en-US"/>
              <a:t> जैसे</a:t>
            </a:r>
            <a:r>
              <a:rPr lang="en-US"/>
              <a:t>-</a:t>
            </a:r>
            <a:r>
              <a:rPr lang="en-US"/>
              <a:t> किस्मत</a:t>
            </a:r>
            <a:r>
              <a:rPr lang="en-US"/>
              <a:t> </a:t>
            </a:r>
            <a:r>
              <a:rPr lang="en-US"/>
              <a:t>ए</a:t>
            </a:r>
            <a:r>
              <a:rPr lang="en-US"/>
              <a:t> </a:t>
            </a:r>
            <a:r>
              <a:rPr lang="en-US"/>
              <a:t>गल्ला</a:t>
            </a:r>
            <a:r>
              <a:rPr lang="en-US"/>
              <a:t>,</a:t>
            </a:r>
            <a:r>
              <a:rPr lang="en-US"/>
              <a:t> गल्ला ब</a:t>
            </a:r>
            <a:r>
              <a:rPr lang="en-US"/>
              <a:t>ख</a:t>
            </a:r>
            <a:r>
              <a:rPr lang="en-US"/>
              <a:t>्</a:t>
            </a:r>
            <a:r>
              <a:rPr lang="en-US"/>
              <a:t>शी</a:t>
            </a:r>
            <a:r>
              <a:rPr lang="en-US"/>
              <a:t> अथवा</a:t>
            </a:r>
            <a:r>
              <a:rPr lang="en-US"/>
              <a:t> हासिल आदि नामों से</a:t>
            </a:r>
            <a:r>
              <a:rPr lang="en-US"/>
              <a:t> पुकारा</a:t>
            </a:r>
            <a:r>
              <a:rPr lang="en-US"/>
              <a:t> जाता</a:t>
            </a:r>
            <a:r>
              <a:rPr lang="en-US"/>
              <a:t> था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2</a:t>
            </a:r>
            <a:r>
              <a:rPr lang="en-US"/>
              <a:t>.</a:t>
            </a:r>
            <a:r>
              <a:rPr b="1" lang="en-US"/>
              <a:t> </a:t>
            </a:r>
            <a:r>
              <a:rPr b="1" lang="en-US"/>
              <a:t>मसा</a:t>
            </a:r>
            <a:r>
              <a:rPr b="1" lang="en-US"/>
              <a:t>ह</a:t>
            </a:r>
            <a:r>
              <a:rPr b="1" lang="en-US"/>
              <a:t>त</a:t>
            </a:r>
            <a:r>
              <a:rPr b="1" lang="en-US"/>
              <a:t>-</a:t>
            </a:r>
            <a:r>
              <a:rPr b="1" lang="en-US"/>
              <a:t> </a:t>
            </a:r>
            <a:r>
              <a:rPr lang="en-US"/>
              <a:t>इसमें</a:t>
            </a:r>
            <a:r>
              <a:rPr lang="en-US"/>
              <a:t> भूमि</a:t>
            </a:r>
            <a:r>
              <a:rPr lang="en-US"/>
              <a:t> की</a:t>
            </a:r>
            <a:r>
              <a:rPr lang="en-US"/>
              <a:t> पैमाइश</a:t>
            </a:r>
            <a:r>
              <a:rPr lang="en-US"/>
              <a:t> के आधार</a:t>
            </a:r>
            <a:r>
              <a:rPr lang="en-US"/>
              <a:t> पर</a:t>
            </a:r>
            <a:r>
              <a:rPr lang="en-US"/>
              <a:t> उपज</a:t>
            </a:r>
            <a:r>
              <a:rPr lang="en-US"/>
              <a:t> का</a:t>
            </a:r>
            <a:r>
              <a:rPr lang="en-US"/>
              <a:t> निर्धारण</a:t>
            </a:r>
            <a:r>
              <a:rPr lang="en-US"/>
              <a:t> किया</a:t>
            </a:r>
            <a:r>
              <a:rPr lang="en-US"/>
              <a:t> जाता</a:t>
            </a:r>
            <a:r>
              <a:rPr lang="en-US"/>
              <a:t> था</a:t>
            </a:r>
            <a:r>
              <a:rPr lang="en-US"/>
              <a:t>।</a:t>
            </a:r>
            <a:r>
              <a:rPr lang="en-US"/>
              <a:t> इस</a:t>
            </a:r>
            <a:r>
              <a:rPr lang="en-US"/>
              <a:t> प्रणाली</a:t>
            </a:r>
            <a:r>
              <a:rPr lang="en-US"/>
              <a:t> को</a:t>
            </a:r>
            <a:r>
              <a:rPr lang="en-US"/>
              <a:t> अलाउद्दीन</a:t>
            </a:r>
            <a:r>
              <a:rPr lang="en-US"/>
              <a:t> खिलजी</a:t>
            </a:r>
            <a:r>
              <a:rPr lang="en-US"/>
              <a:t> ने</a:t>
            </a:r>
            <a:r>
              <a:rPr lang="en-US"/>
              <a:t> प्रचलित</a:t>
            </a:r>
            <a:r>
              <a:rPr lang="en-US"/>
              <a:t> किया</a:t>
            </a:r>
            <a:r>
              <a:rPr lang="en-US"/>
              <a:t> था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3</a:t>
            </a:r>
            <a:r>
              <a:rPr lang="en-US"/>
              <a:t>.</a:t>
            </a:r>
            <a:r>
              <a:rPr lang="en-US"/>
              <a:t> </a:t>
            </a:r>
            <a:r>
              <a:rPr b="1" lang="en-US"/>
              <a:t>मुक्ताई</a:t>
            </a:r>
            <a:r>
              <a:rPr b="1" lang="en-US"/>
              <a:t>-</a:t>
            </a:r>
            <a:r>
              <a:rPr b="1" lang="en-US"/>
              <a:t> </a:t>
            </a:r>
            <a:r>
              <a:rPr lang="en-US"/>
              <a:t>यह</a:t>
            </a:r>
            <a:r>
              <a:rPr lang="en-US"/>
              <a:t> लगान निर्धारण</a:t>
            </a:r>
            <a:r>
              <a:rPr lang="en-US"/>
              <a:t> की</a:t>
            </a:r>
            <a:r>
              <a:rPr lang="en-US"/>
              <a:t> एक</a:t>
            </a:r>
            <a:r>
              <a:rPr lang="en-US"/>
              <a:t> मिश्रित</a:t>
            </a:r>
            <a:r>
              <a:rPr lang="en-US"/>
              <a:t> प्रणाली</a:t>
            </a:r>
            <a:r>
              <a:rPr lang="en-US"/>
              <a:t> थी</a:t>
            </a:r>
            <a:r>
              <a:rPr lang="en-US"/>
              <a:t>।</a:t>
            </a:r>
            <a:r>
              <a:rPr lang="en-US"/>
              <a:t> यह</a:t>
            </a:r>
            <a:r>
              <a:rPr lang="en-US"/>
              <a:t> हिस्सा</a:t>
            </a:r>
            <a:r>
              <a:rPr b="1" lang="en-US"/>
              <a:t> बांट प्रणाली</a:t>
            </a:r>
            <a:r>
              <a:rPr lang="en-US"/>
              <a:t> पर</a:t>
            </a:r>
            <a:r>
              <a:rPr lang="en-US"/>
              <a:t> आधारित</a:t>
            </a:r>
            <a:r>
              <a:rPr lang="en-US"/>
              <a:t> थी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दिल्ली</a:t>
            </a:r>
            <a:r>
              <a:rPr lang="en-US"/>
              <a:t> सल्तनत</a:t>
            </a:r>
            <a:r>
              <a:rPr lang="en-US"/>
              <a:t> के</a:t>
            </a:r>
            <a:r>
              <a:rPr lang="en-US"/>
              <a:t> स्थापित</a:t>
            </a:r>
            <a:r>
              <a:rPr lang="en-US"/>
              <a:t> होने</a:t>
            </a:r>
            <a:r>
              <a:rPr lang="en-US"/>
              <a:t> पर</a:t>
            </a:r>
            <a:r>
              <a:rPr lang="en-US"/>
              <a:t> आय का स्त्रोत</a:t>
            </a:r>
            <a:r>
              <a:rPr lang="en-US"/>
              <a:t> लूट तथा</a:t>
            </a:r>
            <a:r>
              <a:rPr lang="en-US"/>
              <a:t> जीते</a:t>
            </a:r>
            <a:r>
              <a:rPr lang="en-US"/>
              <a:t> हुए</a:t>
            </a:r>
            <a:r>
              <a:rPr lang="en-US"/>
              <a:t> राज्य</a:t>
            </a:r>
            <a:r>
              <a:rPr lang="en-US"/>
              <a:t> से</a:t>
            </a:r>
            <a:r>
              <a:rPr lang="en-US"/>
              <a:t> मिलने</a:t>
            </a:r>
            <a:r>
              <a:rPr lang="en-US"/>
              <a:t> वाला</a:t>
            </a:r>
            <a:r>
              <a:rPr lang="en-US"/>
              <a:t> राज</a:t>
            </a:r>
            <a:r>
              <a:rPr lang="en-US"/>
              <a:t> कर</a:t>
            </a:r>
            <a:r>
              <a:rPr lang="en-US"/>
              <a:t> </a:t>
            </a:r>
            <a:r>
              <a:rPr lang="en-US"/>
              <a:t>था</a:t>
            </a:r>
            <a:r>
              <a:rPr lang="en-US"/>
              <a:t>।</a:t>
            </a:r>
            <a:endParaRPr lang="en-US"/>
          </a:p>
          <a:p>
            <a:r>
              <a:rPr b="1" lang="en-US"/>
              <a:t>मोहम्मद</a:t>
            </a:r>
            <a:r>
              <a:rPr b="1" lang="en-US"/>
              <a:t> गोरी</a:t>
            </a:r>
            <a:r>
              <a:rPr lang="en-US"/>
              <a:t> ने</a:t>
            </a:r>
            <a:r>
              <a:rPr lang="en-US"/>
              <a:t> भारत</a:t>
            </a:r>
            <a:r>
              <a:rPr lang="en-US"/>
              <a:t> में</a:t>
            </a:r>
            <a:r>
              <a:rPr lang="en-US"/>
              <a:t> </a:t>
            </a:r>
            <a:r>
              <a:rPr lang="en-US"/>
              <a:t>इ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त</a:t>
            </a:r>
            <a:r>
              <a:rPr lang="en-US"/>
              <a:t>ा</a:t>
            </a:r>
            <a:r>
              <a:rPr lang="en-US"/>
              <a:t> प्रथा</a:t>
            </a:r>
            <a:r>
              <a:rPr lang="en-US"/>
              <a:t> की</a:t>
            </a:r>
            <a:r>
              <a:rPr lang="en-US"/>
              <a:t> शुरुआत</a:t>
            </a:r>
            <a:r>
              <a:rPr lang="en-US"/>
              <a:t> की</a:t>
            </a:r>
            <a:r>
              <a:rPr lang="en-US"/>
              <a:t> तथा</a:t>
            </a:r>
            <a:r>
              <a:rPr lang="en-US"/>
              <a:t> इल्तुतमिश</a:t>
            </a:r>
            <a:r>
              <a:rPr lang="en-US"/>
              <a:t> ने</a:t>
            </a:r>
            <a:r>
              <a:rPr lang="en-US"/>
              <a:t> उसे ठोस</a:t>
            </a:r>
            <a:r>
              <a:rPr lang="en-US"/>
              <a:t> रूप</a:t>
            </a:r>
            <a:r>
              <a:rPr lang="en-US"/>
              <a:t> प्रदान</a:t>
            </a:r>
            <a:r>
              <a:rPr lang="en-US"/>
              <a:t> किया</a:t>
            </a:r>
            <a:r>
              <a:rPr lang="en-US"/>
              <a:t>।</a:t>
            </a:r>
            <a:endParaRPr lang="en-US"/>
          </a:p>
          <a:p>
            <a:r>
              <a:rPr lang="en-US"/>
              <a:t>कर</a:t>
            </a:r>
            <a:r>
              <a:rPr lang="en-US"/>
              <a:t> निर्धारण</a:t>
            </a:r>
            <a:r>
              <a:rPr lang="en-US"/>
              <a:t> के</a:t>
            </a:r>
            <a:r>
              <a:rPr lang="en-US"/>
              <a:t> तरीकों</a:t>
            </a:r>
            <a:r>
              <a:rPr lang="en-US"/>
              <a:t> में</a:t>
            </a:r>
            <a:r>
              <a:rPr lang="en-US"/>
              <a:t> अत्यधिक</a:t>
            </a:r>
            <a:r>
              <a:rPr lang="en-US"/>
              <a:t> महत्वपूर्ण</a:t>
            </a:r>
            <a:r>
              <a:rPr lang="en-US"/>
              <a:t> परिवर्तन</a:t>
            </a:r>
            <a:r>
              <a:rPr lang="en-US"/>
              <a:t> अल्लाउद्दीन</a:t>
            </a:r>
            <a:r>
              <a:rPr lang="en-US"/>
              <a:t> के</a:t>
            </a:r>
            <a:r>
              <a:rPr lang="en-US"/>
              <a:t> शासनकाल में</a:t>
            </a:r>
            <a:r>
              <a:rPr lang="en-US"/>
              <a:t> हुआ</a:t>
            </a:r>
            <a:r>
              <a:rPr lang="en-US"/>
              <a:t>।</a:t>
            </a:r>
            <a:r>
              <a:rPr lang="en-US"/>
              <a:t> उसने</a:t>
            </a:r>
            <a:r>
              <a:rPr lang="en-US"/>
              <a:t> भूमि</a:t>
            </a:r>
            <a:r>
              <a:rPr lang="en-US"/>
              <a:t> की</a:t>
            </a:r>
            <a:r>
              <a:rPr lang="en-US"/>
              <a:t> वास्तविक</a:t>
            </a:r>
            <a:r>
              <a:rPr lang="en-US"/>
              <a:t> माप पर</a:t>
            </a:r>
            <a:r>
              <a:rPr lang="en-US"/>
              <a:t> जोर</a:t>
            </a:r>
            <a:r>
              <a:rPr lang="en-US"/>
              <a:t> दिया</a:t>
            </a:r>
            <a:r>
              <a:rPr lang="en-US"/>
              <a:t>।</a:t>
            </a:r>
            <a:r>
              <a:rPr lang="en-US"/>
              <a:t> लगभग</a:t>
            </a:r>
            <a:r>
              <a:rPr lang="en-US"/>
              <a:t> राज्य</a:t>
            </a:r>
            <a:r>
              <a:rPr lang="en-US"/>
              <a:t> का संपूर्ण</a:t>
            </a:r>
            <a:r>
              <a:rPr lang="en-US"/>
              <a:t> केंद्रीय</a:t>
            </a:r>
            <a:r>
              <a:rPr lang="en-US"/>
              <a:t> भाग</a:t>
            </a:r>
            <a:r>
              <a:rPr lang="en-US"/>
              <a:t> पैमाइश</a:t>
            </a:r>
            <a:r>
              <a:rPr lang="en-US"/>
              <a:t> द्वारा</a:t>
            </a:r>
            <a:r>
              <a:rPr lang="en-US"/>
              <a:t> कर</a:t>
            </a:r>
            <a:r>
              <a:rPr lang="en-US"/>
              <a:t> निर्धारण</a:t>
            </a:r>
            <a:r>
              <a:rPr lang="en-US"/>
              <a:t> के</a:t>
            </a:r>
            <a:r>
              <a:rPr lang="en-US"/>
              <a:t> अधीन</a:t>
            </a:r>
            <a:r>
              <a:rPr lang="en-US"/>
              <a:t> था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अलाउद्दीन ने राजस्व बकाया की वसूली के लिए </a:t>
            </a:r>
            <a:r>
              <a:rPr b="1" lang="en-US"/>
              <a:t>विजारत </a:t>
            </a:r>
            <a:r>
              <a:rPr lang="en-US"/>
              <a:t>की एक शाखा स्थापित की जिसे</a:t>
            </a:r>
            <a:r>
              <a:rPr b="1" lang="en-US"/>
              <a:t> म</a:t>
            </a:r>
            <a:r>
              <a:rPr b="1" lang="en-US"/>
              <a:t>ु</a:t>
            </a:r>
            <a:r>
              <a:rPr b="1" lang="en-US"/>
              <a:t>स</a:t>
            </a:r>
            <a:r>
              <a:rPr b="1" lang="en-US"/>
              <a:t>्</a:t>
            </a:r>
            <a:r>
              <a:rPr b="1" lang="en-US"/>
              <a:t>त</a:t>
            </a:r>
            <a:r>
              <a:rPr b="1" lang="en-US"/>
              <a:t>खराज </a:t>
            </a:r>
            <a:r>
              <a:rPr lang="en-US"/>
              <a:t>कहा जाता था</a:t>
            </a:r>
            <a:r>
              <a:rPr lang="en-US"/>
              <a:t>।</a:t>
            </a:r>
            <a:endParaRPr lang="en-US"/>
          </a:p>
          <a:p>
            <a:r>
              <a:rPr lang="en-US"/>
              <a:t>गयासुद्दीन तुगलक ने पैमाइश का तरीका छोड़कर दोबारा </a:t>
            </a:r>
            <a:r>
              <a:rPr b="1" lang="en-US"/>
              <a:t>बटाई प्रथा</a:t>
            </a:r>
            <a:r>
              <a:rPr lang="en-US"/>
              <a:t> या वास्तविक उत्पादन हासिल के आधार पर लगा</a:t>
            </a:r>
            <a:r>
              <a:rPr lang="en-US"/>
              <a:t>न</a:t>
            </a:r>
            <a:r>
              <a:rPr lang="en-US"/>
              <a:t> निर्धारित करने का आदेश जारी किया</a:t>
            </a:r>
            <a:r>
              <a:rPr lang="en-US"/>
              <a:t>।</a:t>
            </a:r>
            <a:r>
              <a:rPr lang="en-US"/>
              <a:t> उसने खु</a:t>
            </a:r>
            <a:r>
              <a:rPr lang="en-US"/>
              <a:t>त</a:t>
            </a:r>
            <a:r>
              <a:rPr lang="en-US"/>
              <a:t> और मुकद</a:t>
            </a:r>
            <a:r>
              <a:rPr lang="en-US"/>
              <a:t>्</a:t>
            </a:r>
            <a:r>
              <a:rPr lang="en-US"/>
              <a:t>द</a:t>
            </a:r>
            <a:r>
              <a:rPr lang="en-US"/>
              <a:t>मों को उन्हें कुछ रियायतें दी</a:t>
            </a:r>
            <a:r>
              <a:rPr lang="en-US"/>
              <a:t>।</a:t>
            </a:r>
            <a:endParaRPr lang="en-US"/>
          </a:p>
          <a:p>
            <a:r>
              <a:rPr lang="en-US"/>
              <a:t>गयासुद्दीन</a:t>
            </a:r>
            <a:r>
              <a:rPr lang="en-US"/>
              <a:t> ने</a:t>
            </a:r>
            <a:r>
              <a:rPr lang="en-US"/>
              <a:t> किसानों</a:t>
            </a:r>
            <a:r>
              <a:rPr lang="en-US"/>
              <a:t> की</a:t>
            </a:r>
            <a:r>
              <a:rPr lang="en-US"/>
              <a:t> भलाई</a:t>
            </a:r>
            <a:r>
              <a:rPr lang="en-US"/>
              <a:t> के</a:t>
            </a:r>
            <a:r>
              <a:rPr lang="en-US"/>
              <a:t> लिए</a:t>
            </a:r>
            <a:r>
              <a:rPr lang="en-US"/>
              <a:t> यह</a:t>
            </a:r>
            <a:r>
              <a:rPr lang="en-US"/>
              <a:t> निश्चित</a:t>
            </a:r>
            <a:r>
              <a:rPr lang="en-US"/>
              <a:t> किया</a:t>
            </a:r>
            <a:r>
              <a:rPr lang="en-US"/>
              <a:t> कि</a:t>
            </a:r>
            <a:r>
              <a:rPr lang="en-US"/>
              <a:t> 1</a:t>
            </a:r>
            <a:r>
              <a:rPr lang="en-US"/>
              <a:t> वर्ष में</a:t>
            </a:r>
            <a:r>
              <a:rPr lang="en-US"/>
              <a:t> लगान</a:t>
            </a:r>
            <a:r>
              <a:rPr lang="en-US"/>
              <a:t> 1</a:t>
            </a:r>
            <a:r>
              <a:rPr lang="en-US"/>
              <a:t>/</a:t>
            </a:r>
            <a:r>
              <a:rPr lang="en-US"/>
              <a:t>11 से 1</a:t>
            </a:r>
            <a:r>
              <a:rPr lang="en-US"/>
              <a:t>/</a:t>
            </a:r>
            <a:r>
              <a:rPr lang="en-US"/>
              <a:t>10 भाग से अधिक ने बढ़ाया जाए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गयासुद्दीन</a:t>
            </a:r>
            <a:r>
              <a:rPr lang="en-US"/>
              <a:t> पहला सुल्तान था जिसने सिंचाई के लिए नेहरे </a:t>
            </a:r>
            <a:r>
              <a:rPr lang="en-US"/>
              <a:t>खुदवाई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मोहम्मद बिन तुगलक संपूर्ण साम्राज्य को </a:t>
            </a:r>
            <a:r>
              <a:rPr b="1" lang="en-US"/>
              <a:t>एक ही कर व्यवस्था </a:t>
            </a:r>
            <a:r>
              <a:rPr lang="en-US"/>
              <a:t>के अंतर्गत ले आया जो द</a:t>
            </a:r>
            <a:r>
              <a:rPr lang="en-US"/>
              <a:t>ौ</a:t>
            </a:r>
            <a:r>
              <a:rPr lang="en-US"/>
              <a:t>आ</a:t>
            </a:r>
            <a:r>
              <a:rPr lang="en-US"/>
              <a:t>ब</a:t>
            </a:r>
            <a:r>
              <a:rPr lang="en-US"/>
              <a:t> में प्रचलित थी</a:t>
            </a:r>
            <a:r>
              <a:rPr lang="en-US"/>
              <a:t>।</a:t>
            </a:r>
            <a:r>
              <a:rPr lang="en-US"/>
              <a:t> उसने </a:t>
            </a:r>
            <a:r>
              <a:rPr lang="en-US"/>
              <a:t>क</a:t>
            </a:r>
            <a:r>
              <a:rPr lang="en-US"/>
              <a:t>ृ</a:t>
            </a:r>
            <a:r>
              <a:rPr lang="en-US"/>
              <a:t>ष</a:t>
            </a:r>
            <a:r>
              <a:rPr lang="en-US"/>
              <a:t>क</a:t>
            </a:r>
            <a:r>
              <a:rPr lang="en-US"/>
              <a:t>ों</a:t>
            </a:r>
            <a:r>
              <a:rPr lang="en-US"/>
              <a:t> </a:t>
            </a:r>
            <a:r>
              <a:rPr lang="en-US"/>
              <a:t>को</a:t>
            </a:r>
            <a:r>
              <a:rPr lang="en-US"/>
              <a:t> </a:t>
            </a:r>
            <a:r>
              <a:rPr b="1" lang="en-US"/>
              <a:t>सो</a:t>
            </a:r>
            <a:r>
              <a:rPr b="1" lang="en-US"/>
              <a:t>न</a:t>
            </a:r>
            <a:r>
              <a:rPr b="1" lang="en-US"/>
              <a:t>धर या तकावी </a:t>
            </a:r>
            <a:r>
              <a:rPr b="1" lang="en-US"/>
              <a:t>(</a:t>
            </a:r>
            <a:r>
              <a:rPr b="1" lang="en-US"/>
              <a:t>ऋण</a:t>
            </a:r>
            <a:r>
              <a:rPr b="1" lang="en-US"/>
              <a:t>)</a:t>
            </a:r>
            <a:r>
              <a:rPr lang="en-US"/>
              <a:t> प्रदान की</a:t>
            </a:r>
            <a:r>
              <a:rPr lang="en-US"/>
              <a:t>।</a:t>
            </a:r>
            <a:endParaRPr lang="en-US"/>
          </a:p>
          <a:p>
            <a:r>
              <a:rPr lang="en-US"/>
              <a:t>मोहम्मद बिन तुगलक ने संपूर्ण राज्य की आय व्यय का लेखा तैयार कराया तथा 3 वर्ष के लिए एक </a:t>
            </a:r>
            <a:r>
              <a:rPr b="1" lang="en-US"/>
              <a:t>अन्वेषण कृषि फॉर्म </a:t>
            </a:r>
            <a:r>
              <a:rPr lang="en-US"/>
              <a:t>खोला</a:t>
            </a:r>
            <a:r>
              <a:rPr lang="en-US"/>
              <a:t>।</a:t>
            </a:r>
            <a:r>
              <a:rPr lang="en-US"/>
              <a:t> फिरोज तुगलक ने </a:t>
            </a:r>
            <a:r>
              <a:rPr b="1" lang="en-US"/>
              <a:t>तकावी ऋण</a:t>
            </a:r>
            <a:r>
              <a:rPr b="1" lang="en-US"/>
              <a:t>ो</a:t>
            </a:r>
            <a:r>
              <a:rPr b="1" lang="en-US"/>
              <a:t>ं</a:t>
            </a:r>
            <a:r>
              <a:rPr lang="en-US"/>
              <a:t> को माफ कर दिया तथा बहुत से कृषि कर</a:t>
            </a:r>
            <a:r>
              <a:rPr lang="en-US"/>
              <a:t>ो</a:t>
            </a:r>
            <a:r>
              <a:rPr lang="en-US"/>
              <a:t>ं</a:t>
            </a:r>
            <a:r>
              <a:rPr lang="en-US"/>
              <a:t> </a:t>
            </a:r>
            <a:r>
              <a:rPr lang="en-US"/>
              <a:t>(</a:t>
            </a:r>
            <a:r>
              <a:rPr lang="en-US"/>
              <a:t>किस्मत </a:t>
            </a:r>
            <a:r>
              <a:rPr lang="en-US"/>
              <a:t>मुहा</a:t>
            </a:r>
            <a:r>
              <a:rPr lang="en-US"/>
              <a:t>द</a:t>
            </a:r>
            <a:r>
              <a:rPr lang="en-US"/>
              <a:t>ि</a:t>
            </a:r>
            <a:r>
              <a:rPr lang="en-US"/>
              <a:t>द</a:t>
            </a:r>
            <a:r>
              <a:rPr lang="en-US"/>
              <a:t>्</a:t>
            </a:r>
            <a:r>
              <a:rPr lang="en-US"/>
              <a:t>स</a:t>
            </a:r>
            <a:r>
              <a:rPr lang="en-US"/>
              <a:t>ा</a:t>
            </a:r>
            <a:r>
              <a:rPr lang="en-US"/>
              <a:t>त</a:t>
            </a:r>
            <a:r>
              <a:rPr lang="en-US"/>
              <a:t>,</a:t>
            </a:r>
            <a:r>
              <a:rPr lang="en-US"/>
              <a:t>आव</a:t>
            </a:r>
            <a:r>
              <a:rPr lang="en-US"/>
              <a:t>ब</a:t>
            </a:r>
            <a:r>
              <a:rPr lang="en-US"/>
              <a:t>ा</a:t>
            </a:r>
            <a:r>
              <a:rPr lang="en-US"/>
              <a:t>व</a:t>
            </a:r>
            <a:r>
              <a:rPr lang="en-US"/>
              <a:t>)</a:t>
            </a:r>
            <a:r>
              <a:rPr lang="en-US"/>
              <a:t> </a:t>
            </a:r>
            <a:r>
              <a:rPr lang="en-US"/>
              <a:t>को</a:t>
            </a:r>
            <a:r>
              <a:rPr lang="en-US"/>
              <a:t> समाप्त</a:t>
            </a:r>
            <a:r>
              <a:rPr lang="en-US"/>
              <a:t> कर</a:t>
            </a:r>
            <a:r>
              <a:rPr lang="en-US"/>
              <a:t> दिया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उसने</a:t>
            </a:r>
            <a:r>
              <a:rPr lang="en-US"/>
              <a:t> चराई</a:t>
            </a:r>
            <a:r>
              <a:rPr lang="en-US"/>
              <a:t>,</a:t>
            </a:r>
            <a:r>
              <a:rPr lang="en-US"/>
              <a:t> घर</a:t>
            </a:r>
            <a:r>
              <a:rPr lang="en-US"/>
              <a:t>ा</a:t>
            </a:r>
            <a:r>
              <a:rPr lang="en-US"/>
              <a:t>ई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गृह</a:t>
            </a:r>
            <a:r>
              <a:rPr lang="en-US"/>
              <a:t> कर भी समाप्त</a:t>
            </a:r>
            <a:r>
              <a:rPr lang="en-US"/>
              <a:t> कर</a:t>
            </a:r>
            <a:r>
              <a:rPr lang="en-US"/>
              <a:t> दिए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फिरोज के काल में</a:t>
            </a:r>
            <a:r>
              <a:rPr b="1" lang="en-US"/>
              <a:t> जजिया</a:t>
            </a:r>
            <a:r>
              <a:rPr lang="en-US"/>
              <a:t> भूमिक</a:t>
            </a:r>
            <a:r>
              <a:rPr lang="en-US"/>
              <a:t>र</a:t>
            </a:r>
            <a:r>
              <a:rPr lang="en-US"/>
              <a:t> से अलग कर के रूप में वसूल किया जाने लगा</a:t>
            </a:r>
            <a:r>
              <a:rPr lang="en-US"/>
              <a:t>।</a:t>
            </a:r>
            <a:r>
              <a:rPr lang="en-US"/>
              <a:t> उसने </a:t>
            </a:r>
            <a:r>
              <a:rPr b="1" lang="en-US"/>
              <a:t>सिंचाई कर </a:t>
            </a:r>
            <a:r>
              <a:rPr b="1" lang="en-US"/>
              <a:t>(</a:t>
            </a:r>
            <a:r>
              <a:rPr b="1" lang="en-US"/>
              <a:t>हक ए </a:t>
            </a:r>
            <a:r>
              <a:rPr b="1" lang="en-US"/>
              <a:t>श</a:t>
            </a:r>
            <a:r>
              <a:rPr b="1" lang="en-US"/>
              <a:t>र</a:t>
            </a:r>
            <a:r>
              <a:rPr b="1" lang="en-US"/>
              <a:t>्</a:t>
            </a:r>
            <a:r>
              <a:rPr b="1" lang="en-US"/>
              <a:t>ब</a:t>
            </a:r>
            <a:r>
              <a:rPr b="1" lang="en-US"/>
              <a:t>)</a:t>
            </a:r>
            <a:r>
              <a:rPr b="1" lang="en-US"/>
              <a:t> </a:t>
            </a:r>
            <a:r>
              <a:rPr lang="en-US"/>
              <a:t>भी लिया जो सिंचित भूमि के उत्पादन का</a:t>
            </a:r>
            <a:r>
              <a:rPr b="1" lang="en-US"/>
              <a:t> दसवां भाग </a:t>
            </a:r>
            <a:r>
              <a:rPr lang="en-US"/>
              <a:t>था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उसने</a:t>
            </a:r>
            <a:r>
              <a:rPr lang="en-US"/>
              <a:t> बहुत से फलों के बाग </a:t>
            </a:r>
            <a:r>
              <a:rPr lang="en-US"/>
              <a:t>(</a:t>
            </a:r>
            <a:r>
              <a:rPr lang="en-US"/>
              <a:t>1200</a:t>
            </a:r>
            <a:r>
              <a:rPr lang="en-US"/>
              <a:t>)</a:t>
            </a:r>
            <a:r>
              <a:rPr lang="en-US"/>
              <a:t> लगाएं तथा बहुत सी नहर</a:t>
            </a:r>
            <a:r>
              <a:rPr lang="en-US"/>
              <a:t>े</a:t>
            </a:r>
            <a:r>
              <a:rPr lang="en-US"/>
              <a:t>ं</a:t>
            </a:r>
            <a:r>
              <a:rPr lang="en-US"/>
              <a:t> खुदा</a:t>
            </a:r>
            <a:r>
              <a:rPr lang="en-US"/>
              <a:t>व</a:t>
            </a:r>
            <a:r>
              <a:rPr lang="en-US"/>
              <a:t>ा</a:t>
            </a:r>
            <a:r>
              <a:rPr lang="en-US"/>
              <a:t>ई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जिनमें</a:t>
            </a:r>
            <a:r>
              <a:rPr lang="en-US"/>
              <a:t> </a:t>
            </a:r>
            <a:r>
              <a:rPr b="1" lang="en-US"/>
              <a:t>राजवही तथा उल</a:t>
            </a:r>
            <a:r>
              <a:rPr b="1" lang="en-US"/>
              <a:t>ु</a:t>
            </a:r>
            <a:r>
              <a:rPr b="1" lang="en-US"/>
              <a:t>ग</a:t>
            </a:r>
            <a:r>
              <a:rPr b="1" lang="en-US"/>
              <a:t>खानी</a:t>
            </a:r>
            <a:r>
              <a:rPr lang="en-US"/>
              <a:t> प्रसिद्ध है</a:t>
            </a:r>
            <a:r>
              <a:rPr lang="en-US"/>
              <a:t>।</a:t>
            </a:r>
            <a:endParaRPr lang="en-US"/>
          </a:p>
          <a:p>
            <a:r>
              <a:rPr lang="en-US"/>
              <a:t> लो</a:t>
            </a:r>
            <a:r>
              <a:rPr lang="en-US"/>
              <a:t>द</a:t>
            </a:r>
            <a:r>
              <a:rPr lang="en-US"/>
              <a:t>ी</a:t>
            </a:r>
            <a:r>
              <a:rPr lang="en-US"/>
              <a:t> सुल्तानों ने अफगान सरदारों को बड़ी-बड़ी जागी</a:t>
            </a:r>
            <a:r>
              <a:rPr lang="en-US"/>
              <a:t>र</a:t>
            </a:r>
            <a:r>
              <a:rPr lang="en-US"/>
              <a:t>े</a:t>
            </a:r>
            <a:r>
              <a:rPr lang="en-US"/>
              <a:t>ं</a:t>
            </a:r>
            <a:r>
              <a:rPr lang="en-US"/>
              <a:t> प्रदान की जिससे खालसा भूमि का क्षेत्र कम हो गया</a:t>
            </a:r>
            <a:r>
              <a:rPr lang="en-US"/>
              <a:t>।</a:t>
            </a:r>
            <a:endParaRPr lang="en-US"/>
          </a:p>
          <a:p>
            <a:r>
              <a:rPr b="1" lang="en-US"/>
              <a:t>सिकंदर लोदी</a:t>
            </a:r>
            <a:r>
              <a:rPr lang="en-US"/>
              <a:t> ने बहुत से आ</a:t>
            </a:r>
            <a:r>
              <a:rPr lang="en-US"/>
              <a:t>ब</a:t>
            </a:r>
            <a:r>
              <a:rPr lang="en-US"/>
              <a:t>व</a:t>
            </a:r>
            <a:r>
              <a:rPr lang="en-US"/>
              <a:t>ा</a:t>
            </a:r>
            <a:r>
              <a:rPr lang="en-US"/>
              <a:t>ब</a:t>
            </a:r>
            <a:r>
              <a:rPr lang="en-US"/>
              <a:t> </a:t>
            </a:r>
            <a:r>
              <a:rPr lang="en-US"/>
              <a:t>समाप्त</a:t>
            </a:r>
            <a:r>
              <a:rPr lang="en-US"/>
              <a:t> कर</a:t>
            </a:r>
            <a:r>
              <a:rPr lang="en-US"/>
              <a:t> दिए</a:t>
            </a:r>
            <a:r>
              <a:rPr lang="en-US"/>
              <a:t> तथा</a:t>
            </a:r>
            <a:r>
              <a:rPr lang="en-US"/>
              <a:t> भूमि</a:t>
            </a:r>
            <a:r>
              <a:rPr lang="en-US"/>
              <a:t> की</a:t>
            </a:r>
            <a:r>
              <a:rPr lang="en-US"/>
              <a:t> पैमाइश</a:t>
            </a:r>
            <a:r>
              <a:rPr lang="en-US"/>
              <a:t> के</a:t>
            </a:r>
            <a:r>
              <a:rPr lang="en-US"/>
              <a:t> लिए</a:t>
            </a:r>
            <a:r>
              <a:rPr b="1" lang="en-US"/>
              <a:t> गज ए सिकंदरी</a:t>
            </a:r>
            <a:r>
              <a:rPr b="1" lang="en-US"/>
              <a:t> </a:t>
            </a:r>
            <a:r>
              <a:rPr lang="en-US"/>
              <a:t>को स्थापित</a:t>
            </a:r>
            <a:r>
              <a:rPr lang="en-US"/>
              <a:t> किया</a:t>
            </a:r>
            <a:r>
              <a:rPr lang="en-US"/>
              <a:t>।</a:t>
            </a:r>
            <a:r>
              <a:rPr lang="en-US"/>
              <a:t> उसने</a:t>
            </a:r>
            <a:r>
              <a:rPr lang="en-US"/>
              <a:t> गड़े हुए</a:t>
            </a:r>
            <a:r>
              <a:rPr lang="en-US"/>
              <a:t> खजाने</a:t>
            </a:r>
            <a:r>
              <a:rPr lang="en-US"/>
              <a:t> में</a:t>
            </a:r>
            <a:r>
              <a:rPr lang="en-US"/>
              <a:t> से</a:t>
            </a:r>
            <a:r>
              <a:rPr lang="en-US"/>
              <a:t> कोई</a:t>
            </a:r>
            <a:r>
              <a:rPr lang="en-US"/>
              <a:t> हिस्सा नहीं लिया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इब्राहिम</a:t>
            </a:r>
            <a:r>
              <a:rPr lang="en-US"/>
              <a:t> सिकंदर</a:t>
            </a:r>
            <a:r>
              <a:rPr lang="en-US"/>
              <a:t> लोदी</a:t>
            </a:r>
            <a:r>
              <a:rPr lang="en-US"/>
              <a:t> ने</a:t>
            </a:r>
            <a:r>
              <a:rPr lang="en-US"/>
              <a:t> लगान</a:t>
            </a:r>
            <a:r>
              <a:rPr lang="en-US"/>
              <a:t> </a:t>
            </a:r>
            <a:r>
              <a:rPr b="1" lang="en-US"/>
              <a:t>खाद्यान्न</a:t>
            </a:r>
            <a:r>
              <a:rPr lang="en-US"/>
              <a:t> के रूप</a:t>
            </a:r>
            <a:r>
              <a:rPr lang="en-US"/>
              <a:t> में</a:t>
            </a:r>
            <a:r>
              <a:rPr lang="en-US"/>
              <a:t> लेने</a:t>
            </a:r>
            <a:r>
              <a:rPr lang="en-US"/>
              <a:t> का</a:t>
            </a:r>
            <a:r>
              <a:rPr lang="en-US"/>
              <a:t> हुक्म</a:t>
            </a:r>
            <a:r>
              <a:rPr lang="en-US"/>
              <a:t> दिया</a:t>
            </a:r>
            <a:r>
              <a:rPr lang="en-US"/>
              <a:t>।</a:t>
            </a:r>
            <a:endParaRPr lang="en-US"/>
          </a:p>
          <a:p>
            <a:r>
              <a:rPr lang="en-US"/>
              <a:t>सल्तनत</a:t>
            </a:r>
            <a:r>
              <a:rPr lang="en-US"/>
              <a:t> काल</a:t>
            </a:r>
            <a:r>
              <a:rPr lang="en-US"/>
              <a:t> में</a:t>
            </a:r>
            <a:r>
              <a:rPr lang="en-US"/>
              <a:t> कर नगद</a:t>
            </a:r>
            <a:r>
              <a:rPr lang="en-US"/>
              <a:t> और</a:t>
            </a:r>
            <a:r>
              <a:rPr lang="en-US"/>
              <a:t> अनाज</a:t>
            </a:r>
            <a:r>
              <a:rPr lang="en-US"/>
              <a:t> दोनों</a:t>
            </a:r>
            <a:r>
              <a:rPr lang="en-US"/>
              <a:t> रूपों</a:t>
            </a:r>
            <a:r>
              <a:rPr lang="en-US"/>
              <a:t> में</a:t>
            </a:r>
            <a:r>
              <a:rPr lang="en-US"/>
              <a:t> लिया</a:t>
            </a:r>
            <a:r>
              <a:rPr lang="en-US"/>
              <a:t> जाता</a:t>
            </a:r>
            <a:r>
              <a:rPr lang="en-US"/>
              <a:t> था</a:t>
            </a:r>
            <a:r>
              <a:rPr lang="en-US"/>
              <a:t>।</a:t>
            </a:r>
            <a:r>
              <a:rPr lang="en-US"/>
              <a:t> खालसा</a:t>
            </a:r>
            <a:r>
              <a:rPr lang="en-US"/>
              <a:t> क्षेत्र</a:t>
            </a:r>
            <a:r>
              <a:rPr lang="en-US"/>
              <a:t> में</a:t>
            </a:r>
            <a:r>
              <a:rPr lang="en-US"/>
              <a:t> कर</a:t>
            </a:r>
            <a:r>
              <a:rPr lang="en-US"/>
              <a:t> </a:t>
            </a:r>
            <a:r>
              <a:rPr lang="en-US"/>
              <a:t>अ</a:t>
            </a:r>
            <a:r>
              <a:rPr lang="en-US"/>
              <a:t>न</a:t>
            </a:r>
            <a:r>
              <a:rPr lang="en-US"/>
              <a:t>ा</a:t>
            </a:r>
            <a:r>
              <a:rPr lang="en-US"/>
              <a:t>ज</a:t>
            </a:r>
            <a:r>
              <a:rPr lang="en-US"/>
              <a:t> के रूप</a:t>
            </a:r>
            <a:r>
              <a:rPr lang="en-US"/>
              <a:t> में</a:t>
            </a:r>
            <a:r>
              <a:rPr lang="en-US"/>
              <a:t> लिया</a:t>
            </a:r>
            <a:r>
              <a:rPr lang="en-US"/>
              <a:t> जाता</a:t>
            </a:r>
            <a:r>
              <a:rPr lang="en-US"/>
              <a:t> था</a:t>
            </a:r>
            <a:r>
              <a:rPr lang="en-US"/>
              <a:t>।</a:t>
            </a:r>
            <a:r>
              <a:rPr lang="en-US"/>
              <a:t> </a:t>
            </a:r>
            <a:endParaRPr lang="en-US"/>
          </a:p>
          <a:p>
            <a:r>
              <a:rPr b="1" sz="3900" lang="en-US">
                <a:solidFill>
                  <a:srgbClr val="FF6600"/>
                </a:solidFill>
              </a:rPr>
              <a:t>T</a:t>
            </a:r>
            <a:r>
              <a:rPr b="1" sz="3900" lang="en-US">
                <a:solidFill>
                  <a:srgbClr val="FF6600"/>
                </a:solidFill>
              </a:rPr>
              <a:t>o</a:t>
            </a:r>
            <a:r>
              <a:rPr b="1" sz="3900" lang="en-US">
                <a:solidFill>
                  <a:srgbClr val="FF6600"/>
                </a:solidFill>
              </a:rPr>
              <a:t> be</a:t>
            </a:r>
            <a:r>
              <a:rPr b="1" sz="3900" lang="en-US">
                <a:solidFill>
                  <a:srgbClr val="FF6600"/>
                </a:solidFill>
              </a:rPr>
              <a:t> continued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endParaRPr b="1" sz="3900" lang="en-US">
              <a:solidFill>
                <a:srgbClr val="FF6600"/>
              </a:solidFill>
            </a:endParaRP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2015-05-11T11:30:45Z</dcterms:created>
  <dcterms:modified xsi:type="dcterms:W3CDTF">2020-05-20T04:30:36Z</dcterms:modified>
</cp:coreProperties>
</file>