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type="title"/>
          </p:nvPr>
        </p:nvSpPr>
        <p:spPr>
          <a:xfrm>
            <a:off x="95322" y="365126"/>
            <a:ext cx="8875566" cy="3924463"/>
          </a:xfrm>
        </p:spPr>
        <p:txBody>
          <a:bodyPr>
            <a:normAutofit fontScale="90000"/>
          </a:bodyPr>
          <a:p>
            <a:r>
              <a:rPr lang="en-US"/>
              <a:t>  </a:t>
            </a:r>
            <a:r>
              <a:rPr b="1" sz="6000" lang="en-US">
                <a:solidFill>
                  <a:srgbClr val="9933FF"/>
                </a:solidFill>
              </a:rPr>
              <a:t> Purnea University, purnea </a:t>
            </a:r>
            <a:br>
              <a:rPr b="1" sz="6000" lang="en-US">
                <a:solidFill>
                  <a:srgbClr val="9933FF"/>
                </a:solidFill>
              </a:rPr>
            </a:br>
            <a:r>
              <a:rPr lang="en-US"/>
              <a:t>      </a:t>
            </a:r>
            <a:br>
              <a:rPr lang="en-US"/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222" lang="en-US"/>
              <a:t>Paper    : 3rd, Medieval India (1206 - 1764)                   </a:t>
            </a:r>
            <a:br>
              <a:rPr b="1" sz="4222" lang="en-US"/>
            </a:br>
            <a:r>
              <a:rPr b="1" lang="en-US"/>
              <a:t>Topic     : Administration of Delhi Sultanate, L-8</a:t>
            </a:r>
            <a:endParaRPr b="1" lang="en-US"/>
          </a:p>
        </p:txBody>
      </p:sp>
      <p:sp>
        <p:nvSpPr>
          <p:cNvPr id="1048595" name=""/>
          <p:cNvSpPr>
            <a:spLocks noGrp="1"/>
          </p:cNvSpPr>
          <p:nvPr>
            <p:ph idx="1"/>
          </p:nvPr>
        </p:nvSpPr>
        <p:spPr>
          <a:xfrm>
            <a:off x="4999748" y="4637867"/>
            <a:ext cx="3515601" cy="1836481"/>
          </a:xfrm>
        </p:spPr>
        <p:txBody>
          <a:bodyPr>
            <a:normAutofit fontScale="76852" lnSpcReduction="20000"/>
          </a:bodyPr>
          <a:p>
            <a:pPr indent="0" marL="0">
              <a:buNone/>
            </a:pPr>
            <a:r>
              <a:rPr b="1" sz="2962" lang="en-US">
                <a:solidFill>
                  <a:srgbClr val="002060"/>
                </a:solidFill>
              </a:rPr>
              <a:t>  </a:t>
            </a:r>
            <a:endParaRPr b="1" sz="2962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962" lang="en-US">
                <a:solidFill>
                  <a:srgbClr val="002060"/>
                </a:solidFill>
              </a:rPr>
              <a:t> Dr. Suresh Kumar Meena                 </a:t>
            </a:r>
            <a:endParaRPr b="1" sz="2962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592" lang="en-US">
                <a:solidFill>
                  <a:srgbClr val="002060"/>
                </a:solidFill>
              </a:rPr>
              <a:t> Assistant Professor, History  </a:t>
            </a:r>
            <a:endParaRPr b="1" sz="2592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962" lang="en-US">
                <a:solidFill>
                  <a:srgbClr val="002060"/>
                </a:solidFill>
              </a:rPr>
              <a:t> M. L. Arya College, kasba</a:t>
            </a:r>
            <a:endParaRPr b="1" sz="2962" lang="en-U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2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गांव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को </a:t>
            </a:r>
            <a:r>
              <a:rPr sz="3100" lang="en-US"/>
              <a:t>जोड़कर</a:t>
            </a:r>
            <a:r>
              <a:rPr sz="3100" lang="en-US"/>
              <a:t> बनी</a:t>
            </a:r>
            <a:r>
              <a:rPr sz="3100" lang="en-US"/>
              <a:t> छोटी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जिसे</a:t>
            </a:r>
            <a:r>
              <a:rPr sz="3100" lang="en-US"/>
              <a:t> सुल्तान</a:t>
            </a:r>
            <a:r>
              <a:rPr sz="3100" lang="en-US"/>
              <a:t> अपने</a:t>
            </a:r>
            <a:r>
              <a:rPr sz="3100" lang="en-US"/>
              <a:t> सैनिकों</a:t>
            </a:r>
            <a:r>
              <a:rPr sz="3100" lang="en-US"/>
              <a:t> को</a:t>
            </a:r>
            <a:r>
              <a:rPr sz="3100" lang="en-US"/>
              <a:t> वेतन</a:t>
            </a:r>
            <a:r>
              <a:rPr sz="3100" lang="en-US"/>
              <a:t> के</a:t>
            </a:r>
            <a:r>
              <a:rPr sz="3100" lang="en-US"/>
              <a:t> रूप</a:t>
            </a:r>
            <a:r>
              <a:rPr sz="3100" lang="en-US"/>
              <a:t> में</a:t>
            </a:r>
            <a:r>
              <a:rPr sz="3100" lang="en-US"/>
              <a:t> देता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यह</a:t>
            </a:r>
            <a:r>
              <a:rPr sz="3100" lang="en-US"/>
              <a:t> </a:t>
            </a:r>
            <a:r>
              <a:rPr sz="3100" lang="en-US"/>
              <a:t>खाल</a:t>
            </a:r>
            <a:r>
              <a:rPr sz="3100" lang="en-US"/>
              <a:t>ि</a:t>
            </a:r>
            <a:r>
              <a:rPr sz="3100" lang="en-US"/>
              <a:t>सा</a:t>
            </a:r>
            <a:r>
              <a:rPr sz="3100" lang="en-US"/>
              <a:t> का</a:t>
            </a:r>
            <a:r>
              <a:rPr sz="3100" lang="en-US"/>
              <a:t> ही</a:t>
            </a:r>
            <a:r>
              <a:rPr sz="3100" lang="en-US"/>
              <a:t> अंग</a:t>
            </a:r>
            <a:r>
              <a:rPr sz="3100" lang="en-US"/>
              <a:t> होता</a:t>
            </a:r>
            <a:r>
              <a:rPr sz="3100" lang="en-US"/>
              <a:t> था</a:t>
            </a:r>
            <a:r>
              <a:rPr sz="3100" lang="en-US"/>
              <a:t> इन</a:t>
            </a:r>
            <a:r>
              <a:rPr sz="3100" lang="en-US"/>
              <a:t> इक्तादार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को</a:t>
            </a:r>
            <a:r>
              <a:rPr sz="3100" lang="en-US"/>
              <a:t> राज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व</a:t>
            </a:r>
            <a:r>
              <a:rPr sz="3100" lang="en-US"/>
              <a:t> संबंधी</a:t>
            </a:r>
            <a:r>
              <a:rPr sz="3100" lang="en-US"/>
              <a:t> एवं</a:t>
            </a:r>
            <a:r>
              <a:rPr sz="3100" lang="en-US"/>
              <a:t> प्रशासनिक</a:t>
            </a:r>
            <a:r>
              <a:rPr sz="3100" lang="en-US"/>
              <a:t> अधिकार</a:t>
            </a:r>
            <a:r>
              <a:rPr sz="3100" lang="en-US"/>
              <a:t> नहीं</a:t>
            </a:r>
            <a:r>
              <a:rPr sz="3100" lang="en-US"/>
              <a:t> प्राप्त</a:t>
            </a:r>
            <a:r>
              <a:rPr sz="3100" lang="en-US"/>
              <a:t> होते</a:t>
            </a:r>
            <a:r>
              <a:rPr sz="3100" lang="en-US"/>
              <a:t> थे</a:t>
            </a:r>
            <a:r>
              <a:rPr sz="3100" lang="en-US"/>
              <a:t>।</a:t>
            </a:r>
            <a:endParaRPr sz="3100" lang="en-US"/>
          </a:p>
          <a:p>
            <a:r>
              <a:rPr b="1" sz="3900" lang="en-US">
                <a:solidFill>
                  <a:srgbClr val="FF6600"/>
                </a:solidFill>
              </a:rPr>
              <a:t>T</a:t>
            </a:r>
            <a:r>
              <a:rPr b="1" sz="3900" lang="en-US">
                <a:solidFill>
                  <a:srgbClr val="FF6600"/>
                </a:solidFill>
              </a:rPr>
              <a:t>o</a:t>
            </a:r>
            <a:r>
              <a:rPr b="1" sz="3900" lang="en-US">
                <a:solidFill>
                  <a:srgbClr val="FF6600"/>
                </a:solidFill>
              </a:rPr>
              <a:t> be</a:t>
            </a:r>
            <a:r>
              <a:rPr b="1" sz="3900" lang="en-US">
                <a:solidFill>
                  <a:srgbClr val="FF6600"/>
                </a:solidFill>
              </a:rPr>
              <a:t> continued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endParaRPr b="1" sz="39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 </a:t>
            </a:r>
            <a:r>
              <a:rPr b="1" sz="5100" lang="en-US"/>
              <a:t>राज</a:t>
            </a:r>
            <a:r>
              <a:rPr b="1" sz="5100" lang="en-US"/>
              <a:t>स</a:t>
            </a:r>
            <a:r>
              <a:rPr b="1" sz="5100" lang="en-US"/>
              <a:t>्</a:t>
            </a:r>
            <a:r>
              <a:rPr b="1" sz="5100" lang="en-US"/>
              <a:t>व</a:t>
            </a:r>
            <a:r>
              <a:rPr b="1" sz="5100" lang="en-US"/>
              <a:t> </a:t>
            </a:r>
            <a:r>
              <a:rPr b="1" sz="5100" lang="en-US"/>
              <a:t>(</a:t>
            </a:r>
            <a:r>
              <a:rPr b="1" sz="5100" lang="en-US"/>
              <a:t>क</a:t>
            </a:r>
            <a:r>
              <a:rPr b="1" sz="5100" lang="en-US"/>
              <a:t>र</a:t>
            </a:r>
            <a:r>
              <a:rPr b="1" sz="5100" lang="en-US"/>
              <a:t>)</a:t>
            </a:r>
            <a:r>
              <a:rPr b="1" sz="5100" lang="en-US"/>
              <a:t> व्यवस्था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.</a:t>
            </a:r>
            <a:r>
              <a:rPr b="1" sz="5100" lang="en-US"/>
              <a:t>1</a:t>
            </a:r>
            <a:endParaRPr b="1" sz="5100" lang="en-US"/>
          </a:p>
        </p:txBody>
      </p:sp>
      <p:sp>
        <p:nvSpPr>
          <p:cNvPr id="104859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भारत में तुर्की सुल्तानों की आर्थिक नीति मुस्लिम कानून</a:t>
            </a:r>
            <a:r>
              <a:rPr sz="3100" lang="en-US"/>
              <a:t>विदो</a:t>
            </a:r>
            <a:r>
              <a:rPr sz="3100" lang="en-US"/>
              <a:t> को ह</a:t>
            </a:r>
            <a:r>
              <a:rPr sz="3100" lang="en-US"/>
              <a:t>न</a:t>
            </a:r>
            <a:r>
              <a:rPr sz="3100" lang="en-US"/>
              <a:t>ी</a:t>
            </a:r>
            <a:r>
              <a:rPr sz="3100" lang="en-US"/>
              <a:t>फ</a:t>
            </a:r>
            <a:r>
              <a:rPr sz="3100" lang="en-US"/>
              <a:t>ी</a:t>
            </a:r>
            <a:r>
              <a:rPr sz="3100" lang="en-US"/>
              <a:t> विचारधारा के वित्तीय सिद्धांत के ढांचे पर थी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इस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 तुर्की सुल्तानों ने</a:t>
            </a:r>
            <a:r>
              <a:rPr sz="3100" lang="en-US"/>
              <a:t> गजनवी</a:t>
            </a:r>
            <a:r>
              <a:rPr sz="3100" lang="en-US"/>
              <a:t>य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</a:t>
            </a:r>
            <a:r>
              <a:rPr sz="3100" lang="en-US"/>
              <a:t>से</a:t>
            </a:r>
            <a:r>
              <a:rPr sz="3100" lang="en-US"/>
              <a:t> लिया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इल्तुतमिश</a:t>
            </a:r>
            <a:r>
              <a:rPr sz="3100" lang="en-US"/>
              <a:t> अर्थव्यवस्था</a:t>
            </a:r>
            <a:r>
              <a:rPr sz="3100" lang="en-US"/>
              <a:t> संबंधी</a:t>
            </a:r>
            <a:r>
              <a:rPr sz="3100" lang="en-US"/>
              <a:t> सिद्धांत</a:t>
            </a:r>
            <a:r>
              <a:rPr sz="3100" lang="en-US"/>
              <a:t> बगदाद</a:t>
            </a:r>
            <a:r>
              <a:rPr sz="3100" lang="en-US"/>
              <a:t> के</a:t>
            </a:r>
            <a:r>
              <a:rPr sz="3100" lang="en-US"/>
              <a:t> मुख्य</a:t>
            </a:r>
            <a:r>
              <a:rPr sz="3100" lang="en-US"/>
              <a:t> काजी अबू</a:t>
            </a:r>
            <a:r>
              <a:rPr sz="3100" lang="en-US"/>
              <a:t> याकूब द्वारा</a:t>
            </a:r>
            <a:r>
              <a:rPr sz="3100" lang="en-US"/>
              <a:t> लिखित</a:t>
            </a:r>
            <a:r>
              <a:rPr sz="3100" lang="en-US"/>
              <a:t> किताब</a:t>
            </a:r>
            <a:r>
              <a:rPr sz="3100" lang="en-US"/>
              <a:t> उल</a:t>
            </a:r>
            <a:r>
              <a:rPr sz="3100" lang="en-US"/>
              <a:t> खराज</a:t>
            </a:r>
            <a:r>
              <a:rPr sz="3100" lang="en-US"/>
              <a:t> में</a:t>
            </a:r>
            <a:r>
              <a:rPr sz="3100" lang="en-US"/>
              <a:t> लिपिबद्ध</a:t>
            </a:r>
            <a:r>
              <a:rPr sz="3100" lang="en-US"/>
              <a:t> है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सल्तनत</a:t>
            </a:r>
            <a:r>
              <a:rPr sz="3100" lang="en-US"/>
              <a:t> काल</a:t>
            </a:r>
            <a:r>
              <a:rPr sz="3100" lang="en-US"/>
              <a:t> में</a:t>
            </a:r>
            <a:r>
              <a:rPr sz="3100" lang="en-US"/>
              <a:t> पांच प्रकार</a:t>
            </a:r>
            <a:r>
              <a:rPr sz="3100" lang="en-US"/>
              <a:t> के</a:t>
            </a:r>
            <a:r>
              <a:rPr sz="3100" lang="en-US"/>
              <a:t> कर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े</a:t>
            </a:r>
            <a:r>
              <a:rPr sz="3100" lang="en-US"/>
              <a:t>-</a:t>
            </a:r>
            <a:endParaRPr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9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उ</a:t>
            </a:r>
            <a:r>
              <a:rPr sz="3100" lang="en-US"/>
              <a:t>श</a:t>
            </a:r>
            <a:r>
              <a:rPr sz="3100" lang="en-US"/>
              <a:t>्र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मुसलमानों से</a:t>
            </a:r>
            <a:r>
              <a:rPr sz="3100" lang="en-US"/>
              <a:t> लिया</a:t>
            </a:r>
            <a:r>
              <a:rPr sz="3100" lang="en-US"/>
              <a:t> जाने</a:t>
            </a:r>
            <a:r>
              <a:rPr sz="3100" lang="en-US"/>
              <a:t> वाला</a:t>
            </a:r>
            <a:r>
              <a:rPr sz="3100" lang="en-US"/>
              <a:t> भूमिक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5%</a:t>
            </a:r>
            <a:r>
              <a:rPr sz="3100" lang="en-US"/>
              <a:t> से</a:t>
            </a:r>
            <a:r>
              <a:rPr sz="3100" lang="en-US"/>
              <a:t> 10%</a:t>
            </a:r>
            <a:r>
              <a:rPr sz="3100" lang="en-US"/>
              <a:t> तक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खराज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गैर</a:t>
            </a:r>
            <a:r>
              <a:rPr sz="3100" lang="en-US"/>
              <a:t> मुसलमानों</a:t>
            </a:r>
            <a:r>
              <a:rPr sz="3100" lang="en-US"/>
              <a:t> पर</a:t>
            </a:r>
            <a:r>
              <a:rPr sz="3100" lang="en-US"/>
              <a:t> भूमि</a:t>
            </a:r>
            <a:r>
              <a:rPr sz="3100" lang="en-US"/>
              <a:t> कर</a:t>
            </a:r>
            <a:r>
              <a:rPr sz="3100" lang="en-US"/>
              <a:t> </a:t>
            </a:r>
            <a:r>
              <a:rPr sz="3100" lang="en-US"/>
              <a:t>एक तिहाई से</a:t>
            </a:r>
            <a:r>
              <a:rPr sz="3100" lang="en-US"/>
              <a:t> 50%</a:t>
            </a:r>
            <a:r>
              <a:rPr sz="3100" lang="en-US"/>
              <a:t> तक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ख</a:t>
            </a:r>
            <a:r>
              <a:rPr sz="3100" lang="en-US"/>
              <a:t>ु</a:t>
            </a:r>
            <a:r>
              <a:rPr sz="3100" lang="en-US"/>
              <a:t>म</a:t>
            </a:r>
            <a:r>
              <a:rPr sz="3100" lang="en-US"/>
              <a:t>्</a:t>
            </a:r>
            <a:r>
              <a:rPr sz="3100" lang="en-US"/>
              <a:t>स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लूट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खा</a:t>
            </a:r>
            <a:r>
              <a:rPr sz="3100" lang="en-US"/>
              <a:t>नो</a:t>
            </a:r>
            <a:r>
              <a:rPr sz="3100" lang="en-US"/>
              <a:t>ं</a:t>
            </a:r>
            <a:r>
              <a:rPr sz="3100" lang="en-US"/>
              <a:t> अथवा</a:t>
            </a:r>
            <a:r>
              <a:rPr sz="3100" lang="en-US"/>
              <a:t> भूमि</a:t>
            </a:r>
            <a:r>
              <a:rPr sz="3100" lang="en-US"/>
              <a:t> में</a:t>
            </a:r>
            <a:r>
              <a:rPr sz="3100" lang="en-US"/>
              <a:t> गड़े हुए</a:t>
            </a:r>
            <a:r>
              <a:rPr sz="3100" lang="en-US"/>
              <a:t> खजाने</a:t>
            </a:r>
            <a:r>
              <a:rPr sz="3100" lang="en-US"/>
              <a:t> से</a:t>
            </a:r>
            <a:r>
              <a:rPr sz="3100" lang="en-US"/>
              <a:t> प्राप्त</a:t>
            </a:r>
            <a:r>
              <a:rPr sz="3100" lang="en-US"/>
              <a:t> धन</a:t>
            </a:r>
            <a:r>
              <a:rPr sz="3100" lang="en-US"/>
              <a:t>,</a:t>
            </a:r>
            <a:r>
              <a:rPr sz="3100" lang="en-US"/>
              <a:t> जिसके</a:t>
            </a:r>
            <a:r>
              <a:rPr sz="3100" lang="en-US"/>
              <a:t> 1</a:t>
            </a:r>
            <a:r>
              <a:rPr sz="3100" lang="en-US"/>
              <a:t>/</a:t>
            </a:r>
            <a:r>
              <a:rPr sz="3100" lang="en-US"/>
              <a:t>5 भाग पर</a:t>
            </a:r>
            <a:r>
              <a:rPr sz="3100" lang="en-US"/>
              <a:t> राज्य</a:t>
            </a:r>
            <a:r>
              <a:rPr sz="3100" lang="en-US"/>
              <a:t> का</a:t>
            </a:r>
            <a:r>
              <a:rPr sz="3100" lang="en-US"/>
              <a:t> अधिकार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शेष</a:t>
            </a:r>
            <a:r>
              <a:rPr sz="3100" lang="en-US"/>
              <a:t> </a:t>
            </a:r>
            <a:r>
              <a:rPr sz="3100" lang="en-US"/>
              <a:t>4</a:t>
            </a:r>
            <a:r>
              <a:rPr sz="3100" lang="en-US"/>
              <a:t>/</a:t>
            </a:r>
            <a:r>
              <a:rPr sz="3100" lang="en-US"/>
              <a:t>5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ा</a:t>
            </a:r>
            <a:r>
              <a:rPr sz="3100" lang="en-US"/>
              <a:t>ग</a:t>
            </a:r>
            <a:r>
              <a:rPr sz="3100" lang="en-US"/>
              <a:t> पर</a:t>
            </a:r>
            <a:r>
              <a:rPr sz="3100" lang="en-US"/>
              <a:t> सैनिकों</a:t>
            </a:r>
            <a:r>
              <a:rPr sz="3100" lang="en-US"/>
              <a:t> का</a:t>
            </a:r>
            <a:r>
              <a:rPr sz="3100" lang="en-US"/>
              <a:t> अधिकार</a:t>
            </a:r>
            <a:r>
              <a:rPr sz="3100" lang="en-US"/>
              <a:t> होता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ा</a:t>
            </a:r>
            <a:r>
              <a:rPr sz="3100" lang="en-US"/>
              <a:t>।</a:t>
            </a:r>
            <a:r>
              <a:rPr sz="3100" lang="en-US"/>
              <a:t> फिरोज तुगलक</a:t>
            </a:r>
            <a:r>
              <a:rPr sz="3100" lang="en-US"/>
              <a:t> को</a:t>
            </a:r>
            <a:r>
              <a:rPr sz="3100" lang="en-US"/>
              <a:t> छोड़कर</a:t>
            </a:r>
            <a:r>
              <a:rPr sz="3100" lang="en-US"/>
              <a:t> शेष</a:t>
            </a:r>
            <a:r>
              <a:rPr sz="3100" lang="en-US"/>
              <a:t> सभी</a:t>
            </a:r>
            <a:r>
              <a:rPr sz="3100" lang="en-US"/>
              <a:t> न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अलाउद्दीन</a:t>
            </a:r>
            <a:r>
              <a:rPr sz="3100" lang="en-US"/>
              <a:t>,</a:t>
            </a:r>
            <a:r>
              <a:rPr sz="3100" lang="en-US"/>
              <a:t> गयासुद्दीन</a:t>
            </a:r>
            <a:r>
              <a:rPr sz="3100" lang="en-US"/>
              <a:t> तथा</a:t>
            </a:r>
            <a:r>
              <a:rPr sz="3100" lang="en-US"/>
              <a:t> मोहम्मद</a:t>
            </a:r>
            <a:r>
              <a:rPr sz="3100" lang="en-US"/>
              <a:t> बिन</a:t>
            </a:r>
            <a:r>
              <a:rPr sz="3100" lang="en-US"/>
              <a:t> तुगलक</a:t>
            </a:r>
            <a:r>
              <a:rPr sz="3100" lang="en-US"/>
              <a:t>)</a:t>
            </a:r>
            <a:r>
              <a:rPr sz="3100" lang="en-US"/>
              <a:t> 4</a:t>
            </a:r>
            <a:r>
              <a:rPr sz="3100" lang="en-US"/>
              <a:t>/</a:t>
            </a:r>
            <a:r>
              <a:rPr sz="3100" lang="en-US"/>
              <a:t>5 भाग</a:t>
            </a:r>
            <a:r>
              <a:rPr sz="3100" lang="en-US"/>
              <a:t> अपने</a:t>
            </a:r>
            <a:r>
              <a:rPr sz="3100" lang="en-US"/>
              <a:t> लिए</a:t>
            </a:r>
            <a:r>
              <a:rPr sz="3100" lang="en-US"/>
              <a:t> रखा</a:t>
            </a:r>
            <a:r>
              <a:rPr sz="3100" lang="en-US"/>
              <a:t>।</a:t>
            </a:r>
            <a:endParaRPr sz="3100" lang="en-US"/>
          </a:p>
          <a:p>
            <a:endParaRPr sz="31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जकात</a:t>
            </a:r>
            <a:r>
              <a:rPr sz="3100" lang="en-US"/>
              <a:t>-</a:t>
            </a:r>
            <a:r>
              <a:rPr sz="3100" lang="en-US"/>
              <a:t> मुसलमानों</a:t>
            </a:r>
            <a:r>
              <a:rPr sz="3100" lang="en-US"/>
              <a:t> पर</a:t>
            </a:r>
            <a:r>
              <a:rPr sz="3100" lang="en-US"/>
              <a:t> धार्मिक</a:t>
            </a:r>
            <a:r>
              <a:rPr sz="3100" lang="en-US"/>
              <a:t> कर</a:t>
            </a:r>
            <a:r>
              <a:rPr sz="3100" lang="en-US"/>
              <a:t> </a:t>
            </a:r>
            <a:r>
              <a:rPr sz="3100" lang="en-US"/>
              <a:t>2</a:t>
            </a:r>
            <a:r>
              <a:rPr sz="3100" lang="en-US"/>
              <a:t> से 2</a:t>
            </a:r>
            <a:r>
              <a:rPr sz="3100" lang="en-US"/>
              <a:t>.</a:t>
            </a:r>
            <a:r>
              <a:rPr sz="3100" lang="en-US"/>
              <a:t>5% होता</a:t>
            </a:r>
            <a:r>
              <a:rPr sz="3100" lang="en-US"/>
              <a:t> था</a:t>
            </a:r>
            <a:r>
              <a:rPr sz="3100" lang="en-US"/>
              <a:t> तथा</a:t>
            </a:r>
            <a:r>
              <a:rPr sz="3100" lang="en-US"/>
              <a:t> उन्हीं की</a:t>
            </a:r>
            <a:r>
              <a:rPr sz="3100" lang="en-US"/>
              <a:t> भलाई</a:t>
            </a:r>
            <a:r>
              <a:rPr sz="3100" lang="en-US"/>
              <a:t> के</a:t>
            </a:r>
            <a:r>
              <a:rPr sz="3100" lang="en-US"/>
              <a:t> लिए</a:t>
            </a:r>
            <a:r>
              <a:rPr sz="3100" lang="en-US"/>
              <a:t> व</a:t>
            </a:r>
            <a:r>
              <a:rPr sz="3100" lang="en-US"/>
              <a:t>्</a:t>
            </a:r>
            <a:r>
              <a:rPr sz="3100" lang="en-US"/>
              <a:t>य</a:t>
            </a:r>
            <a:r>
              <a:rPr sz="3100" lang="en-US"/>
              <a:t>य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जजिया</a:t>
            </a:r>
            <a:r>
              <a:rPr sz="3100" lang="en-US"/>
              <a:t>-</a:t>
            </a:r>
            <a:r>
              <a:rPr sz="3100" lang="en-US"/>
              <a:t> गैर</a:t>
            </a:r>
            <a:r>
              <a:rPr sz="3100" lang="en-US"/>
              <a:t> मुसलमानों</a:t>
            </a:r>
            <a:r>
              <a:rPr sz="3100" lang="en-US"/>
              <a:t> पर</a:t>
            </a:r>
            <a:r>
              <a:rPr sz="3100" lang="en-US"/>
              <a:t> लगाया</a:t>
            </a:r>
            <a:r>
              <a:rPr sz="3100" lang="en-US"/>
              <a:t> जाने</a:t>
            </a:r>
            <a:r>
              <a:rPr sz="3100" lang="en-US"/>
              <a:t> वाला</a:t>
            </a:r>
            <a:r>
              <a:rPr sz="3100" lang="en-US"/>
              <a:t> धार्मिक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जिसके</a:t>
            </a:r>
            <a:r>
              <a:rPr sz="3100" lang="en-US"/>
              <a:t> बदले</a:t>
            </a:r>
            <a:r>
              <a:rPr sz="3100" lang="en-US"/>
              <a:t> में</a:t>
            </a:r>
            <a:r>
              <a:rPr sz="3100" lang="en-US"/>
              <a:t> उसके</a:t>
            </a:r>
            <a:r>
              <a:rPr sz="3100" lang="en-US"/>
              <a:t> जीवन</a:t>
            </a:r>
            <a:r>
              <a:rPr sz="3100" lang="en-US"/>
              <a:t> तथा</a:t>
            </a:r>
            <a:r>
              <a:rPr sz="3100" lang="en-US"/>
              <a:t> संपत्ति</a:t>
            </a:r>
            <a:r>
              <a:rPr sz="3100" lang="en-US"/>
              <a:t> की</a:t>
            </a:r>
            <a:r>
              <a:rPr sz="3100" lang="en-US"/>
              <a:t> रक्षा</a:t>
            </a:r>
            <a:r>
              <a:rPr sz="3100" lang="en-US"/>
              <a:t> होती</a:t>
            </a:r>
            <a:r>
              <a:rPr sz="3100" lang="en-US"/>
              <a:t> थी</a:t>
            </a:r>
            <a:r>
              <a:rPr sz="3100" lang="en-US"/>
              <a:t> तथा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ै</a:t>
            </a:r>
            <a:r>
              <a:rPr sz="3100" lang="en-US"/>
              <a:t>निक</a:t>
            </a:r>
            <a:r>
              <a:rPr sz="3100" lang="en-US"/>
              <a:t> सेवा से मुक्त</a:t>
            </a:r>
            <a:r>
              <a:rPr sz="3100" lang="en-US"/>
              <a:t> कर</a:t>
            </a:r>
            <a:r>
              <a:rPr sz="3100" lang="en-US"/>
              <a:t> दिए</a:t>
            </a:r>
            <a:r>
              <a:rPr sz="3100" lang="en-US"/>
              <a:t> जाते</a:t>
            </a:r>
            <a:r>
              <a:rPr sz="3100" lang="en-US"/>
              <a:t>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स्त्रियां</a:t>
            </a:r>
            <a:r>
              <a:rPr sz="3100" lang="en-US"/>
              <a:t>,</a:t>
            </a:r>
            <a:r>
              <a:rPr sz="3100" lang="en-US"/>
              <a:t> बच्चे</a:t>
            </a:r>
            <a:r>
              <a:rPr sz="3100" lang="en-US"/>
              <a:t>,</a:t>
            </a:r>
            <a:r>
              <a:rPr sz="3100" lang="en-US"/>
              <a:t> भिखारी</a:t>
            </a:r>
            <a:r>
              <a:rPr sz="3100" lang="en-US"/>
              <a:t>,</a:t>
            </a:r>
            <a:r>
              <a:rPr sz="3100" lang="en-US"/>
              <a:t>पुजारी</a:t>
            </a:r>
            <a:r>
              <a:rPr sz="3100" lang="en-US"/>
              <a:t>,</a:t>
            </a:r>
            <a:r>
              <a:rPr sz="3100" lang="en-US"/>
              <a:t> साधु</a:t>
            </a:r>
            <a:r>
              <a:rPr sz="3100" lang="en-US"/>
              <a:t> आदि</a:t>
            </a:r>
            <a:r>
              <a:rPr sz="3100" lang="en-US"/>
              <a:t> इस</a:t>
            </a:r>
            <a:r>
              <a:rPr sz="3100" lang="en-US"/>
              <a:t> कर</a:t>
            </a:r>
            <a:r>
              <a:rPr sz="3100" lang="en-US"/>
              <a:t> से मुक्त</a:t>
            </a:r>
            <a:r>
              <a:rPr sz="3100" lang="en-US"/>
              <a:t> थे</a:t>
            </a:r>
            <a:r>
              <a:rPr sz="3100" lang="en-US"/>
              <a:t>।</a:t>
            </a:r>
            <a:r>
              <a:rPr sz="3100" lang="en-US"/>
              <a:t> फिरोज</a:t>
            </a:r>
            <a:r>
              <a:rPr sz="3100" lang="en-US"/>
              <a:t>शाह तुगलक</a:t>
            </a:r>
            <a:r>
              <a:rPr sz="3100" lang="en-US"/>
              <a:t> ने</a:t>
            </a:r>
            <a:r>
              <a:rPr sz="3100" lang="en-US"/>
              <a:t> ब्राह्मणों</a:t>
            </a:r>
            <a:r>
              <a:rPr sz="3100" lang="en-US"/>
              <a:t> पर</a:t>
            </a:r>
            <a:r>
              <a:rPr sz="3100" lang="en-US"/>
              <a:t> भी</a:t>
            </a:r>
            <a:r>
              <a:rPr sz="3100" lang="en-US"/>
              <a:t> जजिया</a:t>
            </a:r>
            <a:r>
              <a:rPr sz="3100" lang="en-US"/>
              <a:t> लगाया</a:t>
            </a:r>
            <a:r>
              <a:rPr sz="3100" lang="en-US"/>
              <a:t> जो</a:t>
            </a:r>
            <a:r>
              <a:rPr sz="3100" lang="en-US"/>
              <a:t> पहले</a:t>
            </a:r>
            <a:r>
              <a:rPr sz="3100" lang="en-US"/>
              <a:t> इस</a:t>
            </a:r>
            <a:r>
              <a:rPr sz="3100" lang="en-US"/>
              <a:t> कर से मुक्त</a:t>
            </a:r>
            <a:r>
              <a:rPr sz="3100" lang="en-US"/>
              <a:t> थे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3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सर्वप्रथम</a:t>
            </a:r>
            <a:r>
              <a:rPr sz="3100" lang="en-US"/>
              <a:t> जजिया</a:t>
            </a:r>
            <a:r>
              <a:rPr sz="3100" lang="en-US"/>
              <a:t> भू</a:t>
            </a:r>
            <a:r>
              <a:rPr sz="3100" lang="en-US"/>
              <a:t> राजस्व</a:t>
            </a:r>
            <a:r>
              <a:rPr sz="3100" lang="en-US"/>
              <a:t> के</a:t>
            </a:r>
            <a:r>
              <a:rPr sz="3100" lang="en-US"/>
              <a:t> साथ</a:t>
            </a:r>
            <a:r>
              <a:rPr sz="3100" lang="en-US"/>
              <a:t> वसूल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 बाद</a:t>
            </a:r>
            <a:r>
              <a:rPr sz="3100" lang="en-US"/>
              <a:t> में</a:t>
            </a:r>
            <a:r>
              <a:rPr sz="3100" lang="en-US"/>
              <a:t> यह</a:t>
            </a:r>
            <a:r>
              <a:rPr sz="3100" lang="en-US"/>
              <a:t> एक</a:t>
            </a:r>
            <a:r>
              <a:rPr sz="3100" lang="en-US"/>
              <a:t> पृथक</a:t>
            </a:r>
            <a:r>
              <a:rPr sz="3100" lang="en-US"/>
              <a:t> कर</a:t>
            </a:r>
            <a:r>
              <a:rPr sz="3100" lang="en-US"/>
              <a:t> हो गया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राज्य</a:t>
            </a:r>
            <a:r>
              <a:rPr sz="3100" lang="en-US"/>
              <a:t> की</a:t>
            </a:r>
            <a:r>
              <a:rPr sz="3100" lang="en-US"/>
              <a:t> भूमि</a:t>
            </a:r>
            <a:r>
              <a:rPr sz="3100" lang="en-US"/>
              <a:t> चार भागों</a:t>
            </a:r>
            <a:r>
              <a:rPr sz="3100" lang="en-US"/>
              <a:t> में</a:t>
            </a:r>
            <a:r>
              <a:rPr sz="3100" lang="en-US"/>
              <a:t> विभक्त</a:t>
            </a:r>
            <a:r>
              <a:rPr sz="3100" lang="en-US"/>
              <a:t> थी</a:t>
            </a:r>
            <a:r>
              <a:rPr sz="3100" lang="en-US"/>
              <a:t>-</a:t>
            </a:r>
            <a:r>
              <a:rPr sz="3100" lang="en-US"/>
              <a:t> </a:t>
            </a:r>
            <a:endParaRPr sz="3100" lang="en-US"/>
          </a:p>
          <a:p>
            <a:r>
              <a:rPr sz="3100" lang="en-US"/>
              <a:t>दान में</a:t>
            </a:r>
            <a:r>
              <a:rPr sz="3100" lang="en-US"/>
              <a:t> दी</a:t>
            </a:r>
            <a:r>
              <a:rPr sz="3100" lang="en-US"/>
              <a:t> गई</a:t>
            </a:r>
            <a:r>
              <a:rPr sz="3100" lang="en-US"/>
              <a:t> भूमि</a:t>
            </a:r>
            <a:r>
              <a:rPr sz="3100" lang="en-US"/>
              <a:t> लगान</a:t>
            </a:r>
            <a:r>
              <a:rPr sz="3100" lang="en-US"/>
              <a:t> मुक्त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अनुदान</a:t>
            </a:r>
            <a:r>
              <a:rPr sz="3100" lang="en-US"/>
              <a:t> भूमि</a:t>
            </a:r>
            <a:r>
              <a:rPr sz="3100" lang="en-US"/>
              <a:t>)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मुक्ति</a:t>
            </a:r>
            <a:r>
              <a:rPr sz="3100" lang="en-US"/>
              <a:t>य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</a:t>
            </a:r>
            <a:r>
              <a:rPr sz="3100" lang="en-US"/>
              <a:t>अथवा</a:t>
            </a:r>
            <a:r>
              <a:rPr sz="3100" lang="en-US"/>
              <a:t> प्रांत</a:t>
            </a:r>
            <a:r>
              <a:rPr sz="3100" lang="en-US"/>
              <a:t> पतियों</a:t>
            </a:r>
            <a:r>
              <a:rPr sz="3100" lang="en-US"/>
              <a:t> के</a:t>
            </a:r>
            <a:r>
              <a:rPr sz="3100" lang="en-US"/>
              <a:t> अधिकार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भूमि</a:t>
            </a:r>
            <a:r>
              <a:rPr sz="3100" lang="en-US"/>
              <a:t>)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अ</a:t>
            </a:r>
            <a:r>
              <a:rPr sz="3100" lang="en-US"/>
              <a:t>ध</a:t>
            </a:r>
            <a:r>
              <a:rPr sz="3100" lang="en-US"/>
              <a:t>ि</a:t>
            </a:r>
            <a:r>
              <a:rPr sz="3100" lang="en-US"/>
              <a:t>न</a:t>
            </a:r>
            <a:r>
              <a:rPr sz="3100" lang="en-US"/>
              <a:t>स</a:t>
            </a:r>
            <a:r>
              <a:rPr sz="3100" lang="en-US"/>
              <a:t>्थ</a:t>
            </a:r>
            <a:r>
              <a:rPr sz="3100" lang="en-US"/>
              <a:t> हिंदू</a:t>
            </a:r>
            <a:r>
              <a:rPr sz="3100" lang="en-US"/>
              <a:t> राजाओं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आध</a:t>
            </a:r>
            <a:r>
              <a:rPr sz="3100" lang="en-US"/>
              <a:t>ि</a:t>
            </a:r>
            <a:r>
              <a:rPr sz="3100" lang="en-US"/>
              <a:t>प</a:t>
            </a:r>
            <a:r>
              <a:rPr sz="3100" lang="en-US"/>
              <a:t>त</a:t>
            </a:r>
            <a:r>
              <a:rPr sz="3100" lang="en-US"/>
              <a:t>्य</a:t>
            </a:r>
            <a:r>
              <a:rPr sz="3100" lang="en-US"/>
              <a:t> में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खालसा</a:t>
            </a:r>
            <a:r>
              <a:rPr sz="3100" lang="en-US"/>
              <a:t> भूमि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5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अल्लाउद्दीन तथा मोहम्मद बिन तुगलक के अतिरिक्त किसी भी सुल्तान ने भूमि की पैमाइश करके लगान लेने की पद्धति नहीं रखी</a:t>
            </a:r>
            <a:r>
              <a:rPr sz="3100" lang="en-US"/>
              <a:t>,</a:t>
            </a:r>
            <a:r>
              <a:rPr sz="3100" lang="en-US"/>
              <a:t> बल्कि पैदावार अनुमान करके ही लगान निश्चित कर दिया जाता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बलबन ने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</a:t>
            </a:r>
            <a:r>
              <a:rPr sz="3100" lang="en-US"/>
              <a:t>ा</a:t>
            </a:r>
            <a:r>
              <a:rPr sz="3100" lang="en-US"/>
              <a:t>धारकों की देखरेख के लिए एक अन्य कदम उठाया</a:t>
            </a:r>
            <a:r>
              <a:rPr sz="3100" lang="en-US"/>
              <a:t>।</a:t>
            </a:r>
            <a:r>
              <a:rPr sz="3100" lang="en-US"/>
              <a:t> उसने महत्वपूर्ण प्रांतों पर अपने पुत्रों को गवर्नर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के रूप में नियुक्त किया और ख्वाजा के पद का</a:t>
            </a:r>
            <a:r>
              <a:rPr sz="3100" lang="en-US"/>
              <a:t> सृजन</a:t>
            </a:r>
            <a:r>
              <a:rPr sz="3100" lang="en-US"/>
              <a:t> किया</a:t>
            </a:r>
            <a:r>
              <a:rPr sz="3100" lang="en-US"/>
              <a:t>।</a:t>
            </a:r>
            <a:r>
              <a:rPr sz="3100" lang="en-US"/>
              <a:t> इस</a:t>
            </a:r>
            <a:r>
              <a:rPr sz="3100" lang="en-US"/>
              <a:t> प्रकार</a:t>
            </a:r>
            <a:r>
              <a:rPr sz="3100" lang="en-US"/>
              <a:t> बल</a:t>
            </a:r>
            <a:r>
              <a:rPr sz="3100" lang="en-US"/>
              <a:t>ब</a:t>
            </a:r>
            <a:r>
              <a:rPr sz="3100" lang="en-US"/>
              <a:t>न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े</a:t>
            </a:r>
            <a:r>
              <a:rPr sz="3100" lang="en-US"/>
              <a:t> अन्य प्रांतों</a:t>
            </a:r>
            <a:r>
              <a:rPr sz="3100" lang="en-US"/>
              <a:t> में</a:t>
            </a:r>
            <a:r>
              <a:rPr sz="3100" lang="en-US"/>
              <a:t> सीमित</a:t>
            </a:r>
            <a:r>
              <a:rPr sz="3100" lang="en-US"/>
              <a:t> रूप</a:t>
            </a:r>
            <a:r>
              <a:rPr sz="3100" lang="en-US"/>
              <a:t> से</a:t>
            </a:r>
            <a:r>
              <a:rPr sz="3100" lang="en-US"/>
              <a:t> द्वैध शासन</a:t>
            </a:r>
            <a:r>
              <a:rPr sz="3100" lang="en-US"/>
              <a:t> की स्थापना</a:t>
            </a:r>
            <a:r>
              <a:rPr sz="3100" lang="en-US"/>
              <a:t> की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मुक्ता एक</a:t>
            </a:r>
            <a:r>
              <a:rPr sz="3100" lang="en-US"/>
              <a:t> प्रभारी</a:t>
            </a:r>
            <a:r>
              <a:rPr sz="3100" lang="en-US"/>
              <a:t> था</a:t>
            </a:r>
            <a:r>
              <a:rPr sz="3100" lang="en-US"/>
              <a:t> और</a:t>
            </a:r>
            <a:r>
              <a:rPr sz="3100" lang="en-US"/>
              <a:t> ख्वाजा</a:t>
            </a:r>
            <a:r>
              <a:rPr sz="3100" lang="en-US"/>
              <a:t> उसका</a:t>
            </a:r>
            <a:r>
              <a:rPr sz="3100" lang="en-US"/>
              <a:t> अधीनस्थ</a:t>
            </a:r>
            <a:r>
              <a:rPr sz="3100" lang="en-US"/>
              <a:t> अधिकारी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सल्तनत कालीन कृषि योग्य भूमि को कर निर्धारण की दृष्टि से दो भागों में विभाजित किया गया</a:t>
            </a:r>
            <a:r>
              <a:rPr sz="3100" lang="en-US"/>
              <a:t>-</a:t>
            </a:r>
            <a:endParaRPr sz="3100" lang="en-US"/>
          </a:p>
          <a:p>
            <a:r>
              <a:rPr sz="3100" lang="en-US"/>
              <a:t>खालसा</a:t>
            </a:r>
            <a:r>
              <a:rPr sz="3100" lang="en-US"/>
              <a:t> जो</a:t>
            </a:r>
            <a:r>
              <a:rPr sz="3100" lang="en-US"/>
              <a:t> केंद्रीय</a:t>
            </a:r>
            <a:r>
              <a:rPr sz="3100" lang="en-US"/>
              <a:t> सरकार</a:t>
            </a:r>
            <a:r>
              <a:rPr sz="3100" lang="en-US"/>
              <a:t> के सीधे</a:t>
            </a:r>
            <a:r>
              <a:rPr sz="3100" lang="en-US"/>
              <a:t> नियंत्रण</a:t>
            </a:r>
            <a:r>
              <a:rPr sz="3100" lang="en-US"/>
              <a:t> में</a:t>
            </a:r>
            <a:r>
              <a:rPr sz="3100" lang="en-US"/>
              <a:t> थी</a:t>
            </a:r>
            <a:r>
              <a:rPr sz="3100" lang="en-US"/>
              <a:t> जिससे</a:t>
            </a:r>
            <a:r>
              <a:rPr sz="3100" lang="en-US"/>
              <a:t> वसूल</a:t>
            </a:r>
            <a:r>
              <a:rPr sz="3100" lang="en-US"/>
              <a:t> किए</a:t>
            </a:r>
            <a:r>
              <a:rPr sz="3100" lang="en-US"/>
              <a:t> जाने</a:t>
            </a:r>
            <a:r>
              <a:rPr sz="3100" lang="en-US"/>
              <a:t> वाले</a:t>
            </a:r>
            <a:r>
              <a:rPr sz="3100" lang="en-US"/>
              <a:t> लगान को</a:t>
            </a:r>
            <a:r>
              <a:rPr sz="3100" lang="en-US"/>
              <a:t> सीधे</a:t>
            </a:r>
            <a:r>
              <a:rPr sz="3100" lang="en-US"/>
              <a:t> केंद्रीय</a:t>
            </a:r>
            <a:r>
              <a:rPr sz="3100" lang="en-US"/>
              <a:t> राजकोष में</a:t>
            </a:r>
            <a:r>
              <a:rPr sz="3100" lang="en-US"/>
              <a:t> जमा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इक्</a:t>
            </a:r>
            <a:r>
              <a:rPr sz="3100" lang="en-US"/>
              <a:t>त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दिल्ली </a:t>
            </a:r>
            <a:r>
              <a:rPr sz="3100" lang="en-US"/>
              <a:t>व</a:t>
            </a:r>
            <a:r>
              <a:rPr sz="3100" lang="en-US"/>
              <a:t> उसके आसपास के क्षेत्र खालसा के अधीन थे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जिसे</a:t>
            </a:r>
            <a:r>
              <a:rPr sz="3100" lang="en-US"/>
              <a:t> राज्य द्वारा नकद वेतन के बदले में सैनिक एवं </a:t>
            </a:r>
            <a:r>
              <a:rPr sz="3100" lang="en-US"/>
              <a:t>अ</a:t>
            </a:r>
            <a:r>
              <a:rPr sz="3100" lang="en-US"/>
              <a:t>सैनिक</a:t>
            </a:r>
            <a:r>
              <a:rPr sz="3100" lang="en-US"/>
              <a:t> अधिकारियों</a:t>
            </a:r>
            <a:r>
              <a:rPr sz="3100" lang="en-US"/>
              <a:t> तथा</a:t>
            </a:r>
            <a:r>
              <a:rPr sz="3100" lang="en-US"/>
              <a:t> अमीरों</a:t>
            </a:r>
            <a:r>
              <a:rPr sz="3100" lang="en-US"/>
              <a:t> को</a:t>
            </a:r>
            <a:r>
              <a:rPr sz="3100" lang="en-US"/>
              <a:t> आवंटित</a:t>
            </a:r>
            <a:r>
              <a:rPr sz="3100" lang="en-US"/>
              <a:t> किया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या</a:t>
            </a:r>
            <a:r>
              <a:rPr sz="3100" lang="en-US"/>
              <a:t> अ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अरबी</a:t>
            </a:r>
            <a:r>
              <a:rPr sz="3100" lang="en-US"/>
              <a:t> भाषा</a:t>
            </a:r>
            <a:r>
              <a:rPr sz="3100" lang="en-US"/>
              <a:t> का शब्द</a:t>
            </a:r>
            <a:r>
              <a:rPr sz="3100" lang="en-US"/>
              <a:t> है</a:t>
            </a:r>
            <a:r>
              <a:rPr sz="3100" lang="en-US"/>
              <a:t>।</a:t>
            </a:r>
            <a:r>
              <a:rPr sz="3100" lang="en-US"/>
              <a:t> प्रारंभ में इस प्रथा के अंतर्गत भूमि 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विशेष</a:t>
            </a:r>
            <a:r>
              <a:rPr sz="3100" lang="en-US"/>
              <a:t> खंड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</a:t>
            </a:r>
            <a:r>
              <a:rPr sz="3100" lang="en-US"/>
              <a:t>के</a:t>
            </a:r>
            <a:r>
              <a:rPr sz="3100" lang="en-US"/>
              <a:t> राजस्व का अधिकार सैनिकों को उनके वेतन के बदले दिया जाता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दिल्ली के सुल्तानों में इल्तुतमिश पहला सुल्तान था जिसने भारत में सामंती प्रथा को खत्म करने</a:t>
            </a:r>
            <a:r>
              <a:rPr sz="3100" lang="en-US"/>
              <a:t>,</a:t>
            </a:r>
            <a:r>
              <a:rPr sz="3100" lang="en-US"/>
              <a:t> दूरदराज के क्षेत्रों को केंद्र से जोड़ने के लिए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 प्रणाली की शुरुआत की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इल्तुतमिश के समय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 की दो श्रेणियां प्रचलित थी</a:t>
            </a:r>
            <a:r>
              <a:rPr sz="3100" lang="en-US"/>
              <a:t>-</a:t>
            </a:r>
            <a:endParaRPr sz="3100" lang="en-US"/>
          </a:p>
          <a:p>
            <a:r>
              <a:rPr sz="3100" lang="en-US"/>
              <a:t>1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खालसा</a:t>
            </a:r>
            <a:r>
              <a:rPr sz="3100" lang="en-US"/>
              <a:t> भूमि</a:t>
            </a:r>
            <a:r>
              <a:rPr sz="3100" lang="en-US"/>
              <a:t> से बाहर</a:t>
            </a:r>
            <a:r>
              <a:rPr sz="3100" lang="en-US"/>
              <a:t> प्रांतीय स्तर</a:t>
            </a:r>
            <a:r>
              <a:rPr sz="3100" lang="en-US"/>
              <a:t> की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जो</a:t>
            </a:r>
            <a:r>
              <a:rPr sz="3100" lang="en-US"/>
              <a:t> उच्च</a:t>
            </a:r>
            <a:r>
              <a:rPr sz="3100" lang="en-US"/>
              <a:t> वर्ग</a:t>
            </a:r>
            <a:r>
              <a:rPr sz="3100" lang="en-US"/>
              <a:t> के</a:t>
            </a:r>
            <a:r>
              <a:rPr sz="3100" lang="en-US"/>
              <a:t> अमीरों</a:t>
            </a:r>
            <a:r>
              <a:rPr sz="3100" lang="en-US"/>
              <a:t> को</a:t>
            </a:r>
            <a:r>
              <a:rPr sz="3100" lang="en-US"/>
              <a:t> ही</a:t>
            </a:r>
            <a:r>
              <a:rPr sz="3100" lang="en-US"/>
              <a:t> दी</a:t>
            </a:r>
            <a:r>
              <a:rPr sz="3100" lang="en-US"/>
              <a:t> जाती</a:t>
            </a:r>
            <a:r>
              <a:rPr sz="3100" lang="en-US"/>
              <a:t> थी</a:t>
            </a:r>
            <a:r>
              <a:rPr sz="3100" lang="en-US"/>
              <a:t> जिसके</a:t>
            </a:r>
            <a:r>
              <a:rPr sz="3100" lang="en-US"/>
              <a:t> पास</a:t>
            </a:r>
            <a:r>
              <a:rPr sz="3100" lang="en-US"/>
              <a:t> राजस्व</a:t>
            </a:r>
            <a:r>
              <a:rPr sz="3100" lang="en-US"/>
              <a:t> संबंधी</a:t>
            </a:r>
            <a:r>
              <a:rPr sz="3100" lang="en-US"/>
              <a:t> एवं</a:t>
            </a:r>
            <a:r>
              <a:rPr sz="3100" lang="en-US"/>
              <a:t> प्रशासकीय</a:t>
            </a:r>
            <a:r>
              <a:rPr sz="3100" lang="en-US"/>
              <a:t> दोनों</a:t>
            </a:r>
            <a:r>
              <a:rPr sz="3100" lang="en-US"/>
              <a:t> अधिकार</a:t>
            </a:r>
            <a:r>
              <a:rPr sz="3100" lang="en-US"/>
              <a:t> होते</a:t>
            </a:r>
            <a:r>
              <a:rPr sz="3100" lang="en-US"/>
              <a:t> थे</a:t>
            </a:r>
            <a:r>
              <a:rPr sz="3100" lang="en-US"/>
              <a:t>।</a:t>
            </a:r>
            <a:r>
              <a:rPr sz="3100" lang="en-US"/>
              <a:t> इस तरह</a:t>
            </a:r>
            <a:r>
              <a:rPr sz="3100" lang="en-US"/>
              <a:t> की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प्राप्त</a:t>
            </a:r>
            <a:r>
              <a:rPr sz="3100" lang="en-US"/>
              <a:t> व्यक्ति</a:t>
            </a:r>
            <a:r>
              <a:rPr sz="3100" lang="en-US"/>
              <a:t> को</a:t>
            </a:r>
            <a:r>
              <a:rPr sz="3100" lang="en-US"/>
              <a:t> मुक्ता</a:t>
            </a:r>
            <a:r>
              <a:rPr sz="3100" lang="en-US"/>
              <a:t> कहा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2015-05-11T00:30:45Z</dcterms:created>
  <dcterms:modified xsi:type="dcterms:W3CDTF">2020-05-18T18:21:50Z</dcterms:modified>
</cp:coreProperties>
</file>