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172870" y="365126"/>
            <a:ext cx="8822392" cy="4144272"/>
          </a:xfrm>
        </p:spPr>
        <p:txBody>
          <a:bodyPr>
            <a:normAutofit fontScale="90000"/>
          </a:bodyPr>
          <a:p>
            <a:r>
              <a:rPr lang="en-US"/>
              <a:t> </a:t>
            </a:r>
            <a:r>
              <a:rPr sz="6000" lang="en-US"/>
              <a:t>  </a:t>
            </a:r>
            <a:r>
              <a:rPr b="1" sz="6000" lang="en-US">
                <a:solidFill>
                  <a:srgbClr val="9933FF"/>
                </a:solidFill>
              </a:rPr>
              <a:t>Purnea</a:t>
            </a:r>
            <a:r>
              <a:rPr b="1" sz="6000" lang="en-US">
                <a:solidFill>
                  <a:srgbClr val="9933FF"/>
                </a:solidFill>
              </a:rPr>
              <a:t> University, purnea </a:t>
            </a:r>
            <a:br>
              <a:rPr b="1" sz="6000" lang="en-US">
                <a:solidFill>
                  <a:srgbClr val="9933FF"/>
                </a:solidFill>
              </a:rPr>
            </a:br>
            <a:r>
              <a:rPr lang="en-US"/>
              <a:t>      </a:t>
            </a:r>
            <a:br>
              <a:rPr lang="en-US"/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222" lang="en-US"/>
              <a:t>Paper    : 3rd, Medieval India (1206 - 1764)                     </a:t>
            </a:r>
            <a:br>
              <a:rPr b="1" sz="4222" lang="en-US"/>
            </a:br>
            <a:r>
              <a:rPr b="1" lang="en-US"/>
              <a:t> Topic     : Administration of Delhi Sultanate, L-7</a:t>
            </a:r>
            <a:endParaRPr b="1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 rot="21600000">
            <a:off x="4714394" y="4741306"/>
            <a:ext cx="3800954" cy="1539094"/>
          </a:xfrm>
        </p:spPr>
        <p:txBody>
          <a:bodyPr>
            <a:normAutofit fontScale="91618" lnSpcReduction="20000"/>
          </a:bodyPr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Dr. Suresh Kumar Meena               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386" lang="en-US">
                <a:solidFill>
                  <a:srgbClr val="002060"/>
                </a:solidFill>
              </a:rPr>
              <a:t> Assistant Professor, History  </a:t>
            </a:r>
            <a:endParaRPr b="1" sz="2386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717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 </a:t>
            </a:r>
            <a:r>
              <a:rPr b="1" sz="4900" lang="en-US"/>
              <a:t>सैनिक</a:t>
            </a:r>
            <a:r>
              <a:rPr b="1" sz="4900" lang="en-US"/>
              <a:t> संगठन</a:t>
            </a:r>
            <a:r>
              <a:rPr b="1" sz="4900" lang="en-US"/>
              <a:t>.</a:t>
            </a:r>
            <a:r>
              <a:rPr b="1" sz="4900" lang="en-US"/>
              <a:t>.</a:t>
            </a:r>
            <a:r>
              <a:rPr b="1" sz="4900" lang="en-US"/>
              <a:t>2</a:t>
            </a:r>
            <a:endParaRPr b="1" sz="4900"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अलाउद्दीन</a:t>
            </a:r>
            <a:r>
              <a:rPr sz="3100" lang="en-US"/>
              <a:t> ने</a:t>
            </a:r>
            <a:r>
              <a:rPr sz="3100" lang="en-US"/>
              <a:t> सैनिकों</a:t>
            </a:r>
            <a:r>
              <a:rPr sz="3100" lang="en-US"/>
              <a:t> को</a:t>
            </a:r>
            <a:r>
              <a:rPr sz="3100" lang="en-US"/>
              <a:t> अक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प्रदान करने</a:t>
            </a:r>
            <a:r>
              <a:rPr sz="3100" lang="en-US"/>
              <a:t> की</a:t>
            </a:r>
            <a:r>
              <a:rPr sz="3100" lang="en-US"/>
              <a:t> प्रथा</a:t>
            </a:r>
            <a:r>
              <a:rPr sz="3100" lang="en-US"/>
              <a:t> को</a:t>
            </a:r>
            <a:r>
              <a:rPr sz="3100" lang="en-US"/>
              <a:t> समाप्त</a:t>
            </a:r>
            <a:r>
              <a:rPr sz="3100" lang="en-US"/>
              <a:t> कर</a:t>
            </a:r>
            <a:r>
              <a:rPr sz="3100" lang="en-US"/>
              <a:t> दिया</a:t>
            </a:r>
            <a:r>
              <a:rPr sz="3100" lang="en-US"/>
              <a:t>।</a:t>
            </a:r>
            <a:r>
              <a:rPr sz="3100" lang="en-US"/>
              <a:t> एक</a:t>
            </a:r>
            <a:r>
              <a:rPr sz="3100" lang="en-US"/>
              <a:t> घोड़ा</a:t>
            </a:r>
            <a:r>
              <a:rPr sz="3100" lang="en-US"/>
              <a:t> रखने</a:t>
            </a:r>
            <a:r>
              <a:rPr sz="3100" lang="en-US"/>
              <a:t> वाले</a:t>
            </a:r>
            <a:r>
              <a:rPr sz="3100" lang="en-US"/>
              <a:t> अश्व</a:t>
            </a:r>
            <a:r>
              <a:rPr sz="3100" lang="en-US"/>
              <a:t>ा</a:t>
            </a:r>
            <a:r>
              <a:rPr sz="3100" lang="en-US"/>
              <a:t>रोही सैनिक</a:t>
            </a:r>
            <a:r>
              <a:rPr sz="3100" lang="en-US"/>
              <a:t> का</a:t>
            </a:r>
            <a:r>
              <a:rPr sz="3100" lang="en-US"/>
              <a:t> वार्षिक</a:t>
            </a:r>
            <a:r>
              <a:rPr sz="3100" lang="en-US"/>
              <a:t> वेतन</a:t>
            </a:r>
            <a:r>
              <a:rPr sz="3100" lang="en-US"/>
              <a:t> 234 टन</a:t>
            </a:r>
            <a:r>
              <a:rPr sz="3100" lang="en-US"/>
              <a:t> का</a:t>
            </a:r>
            <a:r>
              <a:rPr sz="3100" lang="en-US"/>
              <a:t> निश्चित</a:t>
            </a:r>
            <a:r>
              <a:rPr sz="3100" lang="en-US"/>
              <a:t> हुआ</a:t>
            </a:r>
            <a:r>
              <a:rPr sz="3100" lang="en-US"/>
              <a:t> और दो अ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प</a:t>
            </a:r>
            <a:r>
              <a:rPr sz="3100" lang="en-US"/>
              <a:t>ा</a:t>
            </a:r>
            <a:r>
              <a:rPr sz="3100" lang="en-US"/>
              <a:t> सैनिकों को</a:t>
            </a:r>
            <a:r>
              <a:rPr sz="3100" lang="en-US"/>
              <a:t> 78 </a:t>
            </a:r>
            <a:r>
              <a:rPr sz="3100" lang="en-US"/>
              <a:t>ट</a:t>
            </a:r>
            <a:r>
              <a:rPr sz="3100" lang="en-US"/>
              <a:t>ं</a:t>
            </a:r>
            <a:r>
              <a:rPr sz="3100" lang="en-US"/>
              <a:t>का</a:t>
            </a:r>
            <a:r>
              <a:rPr sz="3100" lang="en-US"/>
              <a:t> वार्षिक</a:t>
            </a:r>
            <a:r>
              <a:rPr sz="3100" lang="en-US"/>
              <a:t> अतिरिक्त</a:t>
            </a:r>
            <a:r>
              <a:rPr sz="3100" lang="en-US"/>
              <a:t> प्रदान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अलाउद्दीन ने घोड़े को दागने की प्रथा प्रारंभ थी जिससे उसकी अदला-बदली ना हो सके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फिरोजशाह तुगलक ने सैनिकों को अनुवांशिक आधार पर </a:t>
            </a:r>
            <a:r>
              <a:rPr sz="3100" lang="en-US"/>
              <a:t>इक्ताएं </a:t>
            </a:r>
            <a:r>
              <a:rPr sz="3100" lang="en-US"/>
              <a:t>प्रदान</a:t>
            </a:r>
            <a:r>
              <a:rPr sz="3100" lang="en-US"/>
              <a:t> करके सेना का लगभग सत्यानाश कर दिया 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उसने सेना में दा</a:t>
            </a:r>
            <a:r>
              <a:rPr sz="3100" lang="en-US"/>
              <a:t>स</a:t>
            </a:r>
            <a:r>
              <a:rPr sz="3100" lang="en-US"/>
              <a:t>ो</a:t>
            </a:r>
            <a:r>
              <a:rPr sz="3100" lang="en-US"/>
              <a:t> </a:t>
            </a:r>
            <a:r>
              <a:rPr sz="3100" lang="en-US"/>
              <a:t>को</a:t>
            </a:r>
            <a:r>
              <a:rPr sz="3100" lang="en-US"/>
              <a:t> भर्ती करना प्रारंभ कर दिया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अलाउद्दीन के शासनकाल के बाद मुक्ता लोग अपने सैनिकों के वेतन में से कुछ कमीशन काट लिया करते थे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गयासुद्दीन</a:t>
            </a:r>
            <a:r>
              <a:rPr sz="3100" lang="en-US"/>
              <a:t> </a:t>
            </a:r>
            <a:r>
              <a:rPr sz="3100" lang="en-US"/>
              <a:t> तुगलक ने केवल इस कुप्रथा को समाप्त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ी</a:t>
            </a:r>
            <a:r>
              <a:rPr sz="3100" lang="en-US"/>
              <a:t> नहीं किया</a:t>
            </a:r>
            <a:r>
              <a:rPr sz="3100" lang="en-US"/>
              <a:t> वर</a:t>
            </a:r>
            <a:r>
              <a:rPr sz="3100" lang="en-US"/>
              <a:t>न</a:t>
            </a:r>
            <a:r>
              <a:rPr sz="3100" lang="en-US"/>
              <a:t>्</a:t>
            </a:r>
            <a:r>
              <a:rPr sz="3100" lang="en-US"/>
              <a:t> </a:t>
            </a:r>
            <a:r>
              <a:rPr sz="3100" lang="en-US"/>
              <a:t>सैनिकों</a:t>
            </a:r>
            <a:r>
              <a:rPr sz="3100" lang="en-US"/>
              <a:t> के</a:t>
            </a:r>
            <a:r>
              <a:rPr sz="3100" lang="en-US"/>
              <a:t> वेतन</a:t>
            </a:r>
            <a:r>
              <a:rPr sz="3100" lang="en-US"/>
              <a:t> रजिस्टर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वसीला</a:t>
            </a:r>
            <a:r>
              <a:rPr sz="3100" lang="en-US"/>
              <a:t>त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श</a:t>
            </a:r>
            <a:r>
              <a:rPr sz="3100" lang="en-US"/>
              <a:t>्</a:t>
            </a:r>
            <a:r>
              <a:rPr sz="3100" lang="en-US"/>
              <a:t>म</a:t>
            </a:r>
            <a:r>
              <a:rPr sz="3100" lang="en-US"/>
              <a:t>)</a:t>
            </a:r>
            <a:r>
              <a:rPr sz="3100" lang="en-US"/>
              <a:t> की</a:t>
            </a:r>
            <a:r>
              <a:rPr sz="3100" lang="en-US"/>
              <a:t> स्वयं</a:t>
            </a:r>
            <a:r>
              <a:rPr sz="3100" lang="en-US"/>
              <a:t> जांच</a:t>
            </a:r>
            <a:r>
              <a:rPr sz="3100" lang="en-US"/>
              <a:t> करने</a:t>
            </a:r>
            <a:r>
              <a:rPr sz="3100" lang="en-US"/>
              <a:t> लगा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अलाउद्दीन की </a:t>
            </a:r>
            <a:r>
              <a:rPr sz="3100" lang="en-US"/>
              <a:t>सैन्य </a:t>
            </a:r>
            <a:r>
              <a:rPr sz="3100" lang="en-US"/>
              <a:t>व्यवस्था</a:t>
            </a:r>
            <a:r>
              <a:rPr sz="3100" lang="en-US"/>
              <a:t> खुश</a:t>
            </a:r>
            <a:r>
              <a:rPr sz="3100" lang="en-US"/>
              <a:t>र</a:t>
            </a:r>
            <a:r>
              <a:rPr sz="3100" lang="en-US"/>
              <a:t>व</a:t>
            </a:r>
            <a:r>
              <a:rPr sz="3100" lang="en-US"/>
              <a:t> शाह के समय में टूट कर बिखर गई</a:t>
            </a:r>
            <a:r>
              <a:rPr sz="3100" lang="en-US"/>
              <a:t>।</a:t>
            </a:r>
            <a:r>
              <a:rPr sz="3100" lang="en-US"/>
              <a:t> इसने किराए पर सैनिकों क</a:t>
            </a:r>
            <a:r>
              <a:rPr sz="3100" lang="en-US"/>
              <a:t>ो</a:t>
            </a:r>
            <a:r>
              <a:rPr sz="3100" lang="en-US"/>
              <a:t> भर्ती</a:t>
            </a:r>
            <a:r>
              <a:rPr sz="3100" lang="en-US"/>
              <a:t> किया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मोहम्मद</a:t>
            </a:r>
            <a:r>
              <a:rPr sz="3100" lang="en-US"/>
              <a:t> बिन तुगलक</a:t>
            </a:r>
            <a:r>
              <a:rPr sz="3100" lang="en-US"/>
              <a:t> के</a:t>
            </a:r>
            <a:r>
              <a:rPr sz="3100" lang="en-US"/>
              <a:t> शासन</a:t>
            </a:r>
            <a:r>
              <a:rPr sz="3100" lang="en-US"/>
              <a:t> काल</a:t>
            </a:r>
            <a:r>
              <a:rPr sz="3100" lang="en-US"/>
              <a:t> में</a:t>
            </a:r>
            <a:r>
              <a:rPr sz="3100" lang="en-US"/>
              <a:t> सैनिक</a:t>
            </a:r>
            <a:r>
              <a:rPr sz="3100" lang="en-US"/>
              <a:t> अधिकारियों</a:t>
            </a:r>
            <a:r>
              <a:rPr sz="3100" lang="en-US"/>
              <a:t> और</a:t>
            </a:r>
            <a:r>
              <a:rPr sz="3100" lang="en-US"/>
              <a:t> उनके</a:t>
            </a:r>
            <a:r>
              <a:rPr sz="3100" lang="en-US"/>
              <a:t> अधीनस्थ</a:t>
            </a:r>
            <a:r>
              <a:rPr sz="3100" lang="en-US"/>
              <a:t> सैनिकों</a:t>
            </a:r>
            <a:r>
              <a:rPr sz="3100" lang="en-US"/>
              <a:t> के</a:t>
            </a:r>
            <a:r>
              <a:rPr sz="3100" lang="en-US"/>
              <a:t> वेतन</a:t>
            </a:r>
            <a:r>
              <a:rPr sz="3100" lang="en-US"/>
              <a:t> का</a:t>
            </a:r>
            <a:r>
              <a:rPr sz="3100" lang="en-US"/>
              <a:t> विवरण</a:t>
            </a:r>
            <a:r>
              <a:rPr sz="3100" lang="en-US"/>
              <a:t> हमें</a:t>
            </a:r>
            <a:r>
              <a:rPr sz="3100" lang="en-US"/>
              <a:t> पहली बार</a:t>
            </a:r>
            <a:r>
              <a:rPr sz="3100" lang="en-US"/>
              <a:t> मिलता</a:t>
            </a:r>
            <a:r>
              <a:rPr sz="3100" lang="en-US"/>
              <a:t> है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मोहम्मद तुगलक के समय में मुक्ता और सेना</a:t>
            </a:r>
            <a:r>
              <a:rPr sz="3100" lang="en-US"/>
              <a:t>ध</a:t>
            </a:r>
            <a:r>
              <a:rPr sz="3100" lang="en-US"/>
              <a:t>्यक्षों</a:t>
            </a:r>
            <a:r>
              <a:rPr sz="3100" lang="en-US"/>
              <a:t> से राजस्व वसूली करने का अधिकार छीन कर प्रांतों में </a:t>
            </a:r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द</a:t>
            </a:r>
            <a:r>
              <a:rPr sz="3100" lang="en-US"/>
              <a:t>ा</a:t>
            </a:r>
            <a:r>
              <a:rPr sz="3100" lang="en-US"/>
              <a:t>र</a:t>
            </a:r>
            <a:r>
              <a:rPr sz="3100" lang="en-US"/>
              <a:t> और फौजदार नामक अधिकारियों को दे दिया गया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सैन्य विभाग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दीवान ए</a:t>
            </a:r>
            <a:r>
              <a:rPr sz="3100" lang="en-US"/>
              <a:t> अर्ज</a:t>
            </a:r>
            <a:r>
              <a:rPr sz="3100" lang="en-US"/>
              <a:t>)</a:t>
            </a:r>
            <a:r>
              <a:rPr sz="3100" lang="en-US"/>
              <a:t> का</a:t>
            </a:r>
            <a:r>
              <a:rPr sz="3100" lang="en-US"/>
              <a:t> प्रधान</a:t>
            </a:r>
            <a:r>
              <a:rPr sz="3100" lang="en-US"/>
              <a:t> आर</a:t>
            </a:r>
            <a:r>
              <a:rPr sz="3100" lang="en-US"/>
              <a:t>ि</a:t>
            </a:r>
            <a:r>
              <a:rPr sz="3100" lang="en-US"/>
              <a:t>ज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म</a:t>
            </a:r>
            <a:r>
              <a:rPr sz="3100" lang="en-US"/>
              <a:t>ु</a:t>
            </a:r>
            <a:r>
              <a:rPr sz="3100" lang="en-US"/>
              <a:t>मालिक</a:t>
            </a:r>
            <a:r>
              <a:rPr sz="3100" lang="en-US"/>
              <a:t> कहलाता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भारत</a:t>
            </a:r>
            <a:r>
              <a:rPr sz="3100" lang="en-US"/>
              <a:t> में</a:t>
            </a:r>
            <a:r>
              <a:rPr sz="3100" lang="en-US"/>
              <a:t> आरि</a:t>
            </a:r>
            <a:r>
              <a:rPr sz="3100" lang="en-US"/>
              <a:t>ज</a:t>
            </a:r>
            <a:r>
              <a:rPr sz="3100" lang="en-US"/>
              <a:t> </a:t>
            </a:r>
            <a:r>
              <a:rPr sz="3100" lang="en-US"/>
              <a:t>के</a:t>
            </a:r>
            <a:r>
              <a:rPr sz="3100" lang="en-US"/>
              <a:t> विभाग की स्थापना सबसे पहले बलबन ने की थी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दुर्ग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किलो</a:t>
            </a:r>
            <a:r>
              <a:rPr sz="3100" lang="en-US"/>
              <a:t>)</a:t>
            </a:r>
            <a:r>
              <a:rPr sz="3100" lang="en-US"/>
              <a:t> को सैनिक सुरक्षा का महान स्तंभ माना जाता था प्रत्येक दुर्ग का एक दुर्ग पाल होता था जिसे सामान्यतया कोतवाल कहा जाता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3100" lang="en-US"/>
              <a:t>इल्तुतमिश</a:t>
            </a:r>
            <a:r>
              <a:rPr sz="3100" lang="en-US"/>
              <a:t> ने</a:t>
            </a:r>
            <a:r>
              <a:rPr sz="3100" lang="en-US"/>
              <a:t> सैनिकों</a:t>
            </a:r>
            <a:r>
              <a:rPr sz="3100" lang="en-US"/>
              <a:t> को</a:t>
            </a:r>
            <a:r>
              <a:rPr sz="3100" lang="en-US"/>
              <a:t> वेतन</a:t>
            </a:r>
            <a:r>
              <a:rPr sz="3100" lang="en-US"/>
              <a:t> के</a:t>
            </a:r>
            <a:r>
              <a:rPr sz="3100" lang="en-US"/>
              <a:t> तौर</a:t>
            </a:r>
            <a:r>
              <a:rPr sz="3100" lang="en-US"/>
              <a:t> पर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प्रदान</a:t>
            </a:r>
            <a:r>
              <a:rPr sz="3100" lang="en-US"/>
              <a:t> करने</a:t>
            </a:r>
            <a:r>
              <a:rPr sz="3100" lang="en-US"/>
              <a:t> की</a:t>
            </a:r>
            <a:r>
              <a:rPr sz="3100" lang="en-US"/>
              <a:t> प्रथा</a:t>
            </a:r>
            <a:r>
              <a:rPr sz="3100" lang="en-US"/>
              <a:t> आरंभ की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लो</a:t>
            </a:r>
            <a:r>
              <a:rPr sz="3100" lang="en-US"/>
              <a:t>द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काल</a:t>
            </a:r>
            <a:r>
              <a:rPr sz="3100" lang="en-US"/>
              <a:t> में</a:t>
            </a:r>
            <a:r>
              <a:rPr sz="3100" lang="en-US"/>
              <a:t> अफ़गानों</a:t>
            </a:r>
            <a:r>
              <a:rPr sz="3100" lang="en-US"/>
              <a:t> की प्रजातांत्रिक</a:t>
            </a:r>
            <a:r>
              <a:rPr sz="3100" lang="en-US"/>
              <a:t> मनोवृति</a:t>
            </a:r>
            <a:r>
              <a:rPr sz="3100" lang="en-US"/>
              <a:t> के</a:t>
            </a:r>
            <a:r>
              <a:rPr sz="3100" lang="en-US"/>
              <a:t> कारण</a:t>
            </a:r>
            <a:r>
              <a:rPr sz="3100" lang="en-US"/>
              <a:t> सेना का</a:t>
            </a:r>
            <a:r>
              <a:rPr sz="3100" lang="en-US"/>
              <a:t> स्वरूप</a:t>
            </a:r>
            <a:r>
              <a:rPr sz="3100" lang="en-US"/>
              <a:t> बदल</a:t>
            </a:r>
            <a:r>
              <a:rPr sz="3100" lang="en-US"/>
              <a:t> गया</a:t>
            </a:r>
            <a:r>
              <a:rPr sz="3100" lang="en-US"/>
              <a:t> तथा</a:t>
            </a:r>
            <a:r>
              <a:rPr sz="3100" lang="en-US"/>
              <a:t> व</a:t>
            </a:r>
            <a:r>
              <a:rPr sz="3100" lang="en-US"/>
              <a:t>ह</a:t>
            </a:r>
            <a:r>
              <a:rPr sz="3100" lang="en-US"/>
              <a:t> </a:t>
            </a:r>
            <a:r>
              <a:rPr sz="3100" lang="en-US"/>
              <a:t>जनजात</a:t>
            </a:r>
            <a:r>
              <a:rPr sz="3100" lang="en-US"/>
              <a:t>ी</a:t>
            </a:r>
            <a:r>
              <a:rPr sz="3100" lang="en-US"/>
              <a:t>य</a:t>
            </a:r>
            <a:r>
              <a:rPr sz="3100" lang="en-US"/>
              <a:t> लड़ाकू</a:t>
            </a:r>
            <a:r>
              <a:rPr sz="3100" lang="en-US"/>
              <a:t> सेना</a:t>
            </a:r>
            <a:r>
              <a:rPr sz="3100" lang="en-US"/>
              <a:t> हो</a:t>
            </a:r>
            <a:r>
              <a:rPr sz="3100" lang="en-US"/>
              <a:t> गई</a:t>
            </a:r>
            <a:r>
              <a:rPr sz="3100" lang="en-US"/>
              <a:t> 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सैनिक</a:t>
            </a:r>
            <a:r>
              <a:rPr sz="3100" lang="en-US"/>
              <a:t> जो</a:t>
            </a:r>
            <a:r>
              <a:rPr sz="3100" lang="en-US"/>
              <a:t> सुल्तानों</a:t>
            </a:r>
            <a:r>
              <a:rPr sz="3100" lang="en-US"/>
              <a:t> के</a:t>
            </a:r>
            <a:r>
              <a:rPr sz="3100" lang="en-US"/>
              <a:t> सैनिकों</a:t>
            </a:r>
            <a:r>
              <a:rPr sz="3100" lang="en-US"/>
              <a:t> के</a:t>
            </a:r>
            <a:r>
              <a:rPr sz="3100" lang="en-US"/>
              <a:t> रूप</a:t>
            </a:r>
            <a:r>
              <a:rPr sz="3100" lang="en-US"/>
              <a:t> में</a:t>
            </a:r>
            <a:r>
              <a:rPr sz="3100" lang="en-US"/>
              <a:t> भर्ती</a:t>
            </a:r>
            <a:r>
              <a:rPr sz="3100" lang="en-US"/>
              <a:t> किए</a:t>
            </a:r>
            <a:r>
              <a:rPr sz="3100" lang="en-US"/>
              <a:t> जाते</a:t>
            </a:r>
            <a:r>
              <a:rPr sz="3100" lang="en-US"/>
              <a:t> थे</a:t>
            </a:r>
            <a:r>
              <a:rPr sz="3100" lang="en-US"/>
              <a:t> खासखेल कहलाते थे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इनमें</a:t>
            </a:r>
            <a:r>
              <a:rPr sz="3100" lang="en-US"/>
              <a:t> </a:t>
            </a:r>
            <a:r>
              <a:rPr sz="3100" lang="en-US"/>
              <a:t>शाही अंगरक्षक गुलाम आदि होते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सेना के</a:t>
            </a:r>
            <a:r>
              <a:rPr sz="3100" lang="en-US"/>
              <a:t> मुख्य</a:t>
            </a:r>
            <a:r>
              <a:rPr sz="3100" lang="en-US"/>
              <a:t> तीन</a:t>
            </a:r>
            <a:r>
              <a:rPr sz="3100" lang="en-US"/>
              <a:t> भाग</a:t>
            </a:r>
            <a:r>
              <a:rPr sz="3100" lang="en-US"/>
              <a:t> थे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1</a:t>
            </a:r>
            <a:r>
              <a:rPr sz="3100" lang="en-US"/>
              <a:t>.</a:t>
            </a:r>
            <a:r>
              <a:rPr sz="3100" lang="en-US"/>
              <a:t> घुड़सवार</a:t>
            </a:r>
            <a:r>
              <a:rPr sz="3100" lang="en-US"/>
              <a:t> सेना</a:t>
            </a:r>
            <a:r>
              <a:rPr sz="3100" lang="en-US"/>
              <a:t> </a:t>
            </a:r>
            <a:r>
              <a:rPr sz="3100" lang="en-US"/>
              <a:t>2</a:t>
            </a:r>
            <a:r>
              <a:rPr sz="3100" lang="en-US"/>
              <a:t>.</a:t>
            </a:r>
            <a:r>
              <a:rPr sz="3100" lang="en-US"/>
              <a:t> गज</a:t>
            </a:r>
            <a:r>
              <a:rPr sz="3100" lang="en-US"/>
              <a:t> </a:t>
            </a:r>
            <a:r>
              <a:rPr sz="3100" lang="en-US"/>
              <a:t>सेना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3</a:t>
            </a:r>
            <a:r>
              <a:rPr sz="3100" lang="en-US"/>
              <a:t>.</a:t>
            </a:r>
            <a:r>
              <a:rPr sz="3100" lang="en-US"/>
              <a:t> पैदल</a:t>
            </a:r>
            <a:r>
              <a:rPr sz="3100" lang="en-US"/>
              <a:t> सेना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पायक</a:t>
            </a:r>
            <a:r>
              <a:rPr sz="3100" lang="en-US"/>
              <a:t>)</a:t>
            </a:r>
            <a:r>
              <a:rPr sz="3100" lang="en-US"/>
              <a:t>।</a:t>
            </a:r>
            <a:endParaRPr sz="3100" lang="en-US"/>
          </a:p>
          <a:p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न्याय</a:t>
            </a:r>
            <a:r>
              <a:rPr b="1" sz="5000" lang="en-US"/>
              <a:t> एवं</a:t>
            </a:r>
            <a:r>
              <a:rPr b="1" sz="5000" lang="en-US"/>
              <a:t> दंड</a:t>
            </a:r>
            <a:r>
              <a:rPr b="1" sz="5000" lang="en-US"/>
              <a:t> व्यवस्था</a:t>
            </a:r>
            <a:endParaRPr b="1" sz="5000"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2900" lang="en-US"/>
              <a:t>मुस्लिम</a:t>
            </a:r>
            <a:r>
              <a:rPr sz="2900" lang="en-US"/>
              <a:t> कानून</a:t>
            </a:r>
            <a:r>
              <a:rPr sz="2900" lang="en-US"/>
              <a:t> के चार</a:t>
            </a:r>
            <a:r>
              <a:rPr sz="2900" lang="en-US"/>
              <a:t> स्रोत</a:t>
            </a:r>
            <a:r>
              <a:rPr sz="2900" lang="en-US"/>
              <a:t> हैं</a:t>
            </a:r>
            <a:r>
              <a:rPr sz="2900" lang="en-US"/>
              <a:t>-</a:t>
            </a:r>
            <a:r>
              <a:rPr sz="2900" lang="en-US"/>
              <a:t> </a:t>
            </a:r>
            <a:r>
              <a:rPr sz="2900" lang="en-US"/>
              <a:t>कुरान</a:t>
            </a:r>
            <a:r>
              <a:rPr sz="2900" lang="en-US"/>
              <a:t>,</a:t>
            </a:r>
            <a:r>
              <a:rPr sz="2900" lang="en-US"/>
              <a:t> हदीस</a:t>
            </a:r>
            <a:r>
              <a:rPr sz="2900" lang="en-US"/>
              <a:t>,</a:t>
            </a:r>
            <a:r>
              <a:rPr sz="2900" lang="en-US"/>
              <a:t> इजमा</a:t>
            </a:r>
            <a:r>
              <a:rPr sz="2900" lang="en-US"/>
              <a:t> तथा</a:t>
            </a:r>
            <a:r>
              <a:rPr sz="2900" lang="en-US"/>
              <a:t> कयास</a:t>
            </a:r>
            <a:r>
              <a:rPr sz="2900" lang="en-US"/>
              <a:t>।</a:t>
            </a:r>
            <a:r>
              <a:rPr sz="2900" lang="en-US"/>
              <a:t> </a:t>
            </a:r>
            <a:endParaRPr sz="2900" lang="en-US"/>
          </a:p>
          <a:p>
            <a:r>
              <a:rPr sz="2900" lang="en-US"/>
              <a:t>कुरान</a:t>
            </a:r>
            <a:r>
              <a:rPr sz="2900" lang="en-US"/>
              <a:t> </a:t>
            </a:r>
            <a:r>
              <a:rPr sz="2900" lang="en-US"/>
              <a:t>-</a:t>
            </a:r>
            <a:r>
              <a:rPr sz="2900" lang="en-US"/>
              <a:t> </a:t>
            </a:r>
            <a:r>
              <a:rPr sz="2900" lang="en-US"/>
              <a:t>मुस्लिम</a:t>
            </a:r>
            <a:r>
              <a:rPr sz="2900" lang="en-US"/>
              <a:t> कानूनों का</a:t>
            </a:r>
            <a:r>
              <a:rPr sz="2900" lang="en-US"/>
              <a:t> प्रमुख</a:t>
            </a:r>
            <a:r>
              <a:rPr sz="2900" lang="en-US"/>
              <a:t> स्त्रोत</a:t>
            </a:r>
            <a:r>
              <a:rPr sz="2900" lang="en-US"/>
              <a:t> है</a:t>
            </a:r>
            <a:r>
              <a:rPr sz="2900" lang="en-US"/>
              <a:t>।</a:t>
            </a:r>
            <a:endParaRPr sz="2900" lang="en-US"/>
          </a:p>
          <a:p>
            <a:r>
              <a:rPr sz="2900" lang="en-US"/>
              <a:t> </a:t>
            </a:r>
            <a:r>
              <a:rPr sz="2900" lang="en-US"/>
              <a:t>हदीस</a:t>
            </a:r>
            <a:r>
              <a:rPr sz="2900" lang="en-US"/>
              <a:t> </a:t>
            </a:r>
            <a:r>
              <a:rPr sz="2900" lang="en-US"/>
              <a:t>-</a:t>
            </a:r>
            <a:r>
              <a:rPr sz="2900" lang="en-US"/>
              <a:t> में</a:t>
            </a:r>
            <a:r>
              <a:rPr sz="2900" lang="en-US"/>
              <a:t> पैगंबर</a:t>
            </a:r>
            <a:r>
              <a:rPr sz="2900" lang="en-US"/>
              <a:t> के</a:t>
            </a:r>
            <a:r>
              <a:rPr sz="2900" lang="en-US"/>
              <a:t> कथनों</a:t>
            </a:r>
            <a:r>
              <a:rPr sz="2900" lang="en-US"/>
              <a:t> एवं</a:t>
            </a:r>
            <a:r>
              <a:rPr sz="2900" lang="en-US"/>
              <a:t> कार्यों</a:t>
            </a:r>
            <a:r>
              <a:rPr sz="2900" lang="en-US"/>
              <a:t> का</a:t>
            </a:r>
            <a:r>
              <a:rPr sz="2900" lang="en-US"/>
              <a:t> उल्लेख</a:t>
            </a:r>
            <a:r>
              <a:rPr sz="2900" lang="en-US"/>
              <a:t> है</a:t>
            </a:r>
            <a:r>
              <a:rPr sz="2900" lang="en-US"/>
              <a:t>।</a:t>
            </a:r>
            <a:endParaRPr sz="2900" lang="en-US"/>
          </a:p>
          <a:p>
            <a:r>
              <a:rPr sz="2900" lang="en-US"/>
              <a:t>इस्लामी</a:t>
            </a:r>
            <a:r>
              <a:rPr sz="2900" lang="en-US"/>
              <a:t> कानूनों</a:t>
            </a:r>
            <a:r>
              <a:rPr sz="2900" lang="en-US"/>
              <a:t> की</a:t>
            </a:r>
            <a:r>
              <a:rPr sz="2900" lang="en-US"/>
              <a:t> व्यवस्था</a:t>
            </a:r>
            <a:r>
              <a:rPr sz="2900" lang="en-US"/>
              <a:t> करने</a:t>
            </a:r>
            <a:r>
              <a:rPr sz="2900" lang="en-US"/>
              <a:t> वाले</a:t>
            </a:r>
            <a:r>
              <a:rPr sz="2900" lang="en-US"/>
              <a:t> विधि</a:t>
            </a:r>
            <a:r>
              <a:rPr sz="2900" lang="en-US"/>
              <a:t>वेता</a:t>
            </a:r>
            <a:r>
              <a:rPr sz="2900" lang="en-US"/>
              <a:t> मुज</a:t>
            </a:r>
            <a:r>
              <a:rPr sz="2900" lang="en-US"/>
              <a:t>त</a:t>
            </a:r>
            <a:r>
              <a:rPr sz="2900" lang="en-US"/>
              <a:t>हिद</a:t>
            </a:r>
            <a:r>
              <a:rPr sz="2900" lang="en-US"/>
              <a:t> अथवा</a:t>
            </a:r>
            <a:r>
              <a:rPr sz="2900" lang="en-US"/>
              <a:t> विधिशास्त्र</a:t>
            </a:r>
            <a:r>
              <a:rPr sz="2900" lang="en-US"/>
              <a:t>ी</a:t>
            </a:r>
            <a:r>
              <a:rPr sz="2900" lang="en-US"/>
              <a:t> </a:t>
            </a:r>
            <a:r>
              <a:rPr sz="2900" lang="en-US"/>
              <a:t>कहलाते</a:t>
            </a:r>
            <a:r>
              <a:rPr sz="2900" lang="en-US"/>
              <a:t> हैं</a:t>
            </a:r>
            <a:r>
              <a:rPr sz="2900" lang="en-US"/>
              <a:t>।</a:t>
            </a:r>
            <a:endParaRPr sz="2900" lang="en-US"/>
          </a:p>
          <a:p>
            <a:r>
              <a:rPr sz="2900" lang="en-US"/>
              <a:t>इजमा</a:t>
            </a:r>
            <a:r>
              <a:rPr sz="2900" lang="en-US"/>
              <a:t> </a:t>
            </a:r>
            <a:r>
              <a:rPr sz="2900" lang="en-US"/>
              <a:t>-</a:t>
            </a:r>
            <a:r>
              <a:rPr sz="2900" lang="en-US"/>
              <a:t> मुज</a:t>
            </a:r>
            <a:r>
              <a:rPr sz="2900" lang="en-US"/>
              <a:t>त</a:t>
            </a:r>
            <a:r>
              <a:rPr sz="2900" lang="en-US"/>
              <a:t>हिद द्वारा व्याख्या किया गया कानून अल्लाह की इच्छा का ही रूप माना जाता है</a:t>
            </a:r>
            <a:r>
              <a:rPr sz="2900" lang="en-US"/>
              <a:t>।</a:t>
            </a:r>
            <a:r>
              <a:rPr sz="2900" lang="en-US"/>
              <a:t> </a:t>
            </a:r>
            <a:r>
              <a:rPr sz="2900" lang="en-US"/>
              <a:t>कानून</a:t>
            </a:r>
            <a:r>
              <a:rPr sz="2900" lang="en-US"/>
              <a:t> के स्त्रोत को इजमा कहते हैं</a:t>
            </a:r>
            <a:r>
              <a:rPr sz="2900" lang="en-US"/>
              <a:t>।</a:t>
            </a:r>
            <a:endParaRPr sz="29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कयास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अर्थात</a:t>
            </a:r>
            <a:r>
              <a:rPr sz="3100" lang="en-US"/>
              <a:t> त</a:t>
            </a:r>
            <a:r>
              <a:rPr sz="3100" lang="en-US"/>
              <a:t>र</a:t>
            </a:r>
            <a:r>
              <a:rPr sz="3100" lang="en-US"/>
              <a:t>्</a:t>
            </a:r>
            <a:r>
              <a:rPr sz="3100" lang="en-US"/>
              <a:t>क</a:t>
            </a:r>
            <a:r>
              <a:rPr sz="3100" lang="en-US"/>
              <a:t> अथवा</a:t>
            </a:r>
            <a:r>
              <a:rPr sz="3100" lang="en-US"/>
              <a:t> विश्लेषण</a:t>
            </a:r>
            <a:r>
              <a:rPr sz="3100" lang="en-US"/>
              <a:t> के</a:t>
            </a:r>
            <a:r>
              <a:rPr sz="3100" lang="en-US"/>
              <a:t> आधार</a:t>
            </a:r>
            <a:r>
              <a:rPr sz="3100" lang="en-US"/>
              <a:t> पर</a:t>
            </a:r>
            <a:r>
              <a:rPr sz="3100" lang="en-US"/>
              <a:t> कानून</a:t>
            </a:r>
            <a:r>
              <a:rPr sz="3100" lang="en-US"/>
              <a:t> की</a:t>
            </a:r>
            <a:r>
              <a:rPr sz="3100" lang="en-US"/>
              <a:t> व्याख्या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सामान्य कानून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यह कानून केवल मुसलमानों के ऊपर ही लागू होते थे</a:t>
            </a:r>
            <a:r>
              <a:rPr sz="3100" lang="en-US"/>
              <a:t>।</a:t>
            </a:r>
            <a:r>
              <a:rPr sz="3100" lang="en-US"/>
              <a:t> परंतु व्यापार आदि के मामले में मुसलमानों तथा गैर मुसलमानों दोनों पर समान रूप से लागू होते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देश</a:t>
            </a:r>
            <a:r>
              <a:rPr sz="3100" lang="en-US"/>
              <a:t> का</a:t>
            </a:r>
            <a:r>
              <a:rPr sz="3100" lang="en-US"/>
              <a:t> कानून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यह</a:t>
            </a:r>
            <a:r>
              <a:rPr sz="3100" lang="en-US"/>
              <a:t> कानून</a:t>
            </a:r>
            <a:r>
              <a:rPr sz="3100" lang="en-US"/>
              <a:t> स्थानीय</a:t>
            </a:r>
            <a:r>
              <a:rPr sz="3100" lang="en-US"/>
              <a:t> कानून</a:t>
            </a:r>
            <a:r>
              <a:rPr sz="3100" lang="en-US"/>
              <a:t> होता</a:t>
            </a:r>
            <a:r>
              <a:rPr sz="3100" lang="en-US"/>
              <a:t> था</a:t>
            </a:r>
            <a:r>
              <a:rPr sz="3100" lang="en-US"/>
              <a:t> तथा</a:t>
            </a:r>
            <a:r>
              <a:rPr sz="3100" lang="en-US"/>
              <a:t> उसका</a:t>
            </a:r>
            <a:r>
              <a:rPr sz="3100" lang="en-US"/>
              <a:t> आदर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endParaRPr sz="3100" lang="en-US"/>
          </a:p>
          <a:p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200" lang="en-US"/>
              <a:t>फौजदारी</a:t>
            </a:r>
            <a:r>
              <a:rPr sz="3200" lang="en-US"/>
              <a:t> कानून</a:t>
            </a:r>
            <a:r>
              <a:rPr sz="3200" lang="en-US"/>
              <a:t> </a:t>
            </a:r>
            <a:r>
              <a:rPr sz="3200" lang="en-US"/>
              <a:t>-</a:t>
            </a:r>
            <a:r>
              <a:rPr sz="3200" lang="en-US"/>
              <a:t> यह</a:t>
            </a:r>
            <a:r>
              <a:rPr sz="3200" lang="en-US"/>
              <a:t> कानून</a:t>
            </a:r>
            <a:r>
              <a:rPr sz="3200" lang="en-US"/>
              <a:t> हिंदू</a:t>
            </a:r>
            <a:r>
              <a:rPr sz="3200" lang="en-US"/>
              <a:t> और मुसलमान दोनों</a:t>
            </a:r>
            <a:r>
              <a:rPr sz="3200" lang="en-US"/>
              <a:t> के</a:t>
            </a:r>
            <a:r>
              <a:rPr sz="3200" lang="en-US"/>
              <a:t> लिए</a:t>
            </a:r>
            <a:r>
              <a:rPr sz="3200" lang="en-US"/>
              <a:t> बराबर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गैर</a:t>
            </a:r>
            <a:r>
              <a:rPr sz="3200" lang="en-US"/>
              <a:t> मुसलमानों</a:t>
            </a:r>
            <a:r>
              <a:rPr sz="3200" lang="en-US"/>
              <a:t> का</a:t>
            </a:r>
            <a:r>
              <a:rPr sz="3200" lang="en-US"/>
              <a:t> व्यक्तिगत</a:t>
            </a:r>
            <a:r>
              <a:rPr sz="3200" lang="en-US"/>
              <a:t> तथा</a:t>
            </a:r>
            <a:r>
              <a:rPr sz="3200" lang="en-US"/>
              <a:t> धार्मिक</a:t>
            </a:r>
            <a:r>
              <a:rPr sz="3200" lang="en-US"/>
              <a:t> कानून</a:t>
            </a:r>
            <a:r>
              <a:rPr sz="3200" lang="en-US"/>
              <a:t>-</a:t>
            </a:r>
            <a:r>
              <a:rPr sz="3200" lang="en-US"/>
              <a:t> सुल्तान</a:t>
            </a:r>
            <a:r>
              <a:rPr sz="3200" lang="en-US"/>
              <a:t> हिंदुओं</a:t>
            </a:r>
            <a:r>
              <a:rPr sz="3200" lang="en-US"/>
              <a:t> के</a:t>
            </a:r>
            <a:r>
              <a:rPr sz="3200" lang="en-US"/>
              <a:t> सामाजिक</a:t>
            </a:r>
            <a:r>
              <a:rPr sz="3200" lang="en-US"/>
              <a:t> मामलों</a:t>
            </a:r>
            <a:r>
              <a:rPr sz="3200" lang="en-US"/>
              <a:t> में</a:t>
            </a:r>
            <a:r>
              <a:rPr sz="3200" lang="en-US"/>
              <a:t> न्यूनतम</a:t>
            </a:r>
            <a:r>
              <a:rPr sz="3200" lang="en-US"/>
              <a:t> हस्तक्षेप</a:t>
            </a:r>
            <a:r>
              <a:rPr sz="3200" lang="en-US"/>
              <a:t> करता</a:t>
            </a:r>
            <a:r>
              <a:rPr sz="3200" lang="en-US"/>
              <a:t> था</a:t>
            </a:r>
            <a:r>
              <a:rPr sz="3200" lang="en-US"/>
              <a:t> और</a:t>
            </a:r>
            <a:r>
              <a:rPr sz="3200" lang="en-US"/>
              <a:t> उनके</a:t>
            </a:r>
            <a:r>
              <a:rPr sz="3200" lang="en-US"/>
              <a:t> मुकदमों का</a:t>
            </a:r>
            <a:r>
              <a:rPr sz="3200" lang="en-US"/>
              <a:t> निर्णय</a:t>
            </a:r>
            <a:r>
              <a:rPr sz="3200" lang="en-US"/>
              <a:t> उनके</a:t>
            </a:r>
            <a:r>
              <a:rPr sz="3200" lang="en-US"/>
              <a:t> अपने</a:t>
            </a:r>
            <a:r>
              <a:rPr sz="3200" lang="en-US"/>
              <a:t> विद्वान</a:t>
            </a:r>
            <a:r>
              <a:rPr sz="3200" lang="en-US"/>
              <a:t> पंडित</a:t>
            </a:r>
            <a:r>
              <a:rPr sz="3200" lang="en-US"/>
              <a:t> तथा</a:t>
            </a:r>
            <a:r>
              <a:rPr sz="3200" lang="en-US"/>
              <a:t> ब्राह्मणों</a:t>
            </a:r>
            <a:r>
              <a:rPr sz="3200" lang="en-US"/>
              <a:t> द्वारा</a:t>
            </a:r>
            <a:r>
              <a:rPr sz="3200" lang="en-US"/>
              <a:t> किया</a:t>
            </a:r>
            <a:r>
              <a:rPr sz="3200" lang="en-US"/>
              <a:t> जाता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दिल्ली</a:t>
            </a:r>
            <a:r>
              <a:rPr sz="3100" lang="en-US"/>
              <a:t> सुल्तान</a:t>
            </a:r>
            <a:r>
              <a:rPr sz="3100" lang="en-US"/>
              <a:t> मुकदमों का</a:t>
            </a:r>
            <a:r>
              <a:rPr sz="3100" lang="en-US"/>
              <a:t> निर्णय</a:t>
            </a:r>
            <a:r>
              <a:rPr sz="3100" lang="en-US"/>
              <a:t> का</a:t>
            </a:r>
            <a:r>
              <a:rPr sz="3100" lang="en-US"/>
              <a:t>जियो</a:t>
            </a:r>
            <a:r>
              <a:rPr sz="3100" lang="en-US"/>
              <a:t>ं</a:t>
            </a:r>
            <a:r>
              <a:rPr sz="3100" lang="en-US"/>
              <a:t> और</a:t>
            </a:r>
            <a:r>
              <a:rPr sz="3100" lang="en-US"/>
              <a:t> </a:t>
            </a:r>
            <a:r>
              <a:rPr sz="3100" lang="en-US"/>
              <a:t>म</a:t>
            </a:r>
            <a:r>
              <a:rPr sz="3100" lang="en-US"/>
              <a:t>ु</a:t>
            </a:r>
            <a:r>
              <a:rPr sz="3100" lang="en-US"/>
              <a:t>फ</a:t>
            </a:r>
            <a:r>
              <a:rPr sz="3100" lang="en-US"/>
              <a:t>्</a:t>
            </a:r>
            <a:r>
              <a:rPr sz="3100" lang="en-US"/>
              <a:t>तियों की</a:t>
            </a:r>
            <a:r>
              <a:rPr sz="3100" lang="en-US"/>
              <a:t> सहायता</a:t>
            </a:r>
            <a:r>
              <a:rPr sz="3100" lang="en-US"/>
              <a:t> से</a:t>
            </a:r>
            <a:r>
              <a:rPr sz="3100" lang="en-US"/>
              <a:t> करता</a:t>
            </a:r>
            <a:r>
              <a:rPr sz="3100" lang="en-US"/>
              <a:t> था</a:t>
            </a:r>
            <a:r>
              <a:rPr sz="3100" lang="en-US"/>
              <a:t> प्रांतीय</a:t>
            </a:r>
            <a:r>
              <a:rPr sz="3100" lang="en-US"/>
              <a:t> गवर्नर</a:t>
            </a:r>
            <a:r>
              <a:rPr sz="3100" lang="en-US"/>
              <a:t> भी</a:t>
            </a:r>
            <a:r>
              <a:rPr sz="3100" lang="en-US"/>
              <a:t> इसी</a:t>
            </a:r>
            <a:r>
              <a:rPr sz="3100" lang="en-US"/>
              <a:t> के</a:t>
            </a:r>
            <a:r>
              <a:rPr sz="3100" lang="en-US"/>
              <a:t> अनुरूप</a:t>
            </a:r>
            <a:r>
              <a:rPr sz="3100" lang="en-US"/>
              <a:t> न्याय</a:t>
            </a:r>
            <a:r>
              <a:rPr sz="3100" lang="en-US"/>
              <a:t> करते</a:t>
            </a:r>
            <a:r>
              <a:rPr sz="3100" lang="en-US"/>
              <a:t> थे</a:t>
            </a:r>
            <a:r>
              <a:rPr sz="3100" lang="en-US"/>
              <a:t>।</a:t>
            </a:r>
            <a:r>
              <a:rPr sz="3100" lang="en-US"/>
              <a:t> काजी</a:t>
            </a:r>
            <a:r>
              <a:rPr sz="3100" lang="en-US"/>
              <a:t> तथा</a:t>
            </a:r>
            <a:r>
              <a:rPr sz="3100" lang="en-US"/>
              <a:t> मुफ्ती</a:t>
            </a:r>
            <a:r>
              <a:rPr sz="3100" lang="en-US"/>
              <a:t> का</a:t>
            </a:r>
            <a:r>
              <a:rPr sz="3100" lang="en-US"/>
              <a:t> पद</a:t>
            </a:r>
            <a:r>
              <a:rPr sz="3100" lang="en-US"/>
              <a:t> वंशानुगत</a:t>
            </a:r>
            <a:r>
              <a:rPr sz="3100" lang="en-US"/>
              <a:t> होता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काजी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ू</a:t>
            </a:r>
            <a:r>
              <a:rPr sz="3100" lang="en-US"/>
              <a:t>ब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दीवानी</a:t>
            </a:r>
            <a:r>
              <a:rPr sz="3100" lang="en-US"/>
              <a:t> फौजदारी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दीवान</a:t>
            </a:r>
            <a:r>
              <a:rPr sz="3100" lang="en-US"/>
              <a:t> ए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ू</a:t>
            </a:r>
            <a:r>
              <a:rPr sz="3100" lang="en-US"/>
              <a:t>ब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राजेश्वर मामले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फिक्र </a:t>
            </a:r>
            <a:r>
              <a:rPr sz="3100" lang="en-US"/>
              <a:t>-</a:t>
            </a:r>
            <a:r>
              <a:rPr sz="3100" lang="en-US"/>
              <a:t> इस्लामी</a:t>
            </a:r>
            <a:r>
              <a:rPr sz="3100" lang="en-US"/>
              <a:t> धर्मशास्त्र</a:t>
            </a:r>
            <a:r>
              <a:rPr sz="3100" lang="en-US"/>
              <a:t>।</a:t>
            </a:r>
            <a:endParaRPr sz="3100" lang="en-US"/>
          </a:p>
          <a:p>
            <a:r>
              <a:rPr b="1" sz="4200" lang="en-US">
                <a:solidFill>
                  <a:srgbClr val="FF6600"/>
                </a:solidFill>
              </a:rPr>
              <a:t>T</a:t>
            </a:r>
            <a:r>
              <a:rPr b="1" sz="4200" lang="en-US">
                <a:solidFill>
                  <a:srgbClr val="FF6600"/>
                </a:solidFill>
              </a:rPr>
              <a:t>o</a:t>
            </a:r>
            <a:r>
              <a:rPr b="1" sz="4200" lang="en-US">
                <a:solidFill>
                  <a:srgbClr val="FF6600"/>
                </a:solidFill>
              </a:rPr>
              <a:t> </a:t>
            </a:r>
            <a:r>
              <a:rPr b="1" sz="4200" lang="en-US">
                <a:solidFill>
                  <a:srgbClr val="FF6600"/>
                </a:solidFill>
              </a:rPr>
              <a:t>be</a:t>
            </a:r>
            <a:r>
              <a:rPr b="1" sz="4200" lang="en-US">
                <a:solidFill>
                  <a:srgbClr val="FF6600"/>
                </a:solidFill>
              </a:rPr>
              <a:t> continued</a:t>
            </a:r>
            <a:r>
              <a:rPr b="1" sz="4200" lang="en-US">
                <a:solidFill>
                  <a:srgbClr val="FF6600"/>
                </a:solidFill>
              </a:rPr>
              <a:t>.</a:t>
            </a:r>
            <a:r>
              <a:rPr b="1" sz="4200" lang="en-US">
                <a:solidFill>
                  <a:srgbClr val="FF6600"/>
                </a:solidFill>
              </a:rPr>
              <a:t>.</a:t>
            </a:r>
            <a:r>
              <a:rPr b="1" sz="4200" lang="en-US">
                <a:solidFill>
                  <a:srgbClr val="FF6600"/>
                </a:solidFill>
              </a:rPr>
              <a:t>.</a:t>
            </a:r>
            <a:r>
              <a:rPr b="1" sz="4200" lang="en-US">
                <a:solidFill>
                  <a:srgbClr val="FF6600"/>
                </a:solidFill>
              </a:rPr>
              <a:t>.</a:t>
            </a:r>
            <a:r>
              <a:rPr b="1" sz="4200" lang="en-US">
                <a:solidFill>
                  <a:srgbClr val="FF6600"/>
                </a:solidFill>
              </a:rPr>
              <a:t>.</a:t>
            </a:r>
            <a:endParaRPr b="1" sz="4200" lang="en-US">
              <a:solidFill>
                <a:srgbClr val="FF6600"/>
              </a:solidFill>
            </a:endParaRPr>
          </a:p>
          <a:p>
            <a:endParaRPr sz="31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2020-05-17T15:33:43Z</dcterms:modified>
</cp:coreProperties>
</file>