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96" r:id="rId1"/>
  </p:sldMasterIdLst>
  <p:notesMasterIdLst>
    <p:notesMasterId r:id="rId2"/>
  </p:notesMasterIdLst>
  <p:sldIdLst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291412" y="365126"/>
            <a:ext cx="8784312" cy="4480442"/>
          </a:xfrm>
        </p:spPr>
        <p:txBody>
          <a:bodyPr>
            <a:normAutofit fontScale="90000"/>
          </a:bodyPr>
          <a:p>
            <a:r>
              <a:rPr b="1" lang="en-US"/>
              <a:t>  </a:t>
            </a:r>
            <a:r>
              <a:rPr b="1" sz="6333" lang="en-US">
                <a:solidFill>
                  <a:srgbClr val="9933FF"/>
                </a:solidFill>
              </a:rPr>
              <a:t>Purnea University, purnea </a:t>
            </a:r>
            <a:br>
              <a:rPr b="1" sz="6333" lang="en-US">
                <a:solidFill>
                  <a:srgbClr val="9933FF"/>
                </a:solidFill>
              </a:rPr>
            </a:br>
            <a:r>
              <a:rPr b="1" sz="6333" lang="en-US">
                <a:solidFill>
                  <a:srgbClr val="9933FF"/>
                </a:solidFill>
              </a:rPr>
              <a:t>      </a:t>
            </a:r>
            <a:br>
              <a:rPr b="1" sz="6333" lang="en-US">
                <a:solidFill>
                  <a:srgbClr val="9933FF"/>
                </a:solidFill>
              </a:rPr>
            </a:br>
            <a:r>
              <a:rPr b="1" lang="en-US"/>
              <a:t>Class    : B.A. part - 2nd</a:t>
            </a:r>
            <a:br>
              <a:rPr b="1" lang="en-US"/>
            </a:br>
            <a:r>
              <a:rPr b="1" lang="en-US"/>
              <a:t>Subject : History (Hon.)                            </a:t>
            </a:r>
            <a:r>
              <a:rPr b="1" sz="4111" lang="en-US"/>
              <a:t>Paper    : 3rd, Medieval India (1206 - 1764)                      </a:t>
            </a:r>
            <a:br>
              <a:rPr b="1" sz="4111" lang="en-US"/>
            </a:br>
            <a:r>
              <a:rPr b="1" lang="en-US"/>
              <a:t>Topic     : Administration of Delhi Sultanate, L-6</a:t>
            </a:r>
            <a:endParaRPr b="1"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 rot="21600000">
            <a:off x="5207276" y="4973631"/>
            <a:ext cx="3308071" cy="1617085"/>
          </a:xfrm>
        </p:spPr>
        <p:txBody>
          <a:bodyPr>
            <a:normAutofit fontScale="79749" lnSpcReduction="20000"/>
          </a:bodyPr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Dr. Suresh Kumar Meena               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469" lang="en-US">
                <a:solidFill>
                  <a:srgbClr val="002060"/>
                </a:solidFill>
              </a:rPr>
              <a:t> Assistant Professor, History  </a:t>
            </a:r>
            <a:endParaRPr b="1" sz="2469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sz="2750" lang="en-US">
                <a:solidFill>
                  <a:srgbClr val="002060"/>
                </a:solidFill>
              </a:rPr>
              <a:t> M. L. Arya College, kasba</a:t>
            </a:r>
            <a:r>
              <a:rPr b="1" lang="en-US"/>
              <a:t>       </a:t>
            </a:r>
            <a:endParaRPr b="1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 </a:t>
            </a:r>
            <a:r>
              <a:rPr b="1" sz="5200" lang="en-US"/>
              <a:t>सैनिक</a:t>
            </a:r>
            <a:r>
              <a:rPr b="1" sz="5200" lang="en-US"/>
              <a:t> संगठन</a:t>
            </a:r>
            <a:endParaRPr b="1" sz="5200"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तुर्की</a:t>
            </a:r>
            <a:r>
              <a:rPr sz="3100" lang="en-US"/>
              <a:t> प्रशासन</a:t>
            </a:r>
            <a:r>
              <a:rPr sz="3100" lang="en-US"/>
              <a:t> व्यवस्था</a:t>
            </a:r>
            <a:r>
              <a:rPr sz="3100" lang="en-US"/>
              <a:t> में</a:t>
            </a:r>
            <a:r>
              <a:rPr sz="3100" lang="en-US"/>
              <a:t> सैनिक</a:t>
            </a:r>
            <a:r>
              <a:rPr sz="3100" lang="en-US"/>
              <a:t> संगठन</a:t>
            </a:r>
            <a:r>
              <a:rPr sz="3100" lang="en-US"/>
              <a:t> का</a:t>
            </a:r>
            <a:r>
              <a:rPr sz="3100" lang="en-US"/>
              <a:t> विशेष</a:t>
            </a:r>
            <a:r>
              <a:rPr sz="3100" lang="en-US"/>
              <a:t> महत्व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सैन्य</a:t>
            </a:r>
            <a:r>
              <a:rPr sz="3100" lang="en-US"/>
              <a:t> संगठन</a:t>
            </a:r>
            <a:r>
              <a:rPr sz="3100" lang="en-US"/>
              <a:t> मुख्यतः तुर्की</a:t>
            </a:r>
            <a:r>
              <a:rPr sz="3100" lang="en-US"/>
              <a:t> और</a:t>
            </a:r>
            <a:r>
              <a:rPr sz="3100" lang="en-US"/>
              <a:t> मंगोल</a:t>
            </a:r>
            <a:r>
              <a:rPr sz="3100" lang="en-US"/>
              <a:t> पद्धति</a:t>
            </a:r>
            <a:r>
              <a:rPr sz="3100" lang="en-US"/>
              <a:t> पर</a:t>
            </a:r>
            <a:r>
              <a:rPr sz="3100" lang="en-US"/>
              <a:t> आधारित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सल्तनत कालीन सुल्तानों में बलबन को सैन्य विभाग की स्थापना का तथा अलाउद्दीन खिलजी को एक स्थाई सेना के गठन का श्रेय दिया जाता है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सुल्तानों</a:t>
            </a:r>
            <a:r>
              <a:rPr sz="3100" lang="en-US"/>
              <a:t> की</a:t>
            </a:r>
            <a:r>
              <a:rPr sz="3100" lang="en-US"/>
              <a:t> सैनिक</a:t>
            </a:r>
            <a:r>
              <a:rPr sz="3100" lang="en-US"/>
              <a:t> शक्ति</a:t>
            </a:r>
            <a:r>
              <a:rPr sz="3100" lang="en-US"/>
              <a:t> उनके</a:t>
            </a:r>
            <a:r>
              <a:rPr sz="3100" lang="en-US"/>
              <a:t> सैनिक</a:t>
            </a:r>
            <a:r>
              <a:rPr sz="3100" lang="en-US"/>
              <a:t> बल</a:t>
            </a:r>
            <a:r>
              <a:rPr sz="3100" lang="en-US"/>
              <a:t> पर</a:t>
            </a:r>
            <a:r>
              <a:rPr sz="3100" lang="en-US"/>
              <a:t> निर्भर</a:t>
            </a:r>
            <a:r>
              <a:rPr sz="3100" lang="en-US"/>
              <a:t> करती</a:t>
            </a:r>
            <a:r>
              <a:rPr sz="3100" lang="en-US"/>
              <a:t> थी</a:t>
            </a:r>
            <a:r>
              <a:rPr sz="3100" lang="en-US"/>
              <a:t>।</a:t>
            </a:r>
            <a:r>
              <a:rPr sz="3100" lang="en-US"/>
              <a:t> अमी</a:t>
            </a:r>
            <a:r>
              <a:rPr sz="3100" lang="en-US"/>
              <a:t>र</a:t>
            </a:r>
            <a:r>
              <a:rPr sz="3100" lang="en-US"/>
              <a:t>,</a:t>
            </a:r>
            <a:r>
              <a:rPr sz="3100" lang="en-US"/>
              <a:t> खान</a:t>
            </a:r>
            <a:r>
              <a:rPr sz="3100" lang="en-US"/>
              <a:t>,</a:t>
            </a:r>
            <a:r>
              <a:rPr sz="3100" lang="en-US"/>
              <a:t> मलिक</a:t>
            </a:r>
            <a:r>
              <a:rPr sz="3100" lang="en-US"/>
              <a:t> </a:t>
            </a:r>
            <a:r>
              <a:rPr sz="3100" lang="en-US"/>
              <a:t>ये </a:t>
            </a:r>
            <a:r>
              <a:rPr sz="3100" lang="en-US"/>
              <a:t>सब</a:t>
            </a:r>
            <a:r>
              <a:rPr sz="3100" lang="en-US"/>
              <a:t> उपाधियां</a:t>
            </a:r>
            <a:r>
              <a:rPr sz="3100" lang="en-US"/>
              <a:t> सैनिक</a:t>
            </a:r>
            <a:r>
              <a:rPr sz="3100" lang="en-US"/>
              <a:t> श्रेणियां</a:t>
            </a:r>
            <a:r>
              <a:rPr sz="3100" lang="en-US"/>
              <a:t> थी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सल्तनत कालीन सैन्य व्यवस्था का शुभारंभ इल्तुतमिश के शासन काल से होता है</a:t>
            </a:r>
            <a:r>
              <a:rPr sz="3100" lang="en-US"/>
              <a:t>।</a:t>
            </a:r>
            <a:r>
              <a:rPr sz="3100" lang="en-US"/>
              <a:t> उसके काल में सल्तनत की सेना को ह</a:t>
            </a:r>
            <a:r>
              <a:rPr sz="3100" lang="en-US"/>
              <a:t>श</a:t>
            </a:r>
            <a:r>
              <a:rPr sz="3100" lang="en-US"/>
              <a:t>्</a:t>
            </a:r>
            <a:r>
              <a:rPr sz="3100" lang="en-US"/>
              <a:t>म</a:t>
            </a:r>
            <a:r>
              <a:rPr sz="3100" lang="en-US"/>
              <a:t> </a:t>
            </a:r>
            <a:r>
              <a:rPr sz="3100" lang="en-US"/>
              <a:t>ए </a:t>
            </a:r>
            <a:r>
              <a:rPr sz="3100" lang="en-US"/>
              <a:t>कल्ब </a:t>
            </a:r>
            <a:r>
              <a:rPr sz="3100" lang="en-US"/>
              <a:t>(</a:t>
            </a:r>
            <a:r>
              <a:rPr sz="3100" lang="en-US"/>
              <a:t>केंद्रीय</a:t>
            </a:r>
            <a:r>
              <a:rPr sz="3100" lang="en-US"/>
              <a:t> सेना</a:t>
            </a:r>
            <a:r>
              <a:rPr sz="3100" lang="en-US"/>
              <a:t>)</a:t>
            </a:r>
            <a:r>
              <a:rPr sz="3100" lang="en-US"/>
              <a:t> या क</a:t>
            </a:r>
            <a:r>
              <a:rPr sz="3100" lang="en-US"/>
              <a:t>ल</a:t>
            </a:r>
            <a:r>
              <a:rPr sz="3100" lang="en-US"/>
              <a:t>्</a:t>
            </a:r>
            <a:r>
              <a:rPr sz="3100" lang="en-US"/>
              <a:t>ब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सुल्तानी</a:t>
            </a:r>
            <a:r>
              <a:rPr sz="3100" lang="en-US"/>
              <a:t> कहा जाता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इल्तुतमिश की सेना का संगठन गुलामों के रूप में भर्ती किए गए सैनिकों की शक्ति पर आधारित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सेना का वेतन</a:t>
            </a:r>
            <a:r>
              <a:rPr sz="3100" lang="en-US"/>
              <a:t> नगद</a:t>
            </a:r>
            <a:r>
              <a:rPr sz="3100" lang="en-US"/>
              <a:t> नहीं</a:t>
            </a:r>
            <a:r>
              <a:rPr sz="3100" lang="en-US"/>
              <a:t> दिया</a:t>
            </a:r>
            <a:r>
              <a:rPr sz="3100" lang="en-US"/>
              <a:t> जाता</a:t>
            </a:r>
            <a:r>
              <a:rPr sz="3100" lang="en-US"/>
              <a:t> था</a:t>
            </a:r>
            <a:r>
              <a:rPr sz="3100" lang="en-US"/>
              <a:t>,</a:t>
            </a:r>
            <a:r>
              <a:rPr sz="3100" lang="en-US"/>
              <a:t> वरन इसके</a:t>
            </a:r>
            <a:r>
              <a:rPr sz="3100" lang="en-US"/>
              <a:t> बदले</a:t>
            </a:r>
            <a:r>
              <a:rPr sz="3100" lang="en-US"/>
              <a:t> उन्हें</a:t>
            </a:r>
            <a:r>
              <a:rPr sz="3100" lang="en-US"/>
              <a:t> अक</a:t>
            </a:r>
            <a:r>
              <a:rPr sz="3100" lang="en-US"/>
              <a:t>्</a:t>
            </a:r>
            <a:r>
              <a:rPr sz="3100" lang="en-US"/>
              <a:t>ता</a:t>
            </a:r>
            <a:r>
              <a:rPr sz="3100" lang="en-US"/>
              <a:t> प्रदान</a:t>
            </a:r>
            <a:r>
              <a:rPr sz="3100" lang="en-US"/>
              <a:t> की</a:t>
            </a:r>
            <a:r>
              <a:rPr sz="3100" lang="en-US"/>
              <a:t> जाती</a:t>
            </a:r>
            <a:r>
              <a:rPr sz="3100" lang="en-US"/>
              <a:t> थी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इल्तुतमिश</a:t>
            </a:r>
            <a:r>
              <a:rPr sz="3100" lang="en-US"/>
              <a:t> के</a:t>
            </a:r>
            <a:r>
              <a:rPr sz="3100" lang="en-US"/>
              <a:t> </a:t>
            </a:r>
            <a:r>
              <a:rPr sz="3100" lang="en-US"/>
              <a:t>काल</a:t>
            </a:r>
            <a:r>
              <a:rPr sz="3100" lang="en-US"/>
              <a:t> में</a:t>
            </a:r>
            <a:r>
              <a:rPr sz="3100" lang="en-US"/>
              <a:t> विभिन्न</a:t>
            </a:r>
            <a:r>
              <a:rPr sz="3100" lang="en-US"/>
              <a:t> क्षेत्रों</a:t>
            </a:r>
            <a:r>
              <a:rPr sz="3100" lang="en-US"/>
              <a:t> की</a:t>
            </a:r>
            <a:r>
              <a:rPr sz="3100" lang="en-US"/>
              <a:t> सेनाएं</a:t>
            </a:r>
            <a:r>
              <a:rPr sz="3100" lang="en-US"/>
              <a:t> कहलाती थी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1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केंद्रीय</a:t>
            </a:r>
            <a:r>
              <a:rPr sz="3100" lang="en-US"/>
              <a:t> सेना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श</a:t>
            </a:r>
            <a:r>
              <a:rPr sz="3100" lang="en-US"/>
              <a:t>्म</a:t>
            </a:r>
            <a:r>
              <a:rPr sz="3100" lang="en-US"/>
              <a:t> ए</a:t>
            </a:r>
            <a:r>
              <a:rPr sz="3100" lang="en-US"/>
              <a:t> कल्ब</a:t>
            </a:r>
            <a:r>
              <a:rPr sz="3100" lang="en-US"/>
              <a:t> </a:t>
            </a:r>
            <a:r>
              <a:rPr sz="3100" lang="en-US"/>
              <a:t>य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ल</a:t>
            </a:r>
            <a:r>
              <a:rPr sz="3100" lang="en-US"/>
              <a:t>्</a:t>
            </a:r>
            <a:r>
              <a:rPr sz="3100" lang="en-US"/>
              <a:t>ब</a:t>
            </a:r>
            <a:r>
              <a:rPr sz="3100" lang="en-US"/>
              <a:t> ए</a:t>
            </a:r>
            <a:r>
              <a:rPr sz="3100" lang="en-US"/>
              <a:t> सुल्तानी</a:t>
            </a:r>
            <a:r>
              <a:rPr sz="3100" lang="en-US"/>
              <a:t>।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2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प्रान्तीय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ै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श</a:t>
            </a:r>
            <a:r>
              <a:rPr sz="3100" lang="en-US"/>
              <a:t>्</a:t>
            </a:r>
            <a:r>
              <a:rPr sz="3100" lang="en-US"/>
              <a:t>म</a:t>
            </a:r>
            <a:r>
              <a:rPr sz="3100" lang="en-US"/>
              <a:t> ए</a:t>
            </a:r>
            <a:r>
              <a:rPr sz="3100" lang="en-US"/>
              <a:t> </a:t>
            </a:r>
            <a:r>
              <a:rPr sz="3100" lang="en-US"/>
              <a:t>अ</a:t>
            </a:r>
            <a:r>
              <a:rPr sz="3100" lang="en-US"/>
              <a:t>त</a:t>
            </a:r>
            <a:r>
              <a:rPr sz="3100" lang="en-US"/>
              <a:t>र</a:t>
            </a:r>
            <a:r>
              <a:rPr sz="3100" lang="en-US"/>
              <a:t>फ</a:t>
            </a:r>
            <a:r>
              <a:rPr sz="3100" lang="en-US"/>
              <a:t>।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3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शाही</a:t>
            </a:r>
            <a:r>
              <a:rPr sz="3100" lang="en-US"/>
              <a:t> </a:t>
            </a:r>
            <a:r>
              <a:rPr sz="3100" lang="en-US"/>
              <a:t>घ</a:t>
            </a:r>
            <a:r>
              <a:rPr sz="3100" lang="en-US"/>
              <a:t>ु</a:t>
            </a:r>
            <a:r>
              <a:rPr sz="3100" lang="en-US"/>
              <a:t>ड</a:t>
            </a:r>
            <a:r>
              <a:rPr sz="3100" lang="en-US"/>
              <a:t>़सवार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व</a:t>
            </a:r>
            <a:r>
              <a:rPr sz="3100" lang="en-US"/>
              <a:t>ा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ल</a:t>
            </a:r>
            <a:r>
              <a:rPr sz="3100" lang="en-US"/>
              <a:t>्</a:t>
            </a:r>
            <a:r>
              <a:rPr sz="3100" lang="en-US"/>
              <a:t>ब</a:t>
            </a:r>
            <a:r>
              <a:rPr sz="3100" lang="en-US"/>
              <a:t>।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4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सुल्तान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ी</a:t>
            </a:r>
            <a:r>
              <a:rPr sz="3100" lang="en-US"/>
              <a:t> व्यक्तिगत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ै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म</a:t>
            </a:r>
            <a:r>
              <a:rPr sz="3100" lang="en-US"/>
              <a:t>्</a:t>
            </a:r>
            <a:r>
              <a:rPr sz="3100" lang="en-US"/>
              <a:t>स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घ</a:t>
            </a:r>
            <a:r>
              <a:rPr sz="3100" lang="en-US"/>
              <a:t>ु</a:t>
            </a:r>
            <a:r>
              <a:rPr sz="3100" lang="en-US"/>
              <a:t>ड</a:t>
            </a:r>
            <a:r>
              <a:rPr sz="3100" lang="en-US"/>
              <a:t>़सवार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सल्तनत की सैन्य व्यवस्था एवं सैनिक वर्गीकरण संबंधी व्यवस्था खिलजी वंश के उत्थान के साथ प्रारंभ होती है और सल्तनत की सैन्य व्यवस्था का विधिवत प्रारंभ इसी युग</a:t>
            </a:r>
            <a:r>
              <a:rPr sz="3100" lang="en-US"/>
              <a:t> से माना जाता</a:t>
            </a:r>
            <a:r>
              <a:rPr sz="3100" lang="en-US"/>
              <a:t> है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 </a:t>
            </a:r>
            <a:endParaRPr sz="31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खिलजी</a:t>
            </a:r>
            <a:r>
              <a:rPr sz="3100" lang="en-US"/>
              <a:t> क</a:t>
            </a:r>
            <a:r>
              <a:rPr sz="3100" lang="en-US"/>
              <a:t>ा</a:t>
            </a:r>
            <a:r>
              <a:rPr sz="3100" lang="en-US"/>
              <a:t>ल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े</a:t>
            </a:r>
            <a:r>
              <a:rPr sz="3100" lang="en-US"/>
              <a:t> मंगोलो में</a:t>
            </a:r>
            <a:r>
              <a:rPr sz="3100" lang="en-US"/>
              <a:t> प्रचलित</a:t>
            </a:r>
            <a:r>
              <a:rPr sz="3100" lang="en-US"/>
              <a:t> सैनिक</a:t>
            </a:r>
            <a:r>
              <a:rPr sz="3100" lang="en-US"/>
              <a:t> वर्गीकरण</a:t>
            </a:r>
            <a:r>
              <a:rPr sz="3100" lang="en-US"/>
              <a:t> पद</a:t>
            </a:r>
            <a:r>
              <a:rPr sz="3100" lang="en-US"/>
              <a:t> विषयक</a:t>
            </a:r>
            <a:r>
              <a:rPr sz="3100" lang="en-US"/>
              <a:t> शब्द</a:t>
            </a:r>
            <a:r>
              <a:rPr sz="3100" lang="en-US"/>
              <a:t> जैसे</a:t>
            </a:r>
            <a:r>
              <a:rPr sz="3100" lang="en-US"/>
              <a:t> अमीरान ए सदा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अमीरान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हजारा</a:t>
            </a:r>
            <a:r>
              <a:rPr sz="3100" lang="en-US"/>
              <a:t> एवं अमीरान </a:t>
            </a:r>
            <a:r>
              <a:rPr sz="3100" lang="en-US"/>
              <a:t>ए </a:t>
            </a:r>
            <a:r>
              <a:rPr sz="3100" lang="en-US"/>
              <a:t>त</a:t>
            </a:r>
            <a:r>
              <a:rPr sz="3100" lang="en-US"/>
              <a:t>ु</a:t>
            </a:r>
            <a:r>
              <a:rPr sz="3100" lang="en-US"/>
              <a:t>म</a:t>
            </a:r>
            <a:r>
              <a:rPr sz="3100" lang="en-US"/>
              <a:t>न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उदाहरण</a:t>
            </a:r>
            <a:r>
              <a:rPr sz="3100" lang="en-US"/>
              <a:t> मिलने</a:t>
            </a:r>
            <a:r>
              <a:rPr sz="3100" lang="en-US"/>
              <a:t> लगते</a:t>
            </a:r>
            <a:r>
              <a:rPr sz="3100" lang="en-US"/>
              <a:t> हैं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मंगोल सेना का यह वर्गीकरण दशमलव प्रणाली पर आधारित था और इसे सल्तनत कालीन सैन्य व्यवस्था में भी अपनाया गया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मंगोल</a:t>
            </a:r>
            <a:r>
              <a:rPr sz="3100" lang="en-US"/>
              <a:t> लड़ाकू</a:t>
            </a:r>
            <a:r>
              <a:rPr sz="3100" lang="en-US"/>
              <a:t> सैनिक</a:t>
            </a:r>
            <a:r>
              <a:rPr sz="3100" lang="en-US"/>
              <a:t> 1010</a:t>
            </a:r>
            <a:r>
              <a:rPr sz="3100" lang="en-US"/>
              <a:t> सैनिक</a:t>
            </a:r>
            <a:r>
              <a:rPr sz="3100" lang="en-US"/>
              <a:t> टुकड़ियों में</a:t>
            </a:r>
            <a:r>
              <a:rPr sz="3100" lang="en-US"/>
              <a:t> बैठे</a:t>
            </a:r>
            <a:r>
              <a:rPr sz="3100" lang="en-US"/>
              <a:t> हुए</a:t>
            </a:r>
            <a:r>
              <a:rPr sz="3100" lang="en-US"/>
              <a:t> थे</a:t>
            </a:r>
            <a:r>
              <a:rPr sz="3100" lang="en-US"/>
              <a:t> जैसे</a:t>
            </a:r>
            <a:r>
              <a:rPr sz="3100" lang="en-US"/>
              <a:t>-</a:t>
            </a:r>
            <a:endParaRPr sz="31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100" lang="en-US"/>
              <a:t>1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अमीर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द</a:t>
            </a:r>
            <a:r>
              <a:rPr sz="3100" lang="en-US"/>
              <a:t>ह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10 सैनिकों</a:t>
            </a:r>
            <a:r>
              <a:rPr sz="3100" lang="en-US"/>
              <a:t> का</a:t>
            </a:r>
            <a:r>
              <a:rPr sz="3100" lang="en-US"/>
              <a:t> सेनानायक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2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अमीर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सदा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10 अमीरों या 100</a:t>
            </a:r>
            <a:r>
              <a:rPr sz="3100" lang="en-US"/>
              <a:t> सैनिकों</a:t>
            </a:r>
            <a:r>
              <a:rPr sz="3100" lang="en-US"/>
              <a:t> का</a:t>
            </a:r>
            <a:r>
              <a:rPr sz="3100" lang="en-US"/>
              <a:t> सेनानायक</a:t>
            </a:r>
            <a:r>
              <a:rPr sz="3100" lang="en-US"/>
              <a:t> 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3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अमीर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हजारा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1000 सैनिकों का सेनानाय</a:t>
            </a:r>
            <a:r>
              <a:rPr sz="3100" lang="en-US"/>
              <a:t>क</a:t>
            </a:r>
            <a:r>
              <a:rPr sz="3100" lang="en-US"/>
              <a:t>।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4</a:t>
            </a:r>
            <a:r>
              <a:rPr sz="3100" lang="en-US"/>
              <a:t>.</a:t>
            </a:r>
            <a:r>
              <a:rPr sz="3100" lang="en-US"/>
              <a:t> </a:t>
            </a:r>
            <a:r>
              <a:rPr sz="3100" lang="en-US"/>
              <a:t>अमीर</a:t>
            </a:r>
            <a:r>
              <a:rPr sz="3100" lang="en-US"/>
              <a:t> ए</a:t>
            </a:r>
            <a:r>
              <a:rPr sz="3100" lang="en-US"/>
              <a:t> </a:t>
            </a:r>
            <a:r>
              <a:rPr sz="3100" lang="en-US"/>
              <a:t>त</a:t>
            </a:r>
            <a:r>
              <a:rPr sz="3100" lang="en-US"/>
              <a:t>ु</a:t>
            </a:r>
            <a:r>
              <a:rPr sz="3100" lang="en-US"/>
              <a:t>म</a:t>
            </a:r>
            <a:r>
              <a:rPr sz="3100" lang="en-US"/>
              <a:t>न</a:t>
            </a:r>
            <a:r>
              <a:rPr sz="3100" lang="en-US"/>
              <a:t>े </a:t>
            </a:r>
            <a:r>
              <a:rPr sz="3100" lang="en-US"/>
              <a:t>-</a:t>
            </a:r>
            <a:r>
              <a:rPr sz="3100" lang="en-US"/>
              <a:t> 10,000 सैनिकों</a:t>
            </a:r>
            <a:r>
              <a:rPr sz="3100" lang="en-US"/>
              <a:t> का</a:t>
            </a:r>
            <a:r>
              <a:rPr sz="3100" lang="en-US"/>
              <a:t> सेनानायक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यह</a:t>
            </a:r>
            <a:r>
              <a:rPr sz="3100" lang="en-US"/>
              <a:t> सैनिक</a:t>
            </a:r>
            <a:r>
              <a:rPr sz="3100" lang="en-US"/>
              <a:t> वर्गीकरण</a:t>
            </a:r>
            <a:r>
              <a:rPr sz="3100" lang="en-US"/>
              <a:t> पदसोपान</a:t>
            </a:r>
            <a:r>
              <a:rPr sz="3100" lang="en-US"/>
              <a:t> सूचक</a:t>
            </a:r>
            <a:r>
              <a:rPr sz="3100" lang="en-US"/>
              <a:t> होने</a:t>
            </a:r>
            <a:r>
              <a:rPr sz="3100" lang="en-US"/>
              <a:t> के</a:t>
            </a:r>
            <a:r>
              <a:rPr sz="3100" lang="en-US"/>
              <a:t> साथ-साथ</a:t>
            </a:r>
            <a:r>
              <a:rPr sz="3100" lang="en-US"/>
              <a:t> सैन्य</a:t>
            </a:r>
            <a:r>
              <a:rPr sz="3100" lang="en-US"/>
              <a:t> व्यवस्था</a:t>
            </a:r>
            <a:r>
              <a:rPr sz="3100" lang="en-US"/>
              <a:t> के</a:t>
            </a:r>
            <a:r>
              <a:rPr sz="3100" lang="en-US"/>
              <a:t> अत्यधिक</a:t>
            </a:r>
            <a:r>
              <a:rPr sz="3100" lang="en-US"/>
              <a:t> केंद्रीय</a:t>
            </a:r>
            <a:r>
              <a:rPr sz="3100" lang="en-US"/>
              <a:t> भूत</a:t>
            </a:r>
            <a:r>
              <a:rPr sz="3100" lang="en-US"/>
              <a:t> होने</a:t>
            </a:r>
            <a:r>
              <a:rPr sz="3100" lang="en-US"/>
              <a:t> का</a:t>
            </a:r>
            <a:r>
              <a:rPr sz="3100" lang="en-US"/>
              <a:t> आभास</a:t>
            </a:r>
            <a:r>
              <a:rPr sz="3100" lang="en-US"/>
              <a:t> दिलाता</a:t>
            </a:r>
            <a:r>
              <a:rPr sz="3100" lang="en-US"/>
              <a:t> है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जियाउद्दीन बरनी ने सैन्य वर्गीकरण </a:t>
            </a:r>
            <a:r>
              <a:rPr sz="3100" lang="en-US"/>
              <a:t>(</a:t>
            </a:r>
            <a:r>
              <a:rPr sz="3100" lang="en-US"/>
              <a:t>दशमलव प्रणाली</a:t>
            </a:r>
            <a:r>
              <a:rPr sz="3100" lang="en-US"/>
              <a:t>)</a:t>
            </a:r>
            <a:r>
              <a:rPr sz="3100" lang="en-US"/>
              <a:t> को अपने ढंग से स्पष्ट किया है उसके अनुसार सबसे छोटी सैनिक इकाई सरखेल तथा सबसे बड़ी सैन</a:t>
            </a:r>
            <a:r>
              <a:rPr sz="3100" lang="en-US"/>
              <a:t>ि</a:t>
            </a:r>
            <a:r>
              <a:rPr sz="3100" lang="en-US"/>
              <a:t>क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काई खान की थी</a:t>
            </a:r>
            <a:r>
              <a:rPr sz="3100" lang="en-US"/>
              <a:t> 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खान</a:t>
            </a:r>
            <a:r>
              <a:rPr sz="3100" lang="en-US"/>
              <a:t> के</a:t>
            </a:r>
            <a:r>
              <a:rPr sz="3100" lang="en-US"/>
              <a:t> ऊपर</a:t>
            </a:r>
            <a:r>
              <a:rPr sz="3100" lang="en-US"/>
              <a:t> सुल्तान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ो</a:t>
            </a:r>
            <a:r>
              <a:rPr sz="3100" lang="en-US"/>
              <a:t>ता</a:t>
            </a:r>
            <a:r>
              <a:rPr sz="3100" lang="en-US"/>
              <a:t> था</a:t>
            </a:r>
            <a:r>
              <a:rPr sz="3100" lang="en-US"/>
              <a:t> यह</a:t>
            </a:r>
            <a:r>
              <a:rPr sz="3100" lang="en-US"/>
              <a:t> वर्गीकरण</a:t>
            </a:r>
            <a:r>
              <a:rPr sz="3100" lang="en-US"/>
              <a:t> निम्न</a:t>
            </a:r>
            <a:r>
              <a:rPr sz="3100" lang="en-US"/>
              <a:t> प्रकार</a:t>
            </a:r>
            <a:r>
              <a:rPr sz="3100" lang="en-US"/>
              <a:t> है</a:t>
            </a:r>
            <a:r>
              <a:rPr sz="3100" lang="en-US"/>
              <a:t>-</a:t>
            </a:r>
            <a:endParaRPr sz="3100" lang="en-US"/>
          </a:p>
          <a:p>
            <a:r>
              <a:rPr sz="3100" lang="en-US"/>
              <a:t>स</a:t>
            </a:r>
            <a:r>
              <a:rPr sz="3100" lang="en-US"/>
              <a:t>र</a:t>
            </a:r>
            <a:r>
              <a:rPr sz="3100" lang="en-US"/>
              <a:t>ख</a:t>
            </a:r>
            <a:r>
              <a:rPr sz="3100" lang="en-US"/>
              <a:t>े</a:t>
            </a:r>
            <a:r>
              <a:rPr sz="3100" lang="en-US"/>
              <a:t>ल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10 </a:t>
            </a:r>
            <a:r>
              <a:rPr sz="3100" lang="en-US"/>
              <a:t>घुड़सवार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की</a:t>
            </a:r>
            <a:r>
              <a:rPr sz="3100" lang="en-US"/>
              <a:t> टुकड़ी</a:t>
            </a:r>
            <a:r>
              <a:rPr sz="3100" lang="en-US"/>
              <a:t> का</a:t>
            </a:r>
            <a:r>
              <a:rPr sz="3100" lang="en-US"/>
              <a:t> प्रधान</a:t>
            </a:r>
            <a:endParaRPr sz="3100" lang="en-US"/>
          </a:p>
          <a:p>
            <a:r>
              <a:rPr sz="3100" lang="en-US"/>
              <a:t>सिपहसालार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10</a:t>
            </a:r>
            <a:r>
              <a:rPr sz="3100" lang="en-US"/>
              <a:t> </a:t>
            </a:r>
            <a:r>
              <a:rPr sz="3100" lang="en-US"/>
              <a:t>सर</a:t>
            </a:r>
            <a:r>
              <a:rPr sz="3100" lang="en-US"/>
              <a:t>खेल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1</a:t>
            </a:r>
            <a:r>
              <a:rPr sz="3100" lang="en-US"/>
              <a:t>0</a:t>
            </a:r>
            <a:r>
              <a:rPr sz="3100" lang="en-US"/>
              <a:t>0</a:t>
            </a:r>
            <a:r>
              <a:rPr sz="3100" lang="en-US"/>
              <a:t> घुड़सवार</a:t>
            </a:r>
            <a:r>
              <a:rPr sz="3100" lang="en-US"/>
              <a:t>)</a:t>
            </a:r>
            <a:endParaRPr sz="3100" lang="en-US"/>
          </a:p>
          <a:p>
            <a:r>
              <a:rPr sz="3100" lang="en-US"/>
              <a:t>अमीर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10</a:t>
            </a:r>
            <a:r>
              <a:rPr sz="3100" lang="en-US"/>
              <a:t> सिपहसालार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1000</a:t>
            </a:r>
            <a:r>
              <a:rPr sz="3100" lang="en-US"/>
              <a:t> घुड़सवार</a:t>
            </a:r>
            <a:r>
              <a:rPr sz="3100" lang="en-US"/>
              <a:t>)</a:t>
            </a:r>
            <a:endParaRPr sz="3100" lang="en-US"/>
          </a:p>
          <a:p>
            <a:r>
              <a:rPr sz="3100" lang="en-US"/>
              <a:t>मलिक</a:t>
            </a:r>
            <a:r>
              <a:rPr sz="3100" lang="en-US"/>
              <a:t> </a:t>
            </a:r>
            <a:r>
              <a:rPr sz="3100" lang="en-US"/>
              <a:t>-</a:t>
            </a:r>
            <a:r>
              <a:rPr sz="3100" lang="en-US"/>
              <a:t> </a:t>
            </a:r>
            <a:r>
              <a:rPr sz="3100" lang="en-US"/>
              <a:t>10</a:t>
            </a:r>
            <a:r>
              <a:rPr sz="3100" lang="en-US"/>
              <a:t> अमीर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10</a:t>
            </a:r>
            <a:r>
              <a:rPr sz="3100" lang="en-US"/>
              <a:t>,</a:t>
            </a:r>
            <a:r>
              <a:rPr sz="3100" lang="en-US"/>
              <a:t>000</a:t>
            </a:r>
            <a:r>
              <a:rPr sz="3100" lang="en-US"/>
              <a:t> घुड़सवार</a:t>
            </a:r>
            <a:r>
              <a:rPr sz="3100" lang="en-US"/>
              <a:t>)</a:t>
            </a:r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2900" lang="en-US"/>
              <a:t>खान</a:t>
            </a:r>
            <a:r>
              <a:rPr sz="2900" lang="en-US"/>
              <a:t> </a:t>
            </a:r>
            <a:r>
              <a:rPr sz="2900" lang="en-US"/>
              <a:t>-</a:t>
            </a:r>
            <a:r>
              <a:rPr sz="2900" lang="en-US"/>
              <a:t> </a:t>
            </a:r>
            <a:r>
              <a:rPr sz="2900" lang="en-US"/>
              <a:t>10</a:t>
            </a:r>
            <a:r>
              <a:rPr sz="2900" lang="en-US"/>
              <a:t> मलिक</a:t>
            </a:r>
            <a:r>
              <a:rPr sz="2900" lang="en-US"/>
              <a:t> </a:t>
            </a:r>
            <a:r>
              <a:rPr sz="2900" lang="en-US"/>
              <a:t>(</a:t>
            </a:r>
            <a:r>
              <a:rPr sz="2900" lang="en-US"/>
              <a:t>1</a:t>
            </a:r>
            <a:r>
              <a:rPr sz="2900" lang="en-US"/>
              <a:t>,</a:t>
            </a:r>
            <a:r>
              <a:rPr sz="2900" lang="en-US"/>
              <a:t>00</a:t>
            </a:r>
            <a:r>
              <a:rPr sz="2900" lang="en-US"/>
              <a:t>,</a:t>
            </a:r>
            <a:r>
              <a:rPr sz="2900" lang="en-US"/>
              <a:t>000 घुड़सवार</a:t>
            </a:r>
            <a:r>
              <a:rPr sz="2900" lang="en-US"/>
              <a:t>)</a:t>
            </a:r>
            <a:endParaRPr sz="2900" lang="en-US"/>
          </a:p>
          <a:p>
            <a:r>
              <a:rPr sz="2900" lang="en-US"/>
              <a:t>सुल्तान</a:t>
            </a:r>
            <a:r>
              <a:rPr sz="2900" lang="en-US"/>
              <a:t> </a:t>
            </a:r>
            <a:r>
              <a:rPr sz="2900" lang="en-US"/>
              <a:t>-</a:t>
            </a:r>
            <a:r>
              <a:rPr sz="2900" lang="en-US"/>
              <a:t> </a:t>
            </a:r>
            <a:r>
              <a:rPr sz="2900" lang="en-US"/>
              <a:t>10</a:t>
            </a:r>
            <a:r>
              <a:rPr sz="2900" lang="en-US"/>
              <a:t> खान</a:t>
            </a:r>
            <a:r>
              <a:rPr sz="2900" lang="en-US"/>
              <a:t> </a:t>
            </a:r>
            <a:r>
              <a:rPr sz="2900" lang="en-US"/>
              <a:t>(</a:t>
            </a:r>
            <a:r>
              <a:rPr sz="2900" lang="en-US"/>
              <a:t>सर्वोच्च</a:t>
            </a:r>
            <a:r>
              <a:rPr sz="2900" lang="en-US"/>
              <a:t> सेनापति</a:t>
            </a:r>
            <a:r>
              <a:rPr sz="2900" lang="en-US"/>
              <a:t>)</a:t>
            </a:r>
            <a:endParaRPr sz="2900" lang="en-US"/>
          </a:p>
          <a:p>
            <a:r>
              <a:rPr sz="2900" lang="en-US"/>
              <a:t>13वीं शताब्दी में सेना का सर्वोच्च अधिकारी मलिक होता था</a:t>
            </a:r>
            <a:r>
              <a:rPr sz="2900" lang="en-US"/>
              <a:t>।</a:t>
            </a:r>
            <a:r>
              <a:rPr sz="2900" lang="en-US"/>
              <a:t> </a:t>
            </a:r>
            <a:r>
              <a:rPr sz="2900" lang="en-US"/>
              <a:t>खान</a:t>
            </a:r>
            <a:r>
              <a:rPr sz="2900" lang="en-US"/>
              <a:t> </a:t>
            </a:r>
            <a:r>
              <a:rPr sz="2900" lang="en-US"/>
              <a:t>एक आदर्श उच्च उपाधि होती थी</a:t>
            </a:r>
            <a:r>
              <a:rPr sz="2900" lang="en-US"/>
              <a:t>।</a:t>
            </a:r>
            <a:r>
              <a:rPr sz="2900" lang="en-US"/>
              <a:t> खान उच्चाधिकारी का सैन्य वर्गीकरण से कोई संबंध नहीं होता था</a:t>
            </a:r>
            <a:r>
              <a:rPr sz="2900" lang="en-US"/>
              <a:t>।</a:t>
            </a:r>
            <a:endParaRPr sz="2900" lang="en-US"/>
          </a:p>
          <a:p>
            <a:r>
              <a:rPr sz="2900" lang="en-US"/>
              <a:t>सैनिक सुधारों की दृष्टि से अलाउद्दीन खिलजी के शासन काल को सबसे महत्वपूर्ण युग कहा जा सकता है</a:t>
            </a:r>
            <a:r>
              <a:rPr sz="2900" lang="en-US"/>
              <a:t>।</a:t>
            </a:r>
            <a:r>
              <a:rPr sz="2900" lang="en-US"/>
              <a:t> उसने एक अस्थाई सेना का गठन किया</a:t>
            </a:r>
            <a:r>
              <a:rPr sz="2900" lang="en-US"/>
              <a:t>।</a:t>
            </a:r>
            <a:r>
              <a:rPr sz="2900" lang="en-US"/>
              <a:t> सैनिकों की सीधी भर्ती की तथा उन्हें सरकारी खजाने से नगद वेतन भुगतान किया</a:t>
            </a:r>
            <a:r>
              <a:rPr sz="2900" lang="en-US"/>
              <a:t>।</a:t>
            </a:r>
            <a:endParaRPr sz="2900" lang="en-US"/>
          </a:p>
          <a:p>
            <a:r>
              <a:rPr b="1" sz="3400" lang="en-US">
                <a:solidFill>
                  <a:srgbClr val="FF6600"/>
                </a:solidFill>
              </a:rPr>
              <a:t>T</a:t>
            </a:r>
            <a:r>
              <a:rPr b="1" sz="3400" lang="en-US">
                <a:solidFill>
                  <a:srgbClr val="FF6600"/>
                </a:solidFill>
              </a:rPr>
              <a:t>o</a:t>
            </a:r>
            <a:r>
              <a:rPr b="1" sz="3400" lang="en-US">
                <a:solidFill>
                  <a:srgbClr val="FF6600"/>
                </a:solidFill>
              </a:rPr>
              <a:t> be</a:t>
            </a:r>
            <a:r>
              <a:rPr b="1" sz="3400" lang="en-US">
                <a:solidFill>
                  <a:srgbClr val="FF6600"/>
                </a:solidFill>
              </a:rPr>
              <a:t> continued</a:t>
            </a:r>
            <a:r>
              <a:rPr b="1" sz="3400" lang="en-US">
                <a:solidFill>
                  <a:srgbClr val="FF6600"/>
                </a:solidFill>
              </a:rPr>
              <a:t>.</a:t>
            </a:r>
            <a:r>
              <a:rPr b="1" sz="3400" lang="en-US">
                <a:solidFill>
                  <a:srgbClr val="FF6600"/>
                </a:solidFill>
              </a:rPr>
              <a:t>.</a:t>
            </a:r>
            <a:r>
              <a:rPr b="1" sz="3400" lang="en-US">
                <a:solidFill>
                  <a:srgbClr val="FF6600"/>
                </a:solidFill>
              </a:rPr>
              <a:t>.</a:t>
            </a:r>
            <a:r>
              <a:rPr b="1" sz="3400" lang="en-US">
                <a:solidFill>
                  <a:srgbClr val="FF6600"/>
                </a:solidFill>
              </a:rPr>
              <a:t>.</a:t>
            </a:r>
            <a:endParaRPr b="1" sz="34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2015-05-11T00:30:45Z</dcterms:created>
  <dcterms:modified xsi:type="dcterms:W3CDTF">2020-05-16T05:14:11Z</dcterms:modified>
</cp:coreProperties>
</file>