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tableStyles" Target="tableStyle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1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9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1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2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7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5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4F"/>
        </a:solidFill>
      </p:bgPr>
    </p:bg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008046"/>
          </a:xfrm>
        </p:spPr>
        <p:txBody>
          <a:bodyPr>
            <a:normAutofit fontScale="90000"/>
          </a:bodyPr>
          <a:p>
            <a:r>
              <a:rPr b="1" sz="5333" lang="en-US"/>
              <a:t> </a:t>
            </a:r>
            <a:r>
              <a:rPr b="1" sz="5333" lang="en-US">
                <a:solidFill>
                  <a:srgbClr val="9933FF"/>
                </a:solidFill>
              </a:rPr>
              <a:t> </a:t>
            </a:r>
            <a:r>
              <a:rPr b="1" sz="5333" lang="en-US">
                <a:solidFill>
                  <a:srgbClr val="9933FF"/>
                </a:solidFill>
              </a:rPr>
              <a:t>P</a:t>
            </a:r>
            <a:r>
              <a:rPr b="1" sz="5333" lang="en-US">
                <a:solidFill>
                  <a:srgbClr val="9933FF"/>
                </a:solidFill>
              </a:rPr>
              <a:t>urnea University, </a:t>
            </a:r>
            <a:r>
              <a:rPr b="1" sz="5333" lang="en-US">
                <a:solidFill>
                  <a:srgbClr val="9933FF"/>
                </a:solidFill>
              </a:rPr>
              <a:t>P</a:t>
            </a:r>
            <a:r>
              <a:rPr b="1" sz="5333" lang="en-US">
                <a:solidFill>
                  <a:srgbClr val="9933FF"/>
                </a:solidFill>
              </a:rPr>
              <a:t>urnea </a:t>
            </a:r>
            <a:br>
              <a:rPr b="1" sz="5333" lang="en-US">
                <a:solidFill>
                  <a:srgbClr val="9933FF"/>
                </a:solidFill>
              </a:rPr>
            </a:br>
            <a:r>
              <a:rPr b="1" sz="5333" lang="en-US">
                <a:solidFill>
                  <a:srgbClr val="9933FF"/>
                </a:solidFill>
              </a:rPr>
              <a:t>      </a:t>
            </a:r>
            <a:br>
              <a:rPr b="1" sz="5333" lang="en-US">
                <a:solidFill>
                  <a:srgbClr val="9933FF"/>
                </a:solidFill>
              </a:rPr>
            </a:br>
            <a:r>
              <a:rPr b="1" lang="en-US"/>
              <a:t>Class    : B.A. part - 2nd</a:t>
            </a:r>
            <a:br>
              <a:rPr b="1" lang="en-US"/>
            </a:br>
            <a:r>
              <a:rPr b="1" lang="en-US"/>
              <a:t>Subject : History (Hon.)                            </a:t>
            </a:r>
            <a:r>
              <a:rPr b="1" sz="3888" lang="en-US"/>
              <a:t>Paper </a:t>
            </a:r>
            <a:r>
              <a:rPr b="1" sz="3666" lang="en-US"/>
              <a:t>   : 3rd, Medieval India (1206 - 1764)                   </a:t>
            </a:r>
            <a:br>
              <a:rPr b="1" sz="3666" lang="en-US"/>
            </a:br>
            <a:r>
              <a:rPr b="1" sz="4111" lang="en-US"/>
              <a:t>Topic     : Administration of Delhi Sultanate, L-</a:t>
            </a:r>
            <a:r>
              <a:rPr b="1" sz="4111" lang="en-US"/>
              <a:t>5</a:t>
            </a:r>
            <a:endParaRPr b="1" sz="4111" lang="en-US"/>
          </a:p>
        </p:txBody>
      </p:sp>
      <p:sp>
        <p:nvSpPr>
          <p:cNvPr id="1048589" name=""/>
          <p:cNvSpPr>
            <a:spLocks noGrp="1"/>
          </p:cNvSpPr>
          <p:nvPr>
            <p:ph idx="1"/>
          </p:nvPr>
        </p:nvSpPr>
        <p:spPr>
          <a:xfrm>
            <a:off x="5298074" y="4546883"/>
            <a:ext cx="3217276" cy="1630080"/>
          </a:xfrm>
        </p:spPr>
        <p:txBody>
          <a:bodyPr>
            <a:normAutofit fontScale="75679" lnSpcReduction="20000"/>
          </a:bodyPr>
          <a:p>
            <a:pPr indent="0" marL="0">
              <a:buNone/>
            </a:pPr>
            <a:r>
              <a:rPr b="1" lang="en-US">
                <a:solidFill>
                  <a:srgbClr val="002060"/>
                </a:solidFill>
              </a:rPr>
              <a:t>Dr. Suresh Kumar Meena                 </a:t>
            </a:r>
            <a:endParaRPr b="1" lang="en-US">
              <a:solidFill>
                <a:srgbClr val="002060"/>
              </a:solidFill>
            </a:endParaRPr>
          </a:p>
          <a:p>
            <a:pPr indent="0" marL="0">
              <a:buNone/>
            </a:pPr>
            <a:r>
              <a:rPr sz="2467" lang="en-US">
                <a:solidFill>
                  <a:srgbClr val="002060"/>
                </a:solidFill>
              </a:rPr>
              <a:t> Assistant Professor, History  </a:t>
            </a:r>
            <a:endParaRPr sz="2467" lang="en-US">
              <a:solidFill>
                <a:srgbClr val="002060"/>
              </a:solidFill>
            </a:endParaRPr>
          </a:p>
          <a:p>
            <a:pPr indent="0" marL="0">
              <a:buNone/>
            </a:pPr>
            <a:r>
              <a:rPr b="1" lang="en-US">
                <a:solidFill>
                  <a:srgbClr val="002060"/>
                </a:solidFill>
              </a:rPr>
              <a:t> M. L. Arya College, kasba</a:t>
            </a:r>
            <a:r>
              <a:rPr lang="en-US"/>
              <a:t>          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प्रांतीय</a:t>
            </a:r>
            <a:r>
              <a:rPr b="1" sz="5000" lang="en-US"/>
              <a:t> प्रशासन</a:t>
            </a:r>
            <a:endParaRPr b="1" sz="5000" lang="en-US"/>
          </a:p>
        </p:txBody>
      </p:sp>
      <p:sp>
        <p:nvSpPr>
          <p:cNvPr id="1048587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300" lang="en-US"/>
              <a:t>प्रांतीय सरकार केंद्रीय सरकार की प्रतिमूर्ति थी और कार्य संचालन उसमें भी वही </a:t>
            </a:r>
            <a:r>
              <a:rPr sz="3300" lang="en-US"/>
              <a:t>व</a:t>
            </a:r>
            <a:r>
              <a:rPr sz="3300" lang="en-US"/>
              <a:t>ि</a:t>
            </a:r>
            <a:r>
              <a:rPr sz="3300" lang="en-US"/>
              <a:t>भाग होते थे जो केंद्र सरकार के थे किंतु दोनों के पद एक जैसे नहीं थे</a:t>
            </a:r>
            <a:r>
              <a:rPr sz="3300" lang="en-US"/>
              <a:t>।</a:t>
            </a:r>
            <a:endParaRPr sz="3300" lang="en-US"/>
          </a:p>
          <a:p>
            <a:r>
              <a:rPr sz="3300" lang="en-US"/>
              <a:t>प्रांत के गवर्नर या </a:t>
            </a:r>
            <a:r>
              <a:rPr sz="3300" lang="en-US"/>
              <a:t>इ</a:t>
            </a:r>
            <a:r>
              <a:rPr sz="3300" lang="en-US"/>
              <a:t>क</a:t>
            </a:r>
            <a:r>
              <a:rPr sz="3300" lang="en-US"/>
              <a:t>्</a:t>
            </a:r>
            <a:r>
              <a:rPr sz="3300" lang="en-US"/>
              <a:t>ता के प्रधान को व</a:t>
            </a:r>
            <a:r>
              <a:rPr sz="3300" lang="en-US"/>
              <a:t>ल</a:t>
            </a:r>
            <a:r>
              <a:rPr sz="3300" lang="en-US"/>
              <a:t>ी</a:t>
            </a:r>
            <a:r>
              <a:rPr sz="3300" lang="en-US"/>
              <a:t>,</a:t>
            </a:r>
            <a:r>
              <a:rPr sz="3300" lang="en-US"/>
              <a:t> सुल्तान</a:t>
            </a:r>
            <a:r>
              <a:rPr sz="3300" lang="en-US"/>
              <a:t>,</a:t>
            </a:r>
            <a:r>
              <a:rPr sz="3300" lang="en-US"/>
              <a:t> नाजिम</a:t>
            </a:r>
            <a:r>
              <a:rPr sz="3300" lang="en-US"/>
              <a:t>,</a:t>
            </a:r>
            <a:r>
              <a:rPr sz="3300" lang="en-US"/>
              <a:t> नायक</a:t>
            </a:r>
            <a:r>
              <a:rPr sz="3300" lang="en-US"/>
              <a:t>,</a:t>
            </a:r>
            <a:r>
              <a:rPr sz="3300" lang="en-US"/>
              <a:t> मुक्ति या इक्तादार कहा जाता था</a:t>
            </a:r>
            <a:r>
              <a:rPr sz="3300" lang="en-US"/>
              <a:t>।</a:t>
            </a:r>
            <a:r>
              <a:rPr sz="3300" lang="en-US"/>
              <a:t> मुक्ति अथवा व</a:t>
            </a:r>
            <a:r>
              <a:rPr sz="3300" lang="en-US"/>
              <a:t>ल</a:t>
            </a:r>
            <a:r>
              <a:rPr sz="3300" lang="en-US"/>
              <a:t>ी</a:t>
            </a:r>
            <a:r>
              <a:rPr sz="3300" lang="en-US"/>
              <a:t> </a:t>
            </a:r>
            <a:r>
              <a:rPr sz="3300" lang="en-US"/>
              <a:t>को</a:t>
            </a:r>
            <a:r>
              <a:rPr sz="3300" lang="en-US"/>
              <a:t> कुछ अधिक अधिकार थे क्योंकि यह दूरस्थ प्रांतों में होते थे</a:t>
            </a:r>
            <a:r>
              <a:rPr sz="3300" lang="en-US"/>
              <a:t>।</a:t>
            </a:r>
            <a:r>
              <a:rPr sz="3300" lang="en-US"/>
              <a:t> उन्हें</a:t>
            </a:r>
            <a:r>
              <a:rPr sz="3300" lang="en-US"/>
              <a:t> सैन्य</a:t>
            </a:r>
            <a:r>
              <a:rPr sz="3300" lang="en-US"/>
              <a:t> कर</a:t>
            </a:r>
            <a:r>
              <a:rPr sz="3300" lang="en-US"/>
              <a:t> संग्रह</a:t>
            </a:r>
            <a:r>
              <a:rPr sz="3300" lang="en-US"/>
              <a:t> तथा</a:t>
            </a:r>
            <a:r>
              <a:rPr sz="3300" lang="en-US"/>
              <a:t> न्यायिक</a:t>
            </a:r>
            <a:r>
              <a:rPr sz="3300" lang="en-US"/>
              <a:t> कार्य</a:t>
            </a:r>
            <a:r>
              <a:rPr sz="3300" lang="en-US"/>
              <a:t> करने</a:t>
            </a:r>
            <a:r>
              <a:rPr sz="3300" lang="en-US"/>
              <a:t> पड़ते</a:t>
            </a:r>
            <a:r>
              <a:rPr sz="3300" lang="en-US"/>
              <a:t> थे</a:t>
            </a:r>
            <a:r>
              <a:rPr sz="3300" lang="en-US"/>
              <a:t>।</a:t>
            </a:r>
            <a:endParaRPr sz="3300" lang="en-US"/>
          </a:p>
          <a:p>
            <a:endParaRPr sz="330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0" name="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sz="3300" lang="en-US"/>
              <a:t>मुक्ति</a:t>
            </a:r>
            <a:r>
              <a:rPr sz="3300" lang="en-US"/>
              <a:t> को</a:t>
            </a:r>
            <a:r>
              <a:rPr sz="3300" lang="en-US"/>
              <a:t> पूर्ण</a:t>
            </a:r>
            <a:r>
              <a:rPr sz="3300" lang="en-US"/>
              <a:t> स्वायत्तता</a:t>
            </a:r>
            <a:r>
              <a:rPr sz="3300" lang="en-US"/>
              <a:t> प्राप्त</a:t>
            </a:r>
            <a:r>
              <a:rPr sz="3300" lang="en-US"/>
              <a:t> थी</a:t>
            </a:r>
            <a:r>
              <a:rPr sz="3300" lang="en-US"/>
              <a:t>।</a:t>
            </a:r>
            <a:endParaRPr sz="3300" lang="en-US"/>
          </a:p>
          <a:p>
            <a:r>
              <a:rPr sz="3300" lang="en-US"/>
              <a:t>कुछ मामलों में गवर्नर केंद्र में रहते थे तथा अपने कनिष्ठ अधिकारियों द्वारा शासन चलाते थे</a:t>
            </a:r>
            <a:r>
              <a:rPr sz="3300" lang="en-US"/>
              <a:t>।</a:t>
            </a:r>
            <a:r>
              <a:rPr sz="3300" lang="en-US"/>
              <a:t>जैसे</a:t>
            </a:r>
            <a:r>
              <a:rPr sz="3300" lang="en-US"/>
              <a:t> बल</a:t>
            </a:r>
            <a:r>
              <a:rPr sz="3300" lang="en-US"/>
              <a:t>ब</a:t>
            </a:r>
            <a:r>
              <a:rPr sz="3300" lang="en-US"/>
              <a:t>न</a:t>
            </a:r>
            <a:r>
              <a:rPr sz="3300" lang="en-US"/>
              <a:t> </a:t>
            </a:r>
            <a:r>
              <a:rPr sz="3300" lang="en-US"/>
              <a:t>ज</a:t>
            </a:r>
            <a:r>
              <a:rPr sz="3300" lang="en-US"/>
              <a:t>ो</a:t>
            </a:r>
            <a:r>
              <a:rPr sz="3300" lang="en-US"/>
              <a:t> </a:t>
            </a:r>
            <a:r>
              <a:rPr sz="3300" lang="en-US"/>
              <a:t>क</a:t>
            </a:r>
            <a:r>
              <a:rPr sz="3300" lang="en-US"/>
              <a:t>ि</a:t>
            </a:r>
            <a:r>
              <a:rPr sz="3300" lang="en-US"/>
              <a:t> अमीर ए हाज</a:t>
            </a:r>
            <a:r>
              <a:rPr sz="3300" lang="en-US"/>
              <a:t>ि</a:t>
            </a:r>
            <a:r>
              <a:rPr sz="3300" lang="en-US"/>
              <a:t>ब</a:t>
            </a:r>
            <a:r>
              <a:rPr sz="3300" lang="en-US"/>
              <a:t> </a:t>
            </a:r>
            <a:r>
              <a:rPr sz="3300" lang="en-US"/>
              <a:t>(</a:t>
            </a:r>
            <a:r>
              <a:rPr sz="3300" lang="en-US"/>
              <a:t>दरबारी शिष्टाचार अधिकारी</a:t>
            </a:r>
            <a:r>
              <a:rPr sz="3300" lang="en-US"/>
              <a:t>)</a:t>
            </a:r>
            <a:r>
              <a:rPr sz="3300" lang="en-US"/>
              <a:t> की हैसियत से राजधानी में रहता था जबकि वह </a:t>
            </a:r>
            <a:r>
              <a:rPr sz="3300" lang="en-US"/>
              <a:t>ह</a:t>
            </a:r>
            <a:r>
              <a:rPr sz="3300" lang="en-US"/>
              <a:t>ा</a:t>
            </a:r>
            <a:r>
              <a:rPr sz="3300" lang="en-US"/>
              <a:t>ँ</a:t>
            </a:r>
            <a:r>
              <a:rPr sz="3300" lang="en-US"/>
              <a:t>सी का सूबेदार था</a:t>
            </a:r>
            <a:r>
              <a:rPr sz="3300" lang="en-US"/>
              <a:t>।</a:t>
            </a:r>
            <a:endParaRPr sz="3300" lang="en-US"/>
          </a:p>
          <a:p>
            <a:r>
              <a:rPr sz="3300" lang="en-US"/>
              <a:t>सचिवालय का प्रधान दबीर या सचिव होता था</a:t>
            </a:r>
            <a:r>
              <a:rPr sz="3300" lang="en-US"/>
              <a:t>।</a:t>
            </a:r>
            <a:endParaRPr sz="3300" lang="en-US"/>
          </a:p>
          <a:p>
            <a:endParaRPr sz="330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2" name=""/>
          <p:cNvSpPr>
            <a:spLocks noGrp="1"/>
          </p:cNvSpPr>
          <p:nvPr>
            <p:ph idx="1"/>
          </p:nvPr>
        </p:nvSpPr>
        <p:spPr>
          <a:xfrm>
            <a:off x="722010" y="1825625"/>
            <a:ext cx="7793339" cy="4847791"/>
          </a:xfrm>
        </p:spPr>
        <p:txBody>
          <a:bodyPr>
            <a:noAutofit/>
          </a:bodyPr>
          <a:p>
            <a:r>
              <a:rPr sz="3300" lang="en-US"/>
              <a:t>इल्तुतमिश ने इ</a:t>
            </a:r>
            <a:r>
              <a:rPr sz="3300" lang="en-US"/>
              <a:t>क</a:t>
            </a:r>
            <a:r>
              <a:rPr sz="3300" lang="en-US"/>
              <a:t>्</a:t>
            </a:r>
            <a:r>
              <a:rPr sz="3300" lang="en-US"/>
              <a:t>त</a:t>
            </a:r>
            <a:r>
              <a:rPr sz="3300" lang="en-US"/>
              <a:t>ा</a:t>
            </a:r>
            <a:r>
              <a:rPr sz="3300" lang="en-US"/>
              <a:t>दारो</a:t>
            </a:r>
            <a:r>
              <a:rPr sz="3300" lang="en-US"/>
              <a:t>ं</a:t>
            </a:r>
            <a:r>
              <a:rPr sz="3300" lang="en-US"/>
              <a:t> </a:t>
            </a:r>
            <a:r>
              <a:rPr sz="3300" lang="en-US"/>
              <a:t>का</a:t>
            </a:r>
            <a:r>
              <a:rPr sz="3300" lang="en-US"/>
              <a:t> एक</a:t>
            </a:r>
            <a:r>
              <a:rPr sz="3300" lang="en-US"/>
              <a:t> </a:t>
            </a:r>
            <a:r>
              <a:rPr sz="3300" lang="en-US"/>
              <a:t>इ</a:t>
            </a:r>
            <a:r>
              <a:rPr sz="3300" lang="en-US"/>
              <a:t>क</a:t>
            </a:r>
            <a:r>
              <a:rPr sz="3300" lang="en-US"/>
              <a:t>्</a:t>
            </a:r>
            <a:r>
              <a:rPr sz="3300" lang="en-US"/>
              <a:t>ता</a:t>
            </a:r>
            <a:r>
              <a:rPr sz="3300" lang="en-US"/>
              <a:t> से दूसरे </a:t>
            </a:r>
            <a:r>
              <a:rPr sz="3300" lang="en-US"/>
              <a:t>इ</a:t>
            </a:r>
            <a:r>
              <a:rPr sz="3300" lang="en-US"/>
              <a:t>क</a:t>
            </a:r>
            <a:r>
              <a:rPr sz="3300" lang="en-US"/>
              <a:t>्</a:t>
            </a:r>
            <a:r>
              <a:rPr sz="3300" lang="en-US"/>
              <a:t>ता</a:t>
            </a:r>
            <a:r>
              <a:rPr sz="3300" lang="en-US"/>
              <a:t> में स्थानांतरण की नीति अपनाई</a:t>
            </a:r>
            <a:r>
              <a:rPr sz="3300" lang="en-US"/>
              <a:t>।</a:t>
            </a:r>
            <a:r>
              <a:rPr sz="3300" lang="en-US"/>
              <a:t> बलबन ने उन </a:t>
            </a:r>
            <a:r>
              <a:rPr sz="3300" lang="en-US"/>
              <a:t>इ</a:t>
            </a:r>
            <a:r>
              <a:rPr sz="3300" lang="en-US"/>
              <a:t>क</a:t>
            </a:r>
            <a:r>
              <a:rPr sz="3300" lang="en-US"/>
              <a:t>्</a:t>
            </a:r>
            <a:r>
              <a:rPr sz="3300" lang="en-US"/>
              <a:t>ताओं को </a:t>
            </a:r>
            <a:r>
              <a:rPr sz="3300" lang="en-US"/>
              <a:t>,</a:t>
            </a:r>
            <a:r>
              <a:rPr sz="3300" lang="en-US"/>
              <a:t>जिनमें राजस्व नहीं मिल रहा था</a:t>
            </a:r>
            <a:r>
              <a:rPr sz="3300" lang="en-US"/>
              <a:t>,</a:t>
            </a:r>
            <a:r>
              <a:rPr sz="3300" lang="en-US"/>
              <a:t> को खत्म कर दिया </a:t>
            </a:r>
            <a:r>
              <a:rPr sz="3300" lang="en-US"/>
              <a:t>या </a:t>
            </a:r>
            <a:r>
              <a:rPr sz="3300" lang="en-US"/>
              <a:t>खालसा</a:t>
            </a:r>
            <a:r>
              <a:rPr sz="3300" lang="en-US"/>
              <a:t> भूमि में मिला लिया</a:t>
            </a:r>
            <a:r>
              <a:rPr sz="3300" lang="en-US"/>
              <a:t>।</a:t>
            </a:r>
            <a:endParaRPr sz="3300" lang="en-US"/>
          </a:p>
          <a:p>
            <a:r>
              <a:rPr sz="3300" lang="en-US"/>
              <a:t>बलबन ने ख्वाजा नामक अधिकारी की नियुक्ति इक्तादार</a:t>
            </a:r>
            <a:r>
              <a:rPr sz="3300" lang="en-US"/>
              <a:t>ो</a:t>
            </a:r>
            <a:r>
              <a:rPr sz="3300" lang="en-US"/>
              <a:t>ं</a:t>
            </a:r>
            <a:r>
              <a:rPr sz="3300" lang="en-US"/>
              <a:t> के साथ की जिस</a:t>
            </a:r>
            <a:r>
              <a:rPr sz="3300" lang="en-US"/>
              <a:t>स</a:t>
            </a:r>
            <a:r>
              <a:rPr sz="3300" lang="en-US"/>
              <a:t>े</a:t>
            </a:r>
            <a:r>
              <a:rPr sz="3300" lang="en-US"/>
              <a:t> आ</a:t>
            </a:r>
            <a:r>
              <a:rPr sz="3300" lang="en-US"/>
              <a:t>य</a:t>
            </a:r>
            <a:r>
              <a:rPr sz="3300" lang="en-US"/>
              <a:t> </a:t>
            </a:r>
            <a:r>
              <a:rPr sz="3300" lang="en-US"/>
              <a:t>व</a:t>
            </a:r>
            <a:r>
              <a:rPr sz="3300" lang="en-US"/>
              <a:t>्</a:t>
            </a:r>
            <a:r>
              <a:rPr sz="3300" lang="en-US"/>
              <a:t>य</a:t>
            </a:r>
            <a:r>
              <a:rPr sz="3300" lang="en-US"/>
              <a:t>य</a:t>
            </a:r>
            <a:r>
              <a:rPr sz="3300" lang="en-US"/>
              <a:t> का सही पता लग सके</a:t>
            </a:r>
            <a:r>
              <a:rPr sz="3300" lang="en-US"/>
              <a:t>।</a:t>
            </a:r>
            <a:endParaRPr sz="3300" lang="en-US"/>
          </a:p>
          <a:p>
            <a:endParaRPr sz="3300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4" name="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sz="3100" lang="en-US"/>
              <a:t>14 वी सदी में सल्तनत के विस्तार के कारण प्रांतों को जिलों में बांट दिया गया इन्हें </a:t>
            </a:r>
            <a:r>
              <a:rPr sz="3100" lang="en-US"/>
              <a:t>श</a:t>
            </a:r>
            <a:r>
              <a:rPr sz="3100" lang="en-US"/>
              <a:t>ि</a:t>
            </a:r>
            <a:r>
              <a:rPr sz="3100" lang="en-US"/>
              <a:t>क</a:t>
            </a:r>
            <a:r>
              <a:rPr sz="3100" lang="en-US"/>
              <a:t> कहा जाता था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श</a:t>
            </a:r>
            <a:r>
              <a:rPr sz="3100" lang="en-US"/>
              <a:t>ि</a:t>
            </a:r>
            <a:r>
              <a:rPr sz="3100" lang="en-US"/>
              <a:t>क</a:t>
            </a:r>
            <a:r>
              <a:rPr sz="3100" lang="en-US"/>
              <a:t>ो</a:t>
            </a:r>
            <a:r>
              <a:rPr sz="3100" lang="en-US"/>
              <a:t>ं</a:t>
            </a:r>
            <a:r>
              <a:rPr sz="3100" lang="en-US"/>
              <a:t> की स्थापना</a:t>
            </a:r>
            <a:r>
              <a:rPr sz="3100" lang="en-US"/>
              <a:t> बलबन</a:t>
            </a:r>
            <a:r>
              <a:rPr sz="3100" lang="en-US"/>
              <a:t> ने</a:t>
            </a:r>
            <a:r>
              <a:rPr sz="3100" lang="en-US"/>
              <a:t> की</a:t>
            </a:r>
            <a:r>
              <a:rPr sz="3100" lang="en-US"/>
              <a:t> थी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श</a:t>
            </a:r>
            <a:r>
              <a:rPr sz="3100" lang="en-US"/>
              <a:t>ि</a:t>
            </a:r>
            <a:r>
              <a:rPr sz="3100" lang="en-US"/>
              <a:t>क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ा</a:t>
            </a:r>
            <a:r>
              <a:rPr sz="3100" lang="en-US"/>
              <a:t> शासक</a:t>
            </a:r>
            <a:r>
              <a:rPr sz="3100" lang="en-US"/>
              <a:t> </a:t>
            </a:r>
            <a:r>
              <a:rPr sz="3100" lang="en-US"/>
              <a:t>श</a:t>
            </a:r>
            <a:r>
              <a:rPr sz="3100" lang="en-US"/>
              <a:t>ि</a:t>
            </a:r>
            <a:r>
              <a:rPr sz="3100" lang="en-US"/>
              <a:t>क</a:t>
            </a:r>
            <a:r>
              <a:rPr sz="3100" lang="en-US"/>
              <a:t>द</a:t>
            </a:r>
            <a:r>
              <a:rPr sz="3100" lang="en-US"/>
              <a:t>ा</a:t>
            </a:r>
            <a:r>
              <a:rPr sz="3100" lang="en-US"/>
              <a:t>र</a:t>
            </a:r>
            <a:r>
              <a:rPr sz="3100" lang="en-US"/>
              <a:t> कहलाता</a:t>
            </a:r>
            <a:r>
              <a:rPr sz="3100" lang="en-US"/>
              <a:t> </a:t>
            </a:r>
            <a:r>
              <a:rPr sz="3100" lang="en-US"/>
              <a:t>थ</a:t>
            </a:r>
            <a:r>
              <a:rPr sz="3100" lang="en-US"/>
              <a:t>ा</a:t>
            </a:r>
            <a:r>
              <a:rPr sz="3100" lang="en-US"/>
              <a:t>।</a:t>
            </a:r>
            <a:endParaRPr sz="3100" lang="en-US"/>
          </a:p>
          <a:p>
            <a:pPr/>
            <a:r>
              <a:rPr sz="3100" lang="en-US"/>
              <a:t>श</a:t>
            </a:r>
            <a:r>
              <a:rPr sz="3100" lang="en-US"/>
              <a:t>ि</a:t>
            </a:r>
            <a:r>
              <a:rPr sz="3100" lang="en-US"/>
              <a:t>क</a:t>
            </a:r>
            <a:r>
              <a:rPr sz="3100" lang="en-US"/>
              <a:t>ो</a:t>
            </a:r>
            <a:r>
              <a:rPr sz="3100" lang="en-US"/>
              <a:t>ं</a:t>
            </a:r>
            <a:r>
              <a:rPr sz="3100" lang="en-US"/>
              <a:t> या जिलों को पर</a:t>
            </a:r>
            <a:r>
              <a:rPr sz="3100" lang="en-US"/>
              <a:t>ग</a:t>
            </a:r>
            <a:r>
              <a:rPr sz="3100" lang="en-US"/>
              <a:t>न</a:t>
            </a:r>
            <a:r>
              <a:rPr sz="3100" lang="en-US"/>
              <a:t>ो</a:t>
            </a:r>
            <a:r>
              <a:rPr sz="3100" lang="en-US"/>
              <a:t>में</a:t>
            </a:r>
            <a:r>
              <a:rPr sz="3100" lang="en-US"/>
              <a:t> बांटा गया था</a:t>
            </a:r>
            <a:r>
              <a:rPr sz="3100" lang="en-US"/>
              <a:t>।</a:t>
            </a:r>
            <a:r>
              <a:rPr sz="3100" lang="en-US"/>
              <a:t> प्रत्येक</a:t>
            </a:r>
            <a:r>
              <a:rPr sz="3100" lang="en-US"/>
              <a:t> प</a:t>
            </a:r>
            <a:r>
              <a:rPr sz="3100" lang="en-US"/>
              <a:t>र</a:t>
            </a:r>
            <a:r>
              <a:rPr sz="3100" lang="en-US"/>
              <a:t>ग</a:t>
            </a:r>
            <a:r>
              <a:rPr sz="3100" lang="en-US"/>
              <a:t>ने</a:t>
            </a:r>
            <a:r>
              <a:rPr sz="3100" lang="en-US"/>
              <a:t> में</a:t>
            </a:r>
            <a:r>
              <a:rPr sz="3100" lang="en-US"/>
              <a:t> आमिल</a:t>
            </a:r>
            <a:r>
              <a:rPr sz="3100" lang="en-US"/>
              <a:t> एवं</a:t>
            </a:r>
            <a:r>
              <a:rPr sz="3100" lang="en-US"/>
              <a:t> मुंसिफ</a:t>
            </a:r>
            <a:r>
              <a:rPr sz="3100" lang="en-US"/>
              <a:t> जैसे</a:t>
            </a:r>
            <a:r>
              <a:rPr sz="3100" lang="en-US"/>
              <a:t> महत्वपूर्ण</a:t>
            </a:r>
            <a:r>
              <a:rPr sz="3100" lang="en-US"/>
              <a:t> अधिकारी</a:t>
            </a:r>
            <a:r>
              <a:rPr sz="3100" lang="en-US"/>
              <a:t> होते</a:t>
            </a:r>
            <a:r>
              <a:rPr sz="3100" lang="en-US"/>
              <a:t> थे</a:t>
            </a:r>
            <a:r>
              <a:rPr sz="3100" lang="en-US"/>
              <a:t> आमिर</a:t>
            </a:r>
            <a:r>
              <a:rPr sz="3100" lang="en-US"/>
              <a:t>ल</a:t>
            </a:r>
            <a:r>
              <a:rPr sz="3100" lang="en-US"/>
              <a:t> </a:t>
            </a:r>
            <a:r>
              <a:rPr sz="3100" lang="en-US"/>
              <a:t>मुख्य</a:t>
            </a:r>
            <a:r>
              <a:rPr sz="3100" lang="en-US"/>
              <a:t> प्रशासनिक</a:t>
            </a:r>
            <a:r>
              <a:rPr sz="3100" lang="en-US"/>
              <a:t> अधिकारी</a:t>
            </a:r>
            <a:r>
              <a:rPr sz="3100" lang="en-US"/>
              <a:t> तथा</a:t>
            </a:r>
            <a:r>
              <a:rPr sz="3100" lang="en-US"/>
              <a:t> मुश</a:t>
            </a:r>
            <a:r>
              <a:rPr sz="3100" lang="en-US"/>
              <a:t>र</a:t>
            </a:r>
            <a:r>
              <a:rPr sz="3100" lang="en-US"/>
              <a:t>ि</a:t>
            </a:r>
            <a:r>
              <a:rPr sz="3100" lang="en-US"/>
              <a:t>फ</a:t>
            </a:r>
            <a:r>
              <a:rPr sz="3100" lang="en-US"/>
              <a:t> या</a:t>
            </a:r>
            <a:r>
              <a:rPr sz="3100" lang="en-US"/>
              <a:t> मुंसिफ</a:t>
            </a:r>
            <a:r>
              <a:rPr sz="3100" lang="en-US"/>
              <a:t> राजस्व</a:t>
            </a:r>
            <a:r>
              <a:rPr sz="3100" lang="en-US"/>
              <a:t> विभाग</a:t>
            </a:r>
            <a:r>
              <a:rPr sz="3100" lang="en-US"/>
              <a:t> का</a:t>
            </a:r>
            <a:r>
              <a:rPr sz="3100" lang="en-US"/>
              <a:t> प्रधान</a:t>
            </a:r>
            <a:r>
              <a:rPr sz="3100" lang="en-US"/>
              <a:t> होता</a:t>
            </a:r>
            <a:r>
              <a:rPr sz="3100" lang="en-US"/>
              <a:t> था</a:t>
            </a:r>
            <a:r>
              <a:rPr sz="3100" lang="en-US"/>
              <a:t>।</a:t>
            </a:r>
            <a:endParaRPr sz="3100" lang="en-US"/>
          </a:p>
          <a:p>
            <a:endParaRPr sz="3100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6" name=""/>
          <p:cNvSpPr>
            <a:spLocks noGrp="1"/>
          </p:cNvSpPr>
          <p:nvPr>
            <p:ph idx="1"/>
          </p:nvPr>
        </p:nvSpPr>
        <p:spPr/>
        <p:txBody>
          <a:bodyPr/>
          <a:p>
            <a:pPr/>
            <a:r>
              <a:rPr sz="3100" lang="en-US"/>
              <a:t>एक शहर या 100 गांव</a:t>
            </a:r>
            <a:r>
              <a:rPr sz="3100" lang="en-US"/>
              <a:t>ो</a:t>
            </a:r>
            <a:r>
              <a:rPr sz="3100" lang="en-US"/>
              <a:t>ं</a:t>
            </a:r>
            <a:r>
              <a:rPr sz="3100" lang="en-US"/>
              <a:t> के समूह का शासक अमीर</a:t>
            </a:r>
            <a:r>
              <a:rPr sz="3100" lang="en-US"/>
              <a:t> </a:t>
            </a:r>
            <a:r>
              <a:rPr sz="3100" lang="en-US"/>
              <a:t>ए</a:t>
            </a:r>
            <a:r>
              <a:rPr sz="3100" lang="en-US"/>
              <a:t> सदा  होता था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इब्नबतूता</a:t>
            </a:r>
            <a:r>
              <a:rPr sz="3100" lang="en-US"/>
              <a:t> सदी</a:t>
            </a:r>
            <a:r>
              <a:rPr sz="3100" lang="en-US"/>
              <a:t> अर्थात</a:t>
            </a:r>
            <a:r>
              <a:rPr sz="3100" lang="en-US"/>
              <a:t> </a:t>
            </a:r>
            <a:r>
              <a:rPr sz="3100" lang="en-US"/>
              <a:t>स</a:t>
            </a:r>
            <a:r>
              <a:rPr sz="3100" lang="en-US"/>
              <a:t>ौ</a:t>
            </a:r>
            <a:r>
              <a:rPr sz="3100" lang="en-US"/>
              <a:t> गांव</a:t>
            </a:r>
            <a:r>
              <a:rPr sz="3100" lang="en-US"/>
              <a:t>ो</a:t>
            </a:r>
            <a:r>
              <a:rPr sz="3100" lang="en-US"/>
              <a:t>ं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े</a:t>
            </a:r>
            <a:r>
              <a:rPr sz="3100" lang="en-US"/>
              <a:t> समूह</a:t>
            </a:r>
            <a:r>
              <a:rPr sz="3100" lang="en-US"/>
              <a:t> का</a:t>
            </a:r>
            <a:r>
              <a:rPr sz="3100" lang="en-US"/>
              <a:t> शासन</a:t>
            </a:r>
            <a:r>
              <a:rPr sz="3100" lang="en-US"/>
              <a:t> की</a:t>
            </a:r>
            <a:r>
              <a:rPr sz="3100" lang="en-US"/>
              <a:t> इकाई</a:t>
            </a:r>
            <a:r>
              <a:rPr sz="3100" lang="en-US"/>
              <a:t> के</a:t>
            </a:r>
            <a:r>
              <a:rPr sz="3100" lang="en-US"/>
              <a:t> रूप</a:t>
            </a:r>
            <a:r>
              <a:rPr sz="3100" lang="en-US"/>
              <a:t> में</a:t>
            </a:r>
            <a:r>
              <a:rPr sz="3100" lang="en-US"/>
              <a:t> उल्लेख</a:t>
            </a:r>
            <a:r>
              <a:rPr sz="3100" lang="en-US"/>
              <a:t> करता</a:t>
            </a:r>
            <a:r>
              <a:rPr sz="3100" lang="en-US"/>
              <a:t> है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(</a:t>
            </a:r>
            <a:r>
              <a:rPr sz="3100" lang="en-US"/>
              <a:t>मोहम्मद</a:t>
            </a:r>
            <a:r>
              <a:rPr sz="3100" lang="en-US"/>
              <a:t> बिन</a:t>
            </a:r>
            <a:r>
              <a:rPr sz="3100" lang="en-US"/>
              <a:t> तुगलक</a:t>
            </a:r>
            <a:r>
              <a:rPr sz="3100" lang="en-US"/>
              <a:t> द्वारा</a:t>
            </a:r>
            <a:r>
              <a:rPr sz="3100" lang="en-US"/>
              <a:t>)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शासन की सबसे छोटी इकाई ग्राम थी जो </a:t>
            </a:r>
            <a:r>
              <a:rPr sz="3100" lang="en-US"/>
              <a:t>स</a:t>
            </a:r>
            <a:r>
              <a:rPr sz="3100" lang="en-US"/>
              <a:t>्</a:t>
            </a:r>
            <a:r>
              <a:rPr sz="3100" lang="en-US"/>
              <a:t>व</a:t>
            </a:r>
            <a:r>
              <a:rPr sz="3100" lang="en-US"/>
              <a:t>श</a:t>
            </a:r>
            <a:r>
              <a:rPr sz="3100" lang="en-US"/>
              <a:t>ा</a:t>
            </a:r>
            <a:r>
              <a:rPr sz="3100" lang="en-US"/>
              <a:t>सन</a:t>
            </a:r>
            <a:r>
              <a:rPr sz="3100" lang="en-US"/>
              <a:t> </a:t>
            </a:r>
            <a:r>
              <a:rPr sz="3100" lang="en-US"/>
              <a:t>और</a:t>
            </a:r>
            <a:r>
              <a:rPr sz="3100" lang="en-US"/>
              <a:t> प</a:t>
            </a:r>
            <a:r>
              <a:rPr sz="3100" lang="en-US"/>
              <a:t>ै</a:t>
            </a:r>
            <a:r>
              <a:rPr sz="3100" lang="en-US"/>
              <a:t>त</a:t>
            </a:r>
            <a:r>
              <a:rPr sz="3100" lang="en-US"/>
              <a:t>ृ</a:t>
            </a:r>
            <a:r>
              <a:rPr sz="3100" lang="en-US"/>
              <a:t>क अधिकारियों की व्यवस्था के अंतर्गत थी</a:t>
            </a:r>
            <a:r>
              <a:rPr sz="3100" lang="en-US"/>
              <a:t>।</a:t>
            </a:r>
            <a:r>
              <a:rPr sz="3100" lang="en-US"/>
              <a:t> गांव के मुख्य अधिकारी थे</a:t>
            </a:r>
            <a:r>
              <a:rPr sz="3100" lang="en-US"/>
              <a:t>-</a:t>
            </a:r>
            <a:r>
              <a:rPr sz="3100" lang="en-US"/>
              <a:t> पटवारी </a:t>
            </a:r>
            <a:r>
              <a:rPr sz="3100" lang="en-US"/>
              <a:t>(</a:t>
            </a:r>
            <a:r>
              <a:rPr sz="3100" lang="en-US"/>
              <a:t>लेखाकार</a:t>
            </a:r>
            <a:r>
              <a:rPr sz="3100" lang="en-US"/>
              <a:t>)</a:t>
            </a:r>
            <a:r>
              <a:rPr sz="3100" lang="en-US"/>
              <a:t> चौधरी</a:t>
            </a:r>
            <a:r>
              <a:rPr sz="3100" lang="en-US"/>
              <a:t>,</a:t>
            </a:r>
            <a:r>
              <a:rPr sz="3100" lang="en-US"/>
              <a:t> खु</a:t>
            </a:r>
            <a:r>
              <a:rPr sz="3100" lang="en-US"/>
              <a:t>त</a:t>
            </a:r>
            <a:r>
              <a:rPr sz="3100" lang="en-US"/>
              <a:t>,</a:t>
            </a:r>
            <a:r>
              <a:rPr sz="3100" lang="en-US"/>
              <a:t> मुकद</a:t>
            </a:r>
            <a:r>
              <a:rPr sz="3100" lang="en-US"/>
              <a:t>्</a:t>
            </a:r>
            <a:r>
              <a:rPr sz="3100" lang="en-US"/>
              <a:t>द</a:t>
            </a:r>
            <a:r>
              <a:rPr sz="3100" lang="en-US"/>
              <a:t>म </a:t>
            </a:r>
            <a:r>
              <a:rPr sz="3100" lang="en-US"/>
              <a:t>(</a:t>
            </a:r>
            <a:r>
              <a:rPr sz="3100" lang="en-US"/>
              <a:t>मुखिया</a:t>
            </a:r>
            <a:r>
              <a:rPr sz="3100" lang="en-US"/>
              <a:t>)</a:t>
            </a:r>
            <a:r>
              <a:rPr sz="3100" lang="en-US"/>
              <a:t> </a:t>
            </a:r>
            <a:r>
              <a:rPr sz="3100" lang="en-US"/>
              <a:t>जो</a:t>
            </a:r>
            <a:r>
              <a:rPr sz="3100" lang="en-US"/>
              <a:t> शासन को लगान वसूल करने में मदद करते थे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8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200" lang="en-US"/>
              <a:t>अलाउद्दीन खिलजी के समय में उसने खु</a:t>
            </a:r>
            <a:r>
              <a:rPr sz="3200" lang="en-US"/>
              <a:t>त</a:t>
            </a:r>
            <a:r>
              <a:rPr sz="3200" lang="en-US"/>
              <a:t>,</a:t>
            </a:r>
            <a:r>
              <a:rPr sz="3200" lang="en-US"/>
              <a:t> चौधरी</a:t>
            </a:r>
            <a:r>
              <a:rPr sz="3200" lang="en-US"/>
              <a:t>,</a:t>
            </a:r>
            <a:r>
              <a:rPr sz="3200" lang="en-US"/>
              <a:t> मुकद</a:t>
            </a:r>
            <a:r>
              <a:rPr sz="3200" lang="en-US"/>
              <a:t>्</a:t>
            </a:r>
            <a:r>
              <a:rPr sz="3200" lang="en-US"/>
              <a:t>द</a:t>
            </a:r>
            <a:r>
              <a:rPr sz="3200" lang="en-US"/>
              <a:t>म से विशेष सुविधाएं छीन ली गई थी</a:t>
            </a:r>
            <a:r>
              <a:rPr sz="3200" lang="en-US"/>
              <a:t>।</a:t>
            </a:r>
            <a:endParaRPr sz="3200" lang="en-US"/>
          </a:p>
          <a:p>
            <a:r>
              <a:rPr sz="3200" lang="en-US"/>
              <a:t>इसके</a:t>
            </a:r>
            <a:r>
              <a:rPr sz="3200" lang="en-US"/>
              <a:t> अतिरिक्त</a:t>
            </a:r>
            <a:r>
              <a:rPr sz="3200" lang="en-US"/>
              <a:t> गांव में</a:t>
            </a:r>
            <a:r>
              <a:rPr sz="3200" lang="en-US"/>
              <a:t> पंचायत</a:t>
            </a:r>
            <a:r>
              <a:rPr sz="3200" lang="en-US"/>
              <a:t> होती</a:t>
            </a:r>
            <a:r>
              <a:rPr sz="3200" lang="en-US"/>
              <a:t> थी</a:t>
            </a:r>
            <a:r>
              <a:rPr sz="3200" lang="en-US"/>
              <a:t> जो</a:t>
            </a:r>
            <a:r>
              <a:rPr sz="3200" lang="en-US"/>
              <a:t> शिक्षा</a:t>
            </a:r>
            <a:r>
              <a:rPr sz="3200" lang="en-US"/>
              <a:t>,</a:t>
            </a:r>
            <a:r>
              <a:rPr sz="3200" lang="en-US"/>
              <a:t> स्वच्छता</a:t>
            </a:r>
            <a:r>
              <a:rPr sz="3200" lang="en-US"/>
              <a:t>,</a:t>
            </a:r>
            <a:r>
              <a:rPr sz="3200" lang="en-US"/>
              <a:t> न्याय आदि</a:t>
            </a:r>
            <a:r>
              <a:rPr sz="3200" lang="en-US"/>
              <a:t> सभी</a:t>
            </a:r>
            <a:r>
              <a:rPr sz="3200" lang="en-US"/>
              <a:t> कार्य</a:t>
            </a:r>
            <a:r>
              <a:rPr sz="3200" lang="en-US"/>
              <a:t> करती</a:t>
            </a:r>
            <a:r>
              <a:rPr sz="3200" lang="en-US"/>
              <a:t> थी</a:t>
            </a:r>
            <a:r>
              <a:rPr sz="3200" lang="en-US"/>
              <a:t>।</a:t>
            </a:r>
            <a:endParaRPr sz="3200" lang="en-US"/>
          </a:p>
          <a:p>
            <a:r>
              <a:rPr sz="3200" lang="en-US"/>
              <a:t>खालसा या केंद्र शासित क्षेत्र</a:t>
            </a:r>
            <a:r>
              <a:rPr sz="3200" lang="en-US"/>
              <a:t>-</a:t>
            </a:r>
            <a:r>
              <a:rPr sz="3200" lang="en-US"/>
              <a:t> प्रांतों के अतिरिक्त कुछ केंद्र शासित प्रदेश या खा</a:t>
            </a:r>
            <a:r>
              <a:rPr sz="3200" lang="en-US"/>
              <a:t>ल</a:t>
            </a:r>
            <a:r>
              <a:rPr sz="3200" lang="en-US"/>
              <a:t>स</a:t>
            </a:r>
            <a:r>
              <a:rPr sz="3200" lang="en-US"/>
              <a:t>ा</a:t>
            </a:r>
            <a:r>
              <a:rPr sz="3200" lang="en-US"/>
              <a:t> </a:t>
            </a:r>
            <a:r>
              <a:rPr sz="3200" lang="en-US"/>
              <a:t>क्षेत्र </a:t>
            </a:r>
            <a:r>
              <a:rPr sz="3200" lang="en-US"/>
              <a:t>होते</a:t>
            </a:r>
            <a:r>
              <a:rPr sz="3200" lang="en-US"/>
              <a:t> थे जिनमें </a:t>
            </a:r>
            <a:r>
              <a:rPr sz="3200" lang="en-US"/>
              <a:t>श</a:t>
            </a:r>
            <a:r>
              <a:rPr sz="3200" lang="en-US"/>
              <a:t>ि</a:t>
            </a:r>
            <a:r>
              <a:rPr sz="3200" lang="en-US"/>
              <a:t>क</a:t>
            </a:r>
            <a:r>
              <a:rPr sz="3200" lang="en-US"/>
              <a:t> और शहर शामिल थे</a:t>
            </a:r>
            <a:r>
              <a:rPr sz="3200" lang="en-US"/>
              <a:t>।</a:t>
            </a:r>
            <a:endParaRPr sz="3200"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0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300" lang="en-US"/>
              <a:t>इसके प्रभारी अधिकारी </a:t>
            </a:r>
            <a:r>
              <a:rPr sz="3300" lang="en-US"/>
              <a:t>श</a:t>
            </a:r>
            <a:r>
              <a:rPr sz="3300" lang="en-US"/>
              <a:t>हना </a:t>
            </a:r>
            <a:r>
              <a:rPr sz="3300" lang="en-US"/>
              <a:t>(</a:t>
            </a:r>
            <a:r>
              <a:rPr sz="3300" lang="en-US"/>
              <a:t>अधीक्षक</a:t>
            </a:r>
            <a:r>
              <a:rPr sz="3300" lang="en-US"/>
              <a:t>)</a:t>
            </a:r>
            <a:r>
              <a:rPr sz="3300" lang="en-US"/>
              <a:t> कहलाते थे और सुल्तान द्वारा नियुक्त होते थे</a:t>
            </a:r>
            <a:r>
              <a:rPr sz="3300" lang="en-US"/>
              <a:t>।</a:t>
            </a:r>
            <a:r>
              <a:rPr sz="3300" lang="en-US"/>
              <a:t> इस क्षेत्र से एकत्र किया गया राज</a:t>
            </a:r>
            <a:r>
              <a:rPr sz="3300" lang="en-US"/>
              <a:t>स</a:t>
            </a:r>
            <a:r>
              <a:rPr sz="3300" lang="en-US"/>
              <a:t>्</a:t>
            </a:r>
            <a:r>
              <a:rPr sz="3300" lang="en-US"/>
              <a:t>व</a:t>
            </a:r>
            <a:r>
              <a:rPr sz="3300" lang="en-US"/>
              <a:t> सीधा केंद्र के खजाने में जाता था</a:t>
            </a:r>
            <a:r>
              <a:rPr sz="3300" lang="en-US"/>
              <a:t>।</a:t>
            </a:r>
            <a:r>
              <a:rPr sz="3300" lang="en-US"/>
              <a:t> प्रत्येक क्षेत्र में आमिल नामक एक पदाधिकारी होता था जो राजस्व इकट्ठा करके राजकोष में जमा करता था</a:t>
            </a:r>
            <a:r>
              <a:rPr sz="3300" lang="en-US"/>
              <a:t>।</a:t>
            </a:r>
            <a:endParaRPr sz="3300" lang="en-US"/>
          </a:p>
          <a:p>
            <a:r>
              <a:rPr b="1" sz="4000" lang="en-US">
                <a:solidFill>
                  <a:srgbClr val="FF6600"/>
                </a:solidFill>
              </a:rPr>
              <a:t>T</a:t>
            </a:r>
            <a:r>
              <a:rPr b="1" sz="4000" lang="en-US">
                <a:solidFill>
                  <a:srgbClr val="FF6600"/>
                </a:solidFill>
              </a:rPr>
              <a:t>o</a:t>
            </a:r>
            <a:r>
              <a:rPr b="1" sz="4000" lang="en-US">
                <a:solidFill>
                  <a:srgbClr val="FF6600"/>
                </a:solidFill>
              </a:rPr>
              <a:t> be</a:t>
            </a:r>
            <a:r>
              <a:rPr b="1" sz="4000" lang="en-US">
                <a:solidFill>
                  <a:srgbClr val="FF6600"/>
                </a:solidFill>
              </a:rPr>
              <a:t> continued</a:t>
            </a:r>
            <a:r>
              <a:rPr b="1" sz="4000" lang="en-US">
                <a:solidFill>
                  <a:srgbClr val="FF6600"/>
                </a:solidFill>
              </a:rPr>
              <a:t>.</a:t>
            </a:r>
            <a:r>
              <a:rPr b="1" sz="4000" lang="en-US">
                <a:solidFill>
                  <a:srgbClr val="FF6600"/>
                </a:solidFill>
              </a:rPr>
              <a:t>.</a:t>
            </a:r>
            <a:r>
              <a:rPr b="1" sz="4000" lang="en-US">
                <a:solidFill>
                  <a:srgbClr val="FF6600"/>
                </a:solidFill>
              </a:rPr>
              <a:t>.</a:t>
            </a:r>
            <a:r>
              <a:rPr b="1" sz="4000" lang="en-US">
                <a:solidFill>
                  <a:srgbClr val="FF6600"/>
                </a:solidFill>
              </a:rPr>
              <a:t>.</a:t>
            </a:r>
            <a:endParaRPr b="1" sz="4000" lang="en-US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CPH1909</dc:creator>
  <dcterms:created xsi:type="dcterms:W3CDTF">2015-05-11T11:30:45Z</dcterms:created>
  <dcterms:modified xsi:type="dcterms:W3CDTF">2020-05-15T05:55:08Z</dcterms:modified>
</cp:coreProperties>
</file>