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tableStyles" Target="tableStyles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5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1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9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1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2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7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0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8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5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4F"/>
        </a:solidFill>
      </p:bgPr>
    </p:bg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"/>
          <p:cNvSpPr>
            <a:spLocks noGrp="1"/>
          </p:cNvSpPr>
          <p:nvPr>
            <p:ph type="title"/>
          </p:nvPr>
        </p:nvSpPr>
        <p:spPr>
          <a:xfrm>
            <a:off x="246016" y="365126"/>
            <a:ext cx="8897606" cy="4040833"/>
          </a:xfrm>
        </p:spPr>
        <p:txBody>
          <a:bodyPr>
            <a:normAutofit fontScale="90000"/>
          </a:bodyPr>
          <a:p>
            <a:r>
              <a:rPr b="1" sz="6777" lang="en-US">
                <a:solidFill>
                  <a:srgbClr val="9933FF"/>
                </a:solidFill>
              </a:rPr>
              <a:t>Purnea University, purnea </a:t>
            </a:r>
            <a:br>
              <a:rPr b="1" sz="6777" lang="en-US">
                <a:solidFill>
                  <a:srgbClr val="9933FF"/>
                </a:solidFill>
              </a:rPr>
            </a:br>
            <a:r>
              <a:rPr b="1" sz="6777" lang="en-US">
                <a:solidFill>
                  <a:srgbClr val="9933FF"/>
                </a:solidFill>
              </a:rPr>
              <a:t>      </a:t>
            </a:r>
            <a:br>
              <a:rPr b="1" sz="6777" lang="en-US">
                <a:solidFill>
                  <a:srgbClr val="9933FF"/>
                </a:solidFill>
              </a:rPr>
            </a:br>
            <a:r>
              <a:rPr b="1" lang="en-US"/>
              <a:t>Class    : B.A. part - 2nd</a:t>
            </a:r>
            <a:br>
              <a:rPr b="1" lang="en-US"/>
            </a:br>
            <a:r>
              <a:rPr b="1" lang="en-US"/>
              <a:t>Subject : History (Hon.)                            </a:t>
            </a:r>
            <a:r>
              <a:rPr b="1" sz="4333" lang="en-US"/>
              <a:t>Paper    : 3rd, Medieval India (1206 - 1764)                     </a:t>
            </a:r>
            <a:br>
              <a:rPr b="1" sz="4333" lang="en-US"/>
            </a:br>
            <a:r>
              <a:rPr b="1" sz="3777" lang="en-US"/>
              <a:t>Topic     : Administration of Delhi Sultanate, L-</a:t>
            </a:r>
            <a:r>
              <a:rPr b="1" sz="3777" lang="en-US"/>
              <a:t>4</a:t>
            </a:r>
            <a:endParaRPr b="1" sz="3777" lang="en-US"/>
          </a:p>
        </p:txBody>
      </p:sp>
      <p:sp>
        <p:nvSpPr>
          <p:cNvPr id="1048589" name=""/>
          <p:cNvSpPr>
            <a:spLocks noGrp="1"/>
          </p:cNvSpPr>
          <p:nvPr>
            <p:ph idx="1"/>
          </p:nvPr>
        </p:nvSpPr>
        <p:spPr>
          <a:xfrm>
            <a:off x="4574549" y="4696053"/>
            <a:ext cx="3940801" cy="1480910"/>
          </a:xfrm>
        </p:spPr>
        <p:txBody>
          <a:bodyPr>
            <a:normAutofit fontScale="78571" lnSpcReduction="20000"/>
          </a:bodyPr>
          <a:p>
            <a:pPr indent="0" marL="0">
              <a:buNone/>
            </a:pPr>
            <a:r>
              <a:rPr b="1" sz="3291" lang="en-US">
                <a:solidFill>
                  <a:srgbClr val="002060"/>
                </a:solidFill>
              </a:rPr>
              <a:t>Dr. Suresh Kumar Meena                 </a:t>
            </a:r>
            <a:endParaRPr b="1" sz="3291" lang="en-US">
              <a:solidFill>
                <a:srgbClr val="002060"/>
              </a:solidFill>
            </a:endParaRPr>
          </a:p>
          <a:p>
            <a:pPr indent="0" marL="0">
              <a:buNone/>
            </a:pPr>
            <a:r>
              <a:rPr lang="en-US">
                <a:solidFill>
                  <a:srgbClr val="002060"/>
                </a:solidFill>
              </a:rPr>
              <a:t>Assistant Professor, History  </a:t>
            </a:r>
            <a:endParaRPr lang="en-US">
              <a:solidFill>
                <a:srgbClr val="002060"/>
              </a:solidFill>
            </a:endParaRPr>
          </a:p>
          <a:p>
            <a:pPr indent="0" marL="0">
              <a:buNone/>
            </a:pPr>
            <a:r>
              <a:rPr b="1" sz="3164" lang="en-US">
                <a:solidFill>
                  <a:srgbClr val="002060"/>
                </a:solidFill>
              </a:rPr>
              <a:t>M. L. Arya College, kasba</a:t>
            </a:r>
            <a:r>
              <a:rPr lang="en-US"/>
              <a:t>  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587" name="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>
            <a:noAutofit/>
          </a:bodyPr>
          <a:p>
            <a:r>
              <a:rPr b="1" sz="3200" lang="en-US"/>
              <a:t>दीवान ए रिसालत</a:t>
            </a:r>
            <a:r>
              <a:rPr b="1" sz="3200" lang="en-US"/>
              <a:t>-</a:t>
            </a:r>
            <a:r>
              <a:rPr b="0" sz="3200" lang="en-US"/>
              <a:t> </a:t>
            </a:r>
            <a:r>
              <a:rPr b="0" sz="3200" lang="en-US"/>
              <a:t>यह विदेश मंत्री था</a:t>
            </a:r>
            <a:r>
              <a:rPr b="0" sz="3200" lang="en-US"/>
              <a:t>।</a:t>
            </a:r>
            <a:r>
              <a:rPr b="0" sz="3200" lang="en-US"/>
              <a:t> </a:t>
            </a:r>
            <a:r>
              <a:rPr b="0" sz="3200" lang="en-US"/>
              <a:t>इसका</a:t>
            </a:r>
            <a:r>
              <a:rPr b="0" sz="3200" lang="en-US"/>
              <a:t> कार्य वि</a:t>
            </a:r>
            <a:r>
              <a:rPr b="0" sz="3200" lang="en-US"/>
              <a:t>द</a:t>
            </a:r>
            <a:r>
              <a:rPr b="0" sz="3200" lang="en-US"/>
              <a:t>े</a:t>
            </a:r>
            <a:r>
              <a:rPr b="0" sz="3200" lang="en-US"/>
              <a:t>श</a:t>
            </a:r>
            <a:r>
              <a:rPr b="0" sz="3200" lang="en-US"/>
              <a:t> वार्ता और कूटनीतिक संबंधों की देखभाल करना था</a:t>
            </a:r>
            <a:r>
              <a:rPr b="0" sz="3200" lang="en-US"/>
              <a:t>।</a:t>
            </a:r>
            <a:r>
              <a:rPr b="0" sz="3200" lang="en-US"/>
              <a:t> यह काजी के फैसले के विरुद्ध अपीलों को भी सुनता था</a:t>
            </a:r>
            <a:r>
              <a:rPr b="0" sz="3200" lang="en-US"/>
              <a:t>।</a:t>
            </a:r>
            <a:endParaRPr b="1" sz="3200" lang="en-US"/>
          </a:p>
          <a:p>
            <a:r>
              <a:rPr b="1" sz="3200" lang="en-US"/>
              <a:t> काजी </a:t>
            </a:r>
            <a:r>
              <a:rPr b="1" sz="3200" lang="en-US"/>
              <a:t>उल </a:t>
            </a:r>
            <a:r>
              <a:rPr b="1" sz="3200" lang="en-US"/>
              <a:t>क</a:t>
            </a:r>
            <a:r>
              <a:rPr b="1" sz="3200" lang="en-US"/>
              <a:t>ु</a:t>
            </a:r>
            <a:r>
              <a:rPr b="1" sz="3200" lang="en-US"/>
              <a:t>जात</a:t>
            </a:r>
            <a:r>
              <a:rPr b="1" sz="3200" lang="en-US"/>
              <a:t>-</a:t>
            </a:r>
            <a:r>
              <a:rPr b="1" sz="3200" lang="en-US"/>
              <a:t> </a:t>
            </a:r>
            <a:r>
              <a:rPr b="0" sz="3200" lang="en-US"/>
              <a:t>यह न्याय विभाग का प्रधान न्यायाधीश था</a:t>
            </a:r>
            <a:r>
              <a:rPr b="0" sz="3200" lang="en-US"/>
              <a:t>।</a:t>
            </a:r>
            <a:r>
              <a:rPr b="0" sz="3200" lang="en-US"/>
              <a:t> प्राय</a:t>
            </a:r>
            <a:r>
              <a:rPr b="0" sz="3200" lang="en-US"/>
              <a:t>:</a:t>
            </a:r>
            <a:r>
              <a:rPr b="0" sz="3200" lang="en-US"/>
              <a:t> </a:t>
            </a:r>
            <a:r>
              <a:rPr b="0" sz="3200" lang="en-US"/>
              <a:t>काजी </a:t>
            </a:r>
            <a:r>
              <a:rPr b="0" sz="3200" lang="en-US"/>
              <a:t>उल </a:t>
            </a:r>
            <a:r>
              <a:rPr b="0" sz="3200" lang="en-US"/>
              <a:t>कुजात </a:t>
            </a:r>
            <a:r>
              <a:rPr b="0" sz="3200" lang="en-US"/>
              <a:t>औ</a:t>
            </a:r>
            <a:r>
              <a:rPr b="0" sz="3200" lang="en-US"/>
              <a:t>र</a:t>
            </a:r>
            <a:r>
              <a:rPr b="0" sz="3200" lang="en-US"/>
              <a:t> </a:t>
            </a:r>
            <a:r>
              <a:rPr b="0" sz="3200" lang="en-US"/>
              <a:t>सद्र</a:t>
            </a:r>
            <a:r>
              <a:rPr b="0" sz="3200" lang="en-US"/>
              <a:t> उस सुदूर  के पद एक ही व्यक्ति को प्रदान किए जाते थे</a:t>
            </a:r>
            <a:r>
              <a:rPr b="0" sz="3200" lang="en-US"/>
              <a:t>।</a:t>
            </a:r>
            <a:endParaRPr b="1" sz="3200" lang="en-US"/>
          </a:p>
          <a:p>
            <a:r>
              <a:rPr b="1" sz="3200" lang="en-US"/>
              <a:t> सद्र उस</a:t>
            </a:r>
            <a:r>
              <a:rPr b="1" sz="3200" lang="en-US"/>
              <a:t> सुदूर</a:t>
            </a:r>
            <a:r>
              <a:rPr b="1" sz="3200" lang="en-US"/>
              <a:t>-</a:t>
            </a:r>
            <a:r>
              <a:rPr b="0" sz="3200" lang="en-US"/>
              <a:t> </a:t>
            </a:r>
            <a:r>
              <a:rPr b="0" sz="3200" lang="en-US"/>
              <a:t>यह</a:t>
            </a:r>
            <a:r>
              <a:rPr b="0" sz="3200" lang="en-US"/>
              <a:t> धर्म</a:t>
            </a:r>
            <a:r>
              <a:rPr b="0" sz="3200" lang="en-US"/>
              <a:t> विभाग</a:t>
            </a:r>
            <a:r>
              <a:rPr b="0" sz="3200" lang="en-US"/>
              <a:t> का</a:t>
            </a:r>
            <a:r>
              <a:rPr b="0" sz="3200" lang="en-US"/>
              <a:t> प्रधान</a:t>
            </a:r>
            <a:r>
              <a:rPr b="0" sz="3200" lang="en-US"/>
              <a:t> था</a:t>
            </a:r>
            <a:r>
              <a:rPr b="0" sz="3200" lang="en-US"/>
              <a:t>।</a:t>
            </a:r>
            <a:r>
              <a:rPr b="0" sz="3200" lang="en-US"/>
              <a:t> इस्लाम</a:t>
            </a:r>
            <a:r>
              <a:rPr b="0" sz="3200" lang="en-US"/>
              <a:t> धर्म</a:t>
            </a:r>
            <a:r>
              <a:rPr b="0" sz="3200" lang="en-US"/>
              <a:t> के</a:t>
            </a:r>
            <a:r>
              <a:rPr b="0" sz="3200" lang="en-US"/>
              <a:t> कानूनों</a:t>
            </a:r>
            <a:r>
              <a:rPr b="0" sz="3200" lang="en-US"/>
              <a:t> का</a:t>
            </a:r>
            <a:r>
              <a:rPr b="0" sz="3200" lang="en-US"/>
              <a:t> प्रजा में</a:t>
            </a:r>
            <a:r>
              <a:rPr b="0" sz="3200" lang="en-US"/>
              <a:t> प्रसार</a:t>
            </a:r>
            <a:r>
              <a:rPr b="0" sz="3200" lang="en-US"/>
              <a:t> करना</a:t>
            </a:r>
            <a:r>
              <a:rPr b="0" sz="3200" lang="en-US"/>
              <a:t> उसका</a:t>
            </a:r>
            <a:r>
              <a:rPr b="0" sz="3200" lang="en-US"/>
              <a:t> पालन</a:t>
            </a:r>
            <a:r>
              <a:rPr b="0" sz="3200" lang="en-US"/>
              <a:t> कराना</a:t>
            </a:r>
            <a:r>
              <a:rPr b="0" sz="3200" lang="en-US"/>
              <a:t> और</a:t>
            </a:r>
            <a:r>
              <a:rPr b="0" sz="3200" lang="en-US"/>
              <a:t> मुसलमानों</a:t>
            </a:r>
            <a:r>
              <a:rPr b="0" sz="3200" lang="en-US"/>
              <a:t> के</a:t>
            </a:r>
            <a:r>
              <a:rPr b="0" sz="3200" lang="en-US"/>
              <a:t> विशेष</a:t>
            </a:r>
            <a:r>
              <a:rPr b="0" sz="3200" lang="en-US"/>
              <a:t> हित</a:t>
            </a:r>
            <a:r>
              <a:rPr b="0" sz="3200" lang="en-US"/>
              <a:t> की</a:t>
            </a:r>
            <a:r>
              <a:rPr b="0" sz="3200" lang="en-US"/>
              <a:t> सुरक्षा</a:t>
            </a:r>
            <a:r>
              <a:rPr b="0" sz="3200" lang="en-US"/>
              <a:t> का</a:t>
            </a:r>
            <a:r>
              <a:rPr b="0" sz="3200" lang="en-US"/>
              <a:t> उत्तरदायित्व</a:t>
            </a:r>
            <a:r>
              <a:rPr b="0" sz="3200" lang="en-US"/>
              <a:t> उसी पर</a:t>
            </a:r>
            <a:r>
              <a:rPr b="0" sz="3200" lang="en-US"/>
              <a:t> था</a:t>
            </a:r>
            <a:r>
              <a:rPr b="0" sz="3200" lang="en-US"/>
              <a:t>।</a:t>
            </a:r>
            <a:r>
              <a:rPr b="1" sz="3200" lang="en-US"/>
              <a:t> </a:t>
            </a:r>
            <a:endParaRPr b="1" sz="3200"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0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sz="3200" lang="en-US"/>
              <a:t>इस</a:t>
            </a:r>
            <a:r>
              <a:rPr sz="3200" lang="en-US"/>
              <a:t> विभाग</a:t>
            </a:r>
            <a:r>
              <a:rPr sz="3200" lang="en-US"/>
              <a:t> का</a:t>
            </a:r>
            <a:r>
              <a:rPr sz="3200" lang="en-US"/>
              <a:t> संपूर्ण</a:t>
            </a:r>
            <a:r>
              <a:rPr sz="3200" lang="en-US"/>
              <a:t> धन</a:t>
            </a:r>
            <a:r>
              <a:rPr sz="3200" lang="en-US"/>
              <a:t> केवल</a:t>
            </a:r>
            <a:r>
              <a:rPr sz="3200" lang="en-US"/>
              <a:t> मुस्लिम</a:t>
            </a:r>
            <a:r>
              <a:rPr sz="3200" lang="en-US"/>
              <a:t> जनता</a:t>
            </a:r>
            <a:r>
              <a:rPr sz="3200" lang="en-US"/>
              <a:t> के लाभ</a:t>
            </a:r>
            <a:r>
              <a:rPr sz="3200" lang="en-US"/>
              <a:t> के</a:t>
            </a:r>
            <a:r>
              <a:rPr sz="3200" lang="en-US"/>
              <a:t> लिए</a:t>
            </a:r>
            <a:r>
              <a:rPr sz="3200" lang="en-US"/>
              <a:t> व्याप्त</a:t>
            </a:r>
            <a:r>
              <a:rPr sz="3200" lang="en-US"/>
              <a:t> किया</a:t>
            </a:r>
            <a:r>
              <a:rPr sz="3200" lang="en-US"/>
              <a:t> जाता</a:t>
            </a:r>
            <a:r>
              <a:rPr sz="3200" lang="en-US"/>
              <a:t> था</a:t>
            </a:r>
            <a:r>
              <a:rPr sz="3200" lang="en-US"/>
              <a:t>।</a:t>
            </a:r>
            <a:r>
              <a:rPr sz="3200" lang="en-US"/>
              <a:t> </a:t>
            </a:r>
            <a:endParaRPr sz="3200" lang="en-US"/>
          </a:p>
          <a:p>
            <a:r>
              <a:rPr b="1" sz="3200" lang="en-US"/>
              <a:t>जकात</a:t>
            </a:r>
            <a:r>
              <a:rPr sz="3200" lang="en-US"/>
              <a:t> नामक</a:t>
            </a:r>
            <a:r>
              <a:rPr sz="3200" lang="en-US"/>
              <a:t> कर</a:t>
            </a:r>
            <a:r>
              <a:rPr sz="3200" lang="en-US"/>
              <a:t> से प्राप्त</a:t>
            </a:r>
            <a:r>
              <a:rPr sz="3200" lang="en-US"/>
              <a:t> धन</a:t>
            </a:r>
            <a:r>
              <a:rPr sz="3200" lang="en-US"/>
              <a:t> </a:t>
            </a:r>
            <a:r>
              <a:rPr sz="3200" lang="en-US"/>
              <a:t>पर</a:t>
            </a:r>
            <a:r>
              <a:rPr sz="3200" lang="en-US"/>
              <a:t> उसका</a:t>
            </a:r>
            <a:r>
              <a:rPr sz="3200" lang="en-US"/>
              <a:t> अधिकार</a:t>
            </a:r>
            <a:r>
              <a:rPr sz="3200" lang="en-US"/>
              <a:t> होता</a:t>
            </a:r>
            <a:r>
              <a:rPr sz="3200" lang="en-US"/>
              <a:t> था</a:t>
            </a:r>
            <a:r>
              <a:rPr sz="3200" lang="en-US"/>
              <a:t> जिसका</a:t>
            </a:r>
            <a:r>
              <a:rPr sz="3200" lang="en-US"/>
              <a:t> प्रयोग</a:t>
            </a:r>
            <a:r>
              <a:rPr sz="3200" lang="en-US"/>
              <a:t> </a:t>
            </a:r>
            <a:r>
              <a:rPr sz="3200" lang="en-US"/>
              <a:t>श</a:t>
            </a:r>
            <a:r>
              <a:rPr sz="3200" lang="en-US"/>
              <a:t>ा</a:t>
            </a:r>
            <a:r>
              <a:rPr sz="3200" lang="en-US"/>
              <a:t>ह</a:t>
            </a:r>
            <a:r>
              <a:rPr sz="3200" lang="en-US"/>
              <a:t>ी</a:t>
            </a:r>
            <a:r>
              <a:rPr sz="3200" lang="en-US"/>
              <a:t> खैरात बांटने</a:t>
            </a:r>
            <a:r>
              <a:rPr sz="3200" lang="en-US"/>
              <a:t> में</a:t>
            </a:r>
            <a:r>
              <a:rPr sz="3200" lang="en-US"/>
              <a:t> विद्वानों</a:t>
            </a:r>
            <a:r>
              <a:rPr sz="3200" lang="en-US"/>
              <a:t> एवं</a:t>
            </a:r>
            <a:r>
              <a:rPr sz="3200" lang="en-US"/>
              <a:t> जरूरतमंदों</a:t>
            </a:r>
            <a:r>
              <a:rPr sz="3200" lang="en-US"/>
              <a:t> को</a:t>
            </a:r>
            <a:r>
              <a:rPr sz="3200" lang="en-US"/>
              <a:t> देने</a:t>
            </a:r>
            <a:r>
              <a:rPr sz="3200" lang="en-US"/>
              <a:t> तथा</a:t>
            </a:r>
            <a:r>
              <a:rPr sz="3200" lang="en-US"/>
              <a:t> मस्जिदों</a:t>
            </a:r>
            <a:r>
              <a:rPr sz="3200" lang="en-US"/>
              <a:t> मदरसा</a:t>
            </a:r>
            <a:r>
              <a:rPr sz="3200" lang="en-US"/>
              <a:t> की</a:t>
            </a:r>
            <a:r>
              <a:rPr sz="3200" lang="en-US"/>
              <a:t> देखभाल</a:t>
            </a:r>
            <a:r>
              <a:rPr sz="3200" lang="en-US"/>
              <a:t> में</a:t>
            </a:r>
            <a:r>
              <a:rPr sz="3200" lang="en-US"/>
              <a:t> खर्च</a:t>
            </a:r>
            <a:r>
              <a:rPr sz="3200" lang="en-US"/>
              <a:t> होता</a:t>
            </a:r>
            <a:r>
              <a:rPr sz="3200" lang="en-US"/>
              <a:t> था</a:t>
            </a:r>
            <a:r>
              <a:rPr sz="3200" lang="en-US"/>
              <a:t>।</a:t>
            </a:r>
            <a:endParaRPr sz="3200" lang="en-US"/>
          </a:p>
          <a:p>
            <a:r>
              <a:rPr b="1" sz="3200" lang="en-US"/>
              <a:t>ब</a:t>
            </a:r>
            <a:r>
              <a:rPr b="1" sz="3200" lang="en-US"/>
              <a:t>र</a:t>
            </a:r>
            <a:r>
              <a:rPr b="1" sz="3200" lang="en-US"/>
              <a:t>ी</a:t>
            </a:r>
            <a:r>
              <a:rPr b="1" sz="3200" lang="en-US"/>
              <a:t>द</a:t>
            </a:r>
            <a:r>
              <a:rPr b="1" sz="3200" lang="en-US"/>
              <a:t> </a:t>
            </a:r>
            <a:r>
              <a:rPr b="1" sz="3200" lang="en-US"/>
              <a:t>ए</a:t>
            </a:r>
            <a:r>
              <a:rPr b="1" sz="3200" lang="en-US"/>
              <a:t> मुमालिक</a:t>
            </a:r>
            <a:r>
              <a:rPr b="1" sz="3200" lang="en-US"/>
              <a:t>-</a:t>
            </a:r>
            <a:r>
              <a:rPr sz="3200" lang="en-US"/>
              <a:t> यह</a:t>
            </a:r>
            <a:r>
              <a:rPr sz="3200" lang="en-US"/>
              <a:t> सूचना</a:t>
            </a:r>
            <a:r>
              <a:rPr sz="3200" lang="en-US"/>
              <a:t> एवं</a:t>
            </a:r>
            <a:r>
              <a:rPr sz="3200" lang="en-US"/>
              <a:t> गुप्तचर</a:t>
            </a:r>
            <a:r>
              <a:rPr sz="3200" lang="en-US"/>
              <a:t> विभाग</a:t>
            </a:r>
            <a:r>
              <a:rPr sz="3200" lang="en-US"/>
              <a:t> का</a:t>
            </a:r>
            <a:r>
              <a:rPr sz="3200" lang="en-US"/>
              <a:t> प्रधान</a:t>
            </a:r>
            <a:r>
              <a:rPr sz="3200" lang="en-US"/>
              <a:t> होता</a:t>
            </a:r>
            <a:r>
              <a:rPr sz="3200" lang="en-US"/>
              <a:t> था</a:t>
            </a:r>
            <a:r>
              <a:rPr sz="3200" lang="en-US"/>
              <a:t>।</a:t>
            </a:r>
            <a:r>
              <a:rPr sz="3200" lang="en-US"/>
              <a:t> डाक</a:t>
            </a:r>
            <a:r>
              <a:rPr sz="3200" lang="en-US"/>
              <a:t> चौकियों</a:t>
            </a:r>
            <a:r>
              <a:rPr sz="3200" lang="en-US"/>
              <a:t> का</a:t>
            </a:r>
            <a:r>
              <a:rPr sz="3200" lang="en-US"/>
              <a:t> प्रबंध</a:t>
            </a:r>
            <a:r>
              <a:rPr sz="3200" lang="en-US"/>
              <a:t> इसी</a:t>
            </a:r>
            <a:r>
              <a:rPr sz="3200" lang="en-US"/>
              <a:t> के</a:t>
            </a:r>
            <a:r>
              <a:rPr sz="3200" lang="en-US"/>
              <a:t> अधीन</a:t>
            </a:r>
            <a:r>
              <a:rPr sz="3200" lang="en-US"/>
              <a:t> था</a:t>
            </a:r>
            <a:r>
              <a:rPr sz="3200" lang="en-US"/>
              <a:t>।</a:t>
            </a:r>
            <a:endParaRPr sz="3200" lang="en-US"/>
          </a:p>
          <a:p>
            <a:endParaRPr sz="3200"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2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b="1" sz="3400" lang="en-US"/>
              <a:t>वकील</a:t>
            </a:r>
            <a:r>
              <a:rPr b="1" sz="3400" lang="en-US"/>
              <a:t> </a:t>
            </a:r>
            <a:r>
              <a:rPr b="1" sz="3400" lang="en-US"/>
              <a:t>ए </a:t>
            </a:r>
            <a:r>
              <a:rPr b="1" sz="3400" lang="en-US"/>
              <a:t>द</a:t>
            </a:r>
            <a:r>
              <a:rPr b="1" sz="3400" lang="en-US"/>
              <a:t>र</a:t>
            </a:r>
            <a:r>
              <a:rPr b="1" sz="3400" lang="en-US"/>
              <a:t>-</a:t>
            </a:r>
            <a:r>
              <a:rPr sz="3400" lang="en-US"/>
              <a:t> यह</a:t>
            </a:r>
            <a:r>
              <a:rPr sz="3400" lang="en-US"/>
              <a:t> शाही</a:t>
            </a:r>
            <a:r>
              <a:rPr sz="3400" lang="en-US"/>
              <a:t> महल</a:t>
            </a:r>
            <a:r>
              <a:rPr sz="3400" lang="en-US"/>
              <a:t> और</a:t>
            </a:r>
            <a:r>
              <a:rPr sz="3400" lang="en-US"/>
              <a:t> सुल्तान</a:t>
            </a:r>
            <a:r>
              <a:rPr sz="3400" lang="en-US"/>
              <a:t> की</a:t>
            </a:r>
            <a:r>
              <a:rPr sz="3400" lang="en-US"/>
              <a:t> व्यक्तिगत</a:t>
            </a:r>
            <a:r>
              <a:rPr sz="3400" lang="en-US"/>
              <a:t> सेवाओं</a:t>
            </a:r>
            <a:r>
              <a:rPr sz="3400" lang="en-US"/>
              <a:t> का</a:t>
            </a:r>
            <a:r>
              <a:rPr sz="3400" lang="en-US"/>
              <a:t> प्रबंध</a:t>
            </a:r>
            <a:r>
              <a:rPr sz="3400" lang="en-US"/>
              <a:t> करता</a:t>
            </a:r>
            <a:r>
              <a:rPr sz="3400" lang="en-US"/>
              <a:t> था</a:t>
            </a:r>
            <a:r>
              <a:rPr sz="3400" lang="en-US"/>
              <a:t>।</a:t>
            </a:r>
            <a:endParaRPr sz="3400" lang="en-US"/>
          </a:p>
          <a:p>
            <a:r>
              <a:rPr b="1" sz="3400" lang="en-US"/>
              <a:t>राजधानी</a:t>
            </a:r>
            <a:r>
              <a:rPr b="1" sz="3400" lang="en-US"/>
              <a:t> दिल्ली</a:t>
            </a:r>
            <a:r>
              <a:rPr b="1" sz="3400" lang="en-US"/>
              <a:t> का</a:t>
            </a:r>
            <a:r>
              <a:rPr b="1" sz="3400" lang="en-US"/>
              <a:t> प्रशासन</a:t>
            </a:r>
            <a:r>
              <a:rPr b="1" sz="3400" lang="en-US"/>
              <a:t>-</a:t>
            </a:r>
            <a:r>
              <a:rPr b="1" sz="3400" lang="en-US"/>
              <a:t> </a:t>
            </a:r>
            <a:r>
              <a:rPr sz="3400" lang="en-US"/>
              <a:t>दिल्ली</a:t>
            </a:r>
            <a:r>
              <a:rPr sz="3400" lang="en-US"/>
              <a:t> का</a:t>
            </a:r>
            <a:r>
              <a:rPr sz="3400" lang="en-US"/>
              <a:t> प्रशासन</a:t>
            </a:r>
            <a:r>
              <a:rPr sz="3400" lang="en-US"/>
              <a:t> एक</a:t>
            </a:r>
            <a:r>
              <a:rPr sz="3400" lang="en-US"/>
              <a:t> कोतवाल</a:t>
            </a:r>
            <a:r>
              <a:rPr sz="3400" lang="en-US"/>
              <a:t> के</a:t>
            </a:r>
            <a:r>
              <a:rPr sz="3400" lang="en-US"/>
              <a:t> हाथ में</a:t>
            </a:r>
            <a:r>
              <a:rPr sz="3400" lang="en-US"/>
              <a:t> होता</a:t>
            </a:r>
            <a:r>
              <a:rPr sz="3400" lang="en-US"/>
              <a:t> था</a:t>
            </a:r>
            <a:r>
              <a:rPr sz="3400" lang="en-US"/>
              <a:t> जो</a:t>
            </a:r>
            <a:r>
              <a:rPr sz="3400" lang="en-US"/>
              <a:t> न्यायिक एवं</a:t>
            </a:r>
            <a:r>
              <a:rPr sz="3400" lang="en-US"/>
              <a:t> पुलिस</a:t>
            </a:r>
            <a:r>
              <a:rPr sz="3400" lang="en-US"/>
              <a:t> विभाग</a:t>
            </a:r>
            <a:r>
              <a:rPr sz="3400" lang="en-US"/>
              <a:t> का</a:t>
            </a:r>
            <a:r>
              <a:rPr sz="3400" lang="en-US"/>
              <a:t> कार्य</a:t>
            </a:r>
            <a:r>
              <a:rPr sz="3400" lang="en-US"/>
              <a:t> करता</a:t>
            </a:r>
            <a:r>
              <a:rPr sz="3400" lang="en-US"/>
              <a:t> था</a:t>
            </a:r>
            <a:r>
              <a:rPr sz="3400" lang="en-US"/>
              <a:t>।</a:t>
            </a:r>
            <a:endParaRPr sz="3400" lang="en-US"/>
          </a:p>
          <a:p>
            <a:r>
              <a:rPr sz="3400" lang="en-US"/>
              <a:t>म</a:t>
            </a:r>
            <a:r>
              <a:rPr sz="3400" lang="en-US"/>
              <a:t>ु</a:t>
            </a:r>
            <a:r>
              <a:rPr sz="3400" lang="en-US"/>
              <a:t>ह</a:t>
            </a:r>
            <a:r>
              <a:rPr sz="3400" lang="en-US"/>
              <a:t>त</a:t>
            </a:r>
            <a:r>
              <a:rPr sz="3400" lang="en-US"/>
              <a:t>स</a:t>
            </a:r>
            <a:r>
              <a:rPr sz="3400" lang="en-US"/>
              <a:t>ि</a:t>
            </a:r>
            <a:r>
              <a:rPr sz="3400" lang="en-US"/>
              <a:t>ब</a:t>
            </a:r>
            <a:r>
              <a:rPr sz="3400" lang="en-US"/>
              <a:t> </a:t>
            </a:r>
            <a:r>
              <a:rPr sz="3400" lang="en-US"/>
              <a:t>शहर का महत्वपूर्ण अधिकारी था जो लोगों के सामान्य आचरण का रिकॉर्ड रखता था और नैतिक नियमों को लागू करवाता था</a:t>
            </a:r>
            <a:r>
              <a:rPr sz="3400" lang="en-US"/>
              <a:t>।</a:t>
            </a:r>
            <a:endParaRPr sz="3400"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4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b="1" sz="3300" lang="en-US"/>
              <a:t>दीवान ए रियासत</a:t>
            </a:r>
            <a:r>
              <a:rPr b="1" sz="3300" lang="en-US"/>
              <a:t>-</a:t>
            </a:r>
            <a:r>
              <a:rPr sz="3300" lang="en-US"/>
              <a:t> व्यापारियों पर विशेष ध्यान रखने के लिए अलाउद्दीन खिलजी द्वारा नियुक्त किया गया था</a:t>
            </a:r>
            <a:r>
              <a:rPr sz="3300" lang="en-US"/>
              <a:t>।</a:t>
            </a:r>
            <a:r>
              <a:rPr sz="3300" lang="en-US"/>
              <a:t> यह शहर के बाजारों पर नियंत्रण रखता था तथा माप तोल का निरीक्षण करता था</a:t>
            </a:r>
            <a:r>
              <a:rPr sz="3300" lang="en-US"/>
              <a:t>।</a:t>
            </a:r>
            <a:endParaRPr sz="3300" lang="en-US"/>
          </a:p>
          <a:p>
            <a:r>
              <a:rPr b="1" sz="3300" lang="en-US"/>
              <a:t>कारखाना</a:t>
            </a:r>
            <a:r>
              <a:rPr sz="3300" lang="en-US"/>
              <a:t> प्राय</a:t>
            </a:r>
            <a:r>
              <a:rPr sz="3300" lang="en-US"/>
              <a:t>:</a:t>
            </a:r>
            <a:r>
              <a:rPr sz="3300" lang="en-US"/>
              <a:t> फिरोज</a:t>
            </a:r>
            <a:r>
              <a:rPr sz="3300" lang="en-US"/>
              <a:t> के</a:t>
            </a:r>
            <a:r>
              <a:rPr sz="3300" lang="en-US"/>
              <a:t> पहले</a:t>
            </a:r>
            <a:r>
              <a:rPr sz="3300" lang="en-US"/>
              <a:t> राजकीय</a:t>
            </a:r>
            <a:r>
              <a:rPr sz="3300" lang="en-US"/>
              <a:t> कारखानों का</a:t>
            </a:r>
            <a:r>
              <a:rPr sz="3300" lang="en-US"/>
              <a:t> समकालीन</a:t>
            </a:r>
            <a:r>
              <a:rPr sz="3300" lang="en-US"/>
              <a:t> इतिहासकारों के</a:t>
            </a:r>
            <a:r>
              <a:rPr sz="3300" lang="en-US"/>
              <a:t> लेखन में</a:t>
            </a:r>
            <a:r>
              <a:rPr sz="3300" lang="en-US"/>
              <a:t> उल्लेख</a:t>
            </a:r>
            <a:r>
              <a:rPr sz="3300" lang="en-US"/>
              <a:t> नहीं</a:t>
            </a:r>
            <a:r>
              <a:rPr sz="3300" lang="en-US"/>
              <a:t> पाया</a:t>
            </a:r>
            <a:r>
              <a:rPr sz="3300" lang="en-US"/>
              <a:t> जाता</a:t>
            </a:r>
            <a:r>
              <a:rPr sz="3300" lang="en-US"/>
              <a:t> है</a:t>
            </a:r>
            <a:r>
              <a:rPr sz="3300" lang="en-US"/>
              <a:t>।</a:t>
            </a:r>
            <a:endParaRPr sz="3300" lang="en-US"/>
          </a:p>
          <a:p>
            <a:r>
              <a:rPr b="1" sz="3300" lang="en-US"/>
              <a:t>मोहम्मद</a:t>
            </a:r>
            <a:r>
              <a:rPr b="1" sz="3300" lang="en-US"/>
              <a:t> बिन</a:t>
            </a:r>
            <a:r>
              <a:rPr b="1" sz="3300" lang="en-US"/>
              <a:t> तुगलक</a:t>
            </a:r>
            <a:r>
              <a:rPr b="1" sz="3300" lang="en-US"/>
              <a:t> </a:t>
            </a:r>
            <a:r>
              <a:rPr sz="3300" lang="en-US"/>
              <a:t>ने</a:t>
            </a:r>
            <a:r>
              <a:rPr sz="3300" lang="en-US"/>
              <a:t> अपने</a:t>
            </a:r>
            <a:r>
              <a:rPr sz="3300" lang="en-US"/>
              <a:t> राज्य</a:t>
            </a:r>
            <a:r>
              <a:rPr sz="3300" lang="en-US"/>
              <a:t> काल</a:t>
            </a:r>
            <a:r>
              <a:rPr sz="3300" lang="en-US"/>
              <a:t> में</a:t>
            </a:r>
            <a:r>
              <a:rPr sz="3300" lang="en-US"/>
              <a:t> वस्त्र</a:t>
            </a:r>
            <a:r>
              <a:rPr sz="3300" lang="en-US"/>
              <a:t> निर्माण</a:t>
            </a:r>
            <a:r>
              <a:rPr sz="3300" lang="en-US"/>
              <a:t>श</a:t>
            </a:r>
            <a:r>
              <a:rPr sz="3300" lang="en-US"/>
              <a:t>ा</a:t>
            </a:r>
            <a:r>
              <a:rPr sz="3300" lang="en-US"/>
              <a:t>ला की स्थापना</a:t>
            </a:r>
            <a:r>
              <a:rPr sz="3300" lang="en-US"/>
              <a:t> की</a:t>
            </a:r>
            <a:r>
              <a:rPr sz="3300" lang="en-US"/>
              <a:t> थी</a:t>
            </a:r>
            <a:r>
              <a:rPr sz="3300" lang="en-US"/>
              <a:t>।</a:t>
            </a:r>
            <a:endParaRPr sz="3300"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6" name="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sz="3700" lang="en-US"/>
              <a:t>फिरोज</a:t>
            </a:r>
            <a:r>
              <a:rPr sz="3700" lang="en-US"/>
              <a:t> के</a:t>
            </a:r>
            <a:r>
              <a:rPr sz="3700" lang="en-US"/>
              <a:t> राज्य</a:t>
            </a:r>
            <a:r>
              <a:rPr sz="3700" lang="en-US"/>
              <a:t> काल</a:t>
            </a:r>
            <a:r>
              <a:rPr sz="3700" lang="en-US"/>
              <a:t> में</a:t>
            </a:r>
            <a:r>
              <a:rPr sz="3700" lang="en-US"/>
              <a:t> अकल्पनीय</a:t>
            </a:r>
            <a:r>
              <a:rPr sz="3700" lang="en-US"/>
              <a:t> रूप</a:t>
            </a:r>
            <a:r>
              <a:rPr sz="3700" lang="en-US"/>
              <a:t> से</a:t>
            </a:r>
            <a:r>
              <a:rPr sz="3700" lang="en-US"/>
              <a:t> राजकीय</a:t>
            </a:r>
            <a:r>
              <a:rPr sz="3700" lang="en-US"/>
              <a:t> कारखानों</a:t>
            </a:r>
            <a:r>
              <a:rPr sz="3700" lang="en-US"/>
              <a:t> का</a:t>
            </a:r>
            <a:r>
              <a:rPr sz="3700" lang="en-US"/>
              <a:t> विस्तार</a:t>
            </a:r>
            <a:r>
              <a:rPr sz="3700" lang="en-US"/>
              <a:t> हुआ</a:t>
            </a:r>
            <a:r>
              <a:rPr sz="3700" lang="en-US"/>
              <a:t> था</a:t>
            </a:r>
            <a:r>
              <a:rPr sz="3700" lang="en-US"/>
              <a:t>।</a:t>
            </a:r>
            <a:endParaRPr sz="3700" lang="en-US"/>
          </a:p>
          <a:p>
            <a:r>
              <a:rPr sz="3700" lang="en-US"/>
              <a:t> </a:t>
            </a:r>
            <a:r>
              <a:rPr sz="3700" lang="en-US"/>
              <a:t>अ</a:t>
            </a:r>
            <a:r>
              <a:rPr sz="3700" lang="en-US"/>
              <a:t>फ</a:t>
            </a:r>
            <a:r>
              <a:rPr sz="3700" lang="en-US"/>
              <a:t>ी</a:t>
            </a:r>
            <a:r>
              <a:rPr sz="3700" lang="en-US"/>
              <a:t>फ</a:t>
            </a:r>
            <a:r>
              <a:rPr sz="3700" lang="en-US"/>
              <a:t> ने राजकीय कारखानों को दो भागों में बांटा है</a:t>
            </a:r>
            <a:r>
              <a:rPr sz="3700" lang="en-US"/>
              <a:t>।</a:t>
            </a:r>
            <a:r>
              <a:rPr sz="3700" lang="en-US"/>
              <a:t> रात</a:t>
            </a:r>
            <a:r>
              <a:rPr sz="3700" lang="en-US"/>
              <a:t>ि</a:t>
            </a:r>
            <a:r>
              <a:rPr sz="3700" lang="en-US"/>
              <a:t>बी और गैर</a:t>
            </a:r>
            <a:r>
              <a:rPr sz="3700" lang="en-US"/>
              <a:t> </a:t>
            </a:r>
            <a:r>
              <a:rPr sz="3700" lang="en-US"/>
              <a:t>र</a:t>
            </a:r>
            <a:r>
              <a:rPr sz="3700" lang="en-US"/>
              <a:t>ा</a:t>
            </a:r>
            <a:r>
              <a:rPr sz="3700" lang="en-US"/>
              <a:t>त</a:t>
            </a:r>
            <a:r>
              <a:rPr sz="3700" lang="en-US"/>
              <a:t>ि</a:t>
            </a:r>
            <a:r>
              <a:rPr sz="3700" lang="en-US"/>
              <a:t>ब</a:t>
            </a:r>
            <a:r>
              <a:rPr sz="3700" lang="en-US"/>
              <a:t>ी</a:t>
            </a:r>
            <a:r>
              <a:rPr sz="3700" lang="en-US"/>
              <a:t>।</a:t>
            </a:r>
            <a:r>
              <a:rPr sz="3700" lang="en-US"/>
              <a:t> रात</a:t>
            </a:r>
            <a:r>
              <a:rPr sz="3700" lang="en-US"/>
              <a:t>ि</a:t>
            </a:r>
            <a:r>
              <a:rPr sz="3700" lang="en-US"/>
              <a:t>ब</a:t>
            </a:r>
            <a:r>
              <a:rPr sz="3700" lang="en-US"/>
              <a:t>ी</a:t>
            </a:r>
            <a:r>
              <a:rPr sz="3700" lang="en-US"/>
              <a:t> कारखाने </a:t>
            </a:r>
            <a:r>
              <a:rPr sz="3700" lang="en-US"/>
              <a:t>व</a:t>
            </a:r>
            <a:r>
              <a:rPr sz="3700" lang="en-US"/>
              <a:t>े</a:t>
            </a:r>
            <a:r>
              <a:rPr sz="3700" lang="en-US"/>
              <a:t> थे जिनमें काम करने वाले लोगों को निश्चित वेतन प्राप्त होता था</a:t>
            </a:r>
            <a:r>
              <a:rPr sz="3700" lang="en-US"/>
              <a:t>।</a:t>
            </a:r>
            <a:endParaRPr sz="3700" lang="en-US"/>
          </a:p>
          <a:p>
            <a:r>
              <a:rPr sz="3700" lang="en-US"/>
              <a:t> गैर</a:t>
            </a:r>
            <a:r>
              <a:rPr sz="3700" lang="en-US"/>
              <a:t> </a:t>
            </a:r>
            <a:r>
              <a:rPr sz="3700" lang="en-US"/>
              <a:t>रातिबी </a:t>
            </a:r>
            <a:r>
              <a:rPr sz="3700" lang="en-US"/>
              <a:t>कारखाने</a:t>
            </a:r>
            <a:r>
              <a:rPr sz="3700" lang="en-US"/>
              <a:t> हुए थे जिनमें </a:t>
            </a:r>
            <a:r>
              <a:rPr sz="3700" lang="en-US"/>
              <a:t>अ</a:t>
            </a:r>
            <a:r>
              <a:rPr sz="3700" lang="en-US"/>
              <a:t>निश्चित वेतन पाने वाले कर्मचारी थे</a:t>
            </a:r>
            <a:r>
              <a:rPr sz="3700" lang="en-US"/>
              <a:t>।</a:t>
            </a:r>
            <a:endParaRPr sz="3700"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8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sz="3600" lang="en-US"/>
              <a:t>प्रत्येक</a:t>
            </a:r>
            <a:r>
              <a:rPr sz="3600" lang="en-US"/>
              <a:t> कारखाना</a:t>
            </a:r>
            <a:r>
              <a:rPr sz="3600" lang="en-US"/>
              <a:t> उच्च</a:t>
            </a:r>
            <a:r>
              <a:rPr sz="3600" lang="en-US"/>
              <a:t> श्रेणी</a:t>
            </a:r>
            <a:r>
              <a:rPr sz="3600" lang="en-US"/>
              <a:t> के</a:t>
            </a:r>
            <a:r>
              <a:rPr sz="3600" lang="en-US"/>
              <a:t> मलिक के</a:t>
            </a:r>
            <a:r>
              <a:rPr sz="3600" lang="en-US"/>
              <a:t> अधीन</a:t>
            </a:r>
            <a:r>
              <a:rPr sz="3600" lang="en-US"/>
              <a:t> रखा</a:t>
            </a:r>
            <a:r>
              <a:rPr sz="3600" lang="en-US"/>
              <a:t> जाता</a:t>
            </a:r>
            <a:r>
              <a:rPr sz="3600" lang="en-US"/>
              <a:t> था</a:t>
            </a:r>
            <a:r>
              <a:rPr sz="3600" lang="en-US"/>
              <a:t>।</a:t>
            </a:r>
            <a:r>
              <a:rPr sz="3600" lang="en-US"/>
              <a:t> इन्हें</a:t>
            </a:r>
            <a:r>
              <a:rPr sz="3600" lang="en-US"/>
              <a:t> </a:t>
            </a:r>
            <a:r>
              <a:rPr sz="3600" lang="en-US"/>
              <a:t>म</a:t>
            </a:r>
            <a:r>
              <a:rPr sz="3600" lang="en-US"/>
              <a:t>ु</a:t>
            </a:r>
            <a:r>
              <a:rPr sz="3600" lang="en-US"/>
              <a:t>त</a:t>
            </a:r>
            <a:r>
              <a:rPr sz="3600" lang="en-US"/>
              <a:t>श</a:t>
            </a:r>
            <a:r>
              <a:rPr sz="3600" lang="en-US"/>
              <a:t>र</a:t>
            </a:r>
            <a:r>
              <a:rPr sz="3600" lang="en-US"/>
              <a:t>्</a:t>
            </a:r>
            <a:r>
              <a:rPr sz="3600" lang="en-US"/>
              <a:t>र</a:t>
            </a:r>
            <a:r>
              <a:rPr sz="3600" lang="en-US"/>
              <a:t>ि</a:t>
            </a:r>
            <a:r>
              <a:rPr sz="3600" lang="en-US"/>
              <a:t>फ</a:t>
            </a:r>
            <a:r>
              <a:rPr sz="3600" lang="en-US"/>
              <a:t> कहते</a:t>
            </a:r>
            <a:r>
              <a:rPr sz="3600" lang="en-US"/>
              <a:t> थे</a:t>
            </a:r>
            <a:r>
              <a:rPr sz="3600" lang="en-US"/>
              <a:t>।</a:t>
            </a:r>
            <a:endParaRPr sz="3600" lang="en-US"/>
          </a:p>
          <a:p>
            <a:r>
              <a:rPr b="1" sz="3800" lang="en-US">
                <a:solidFill>
                  <a:srgbClr val="FF6600"/>
                </a:solidFill>
              </a:rPr>
              <a:t>T</a:t>
            </a:r>
            <a:r>
              <a:rPr b="1" sz="3800" lang="en-US">
                <a:solidFill>
                  <a:srgbClr val="FF6600"/>
                </a:solidFill>
              </a:rPr>
              <a:t>o</a:t>
            </a:r>
            <a:r>
              <a:rPr b="1" sz="3800" lang="en-US">
                <a:solidFill>
                  <a:srgbClr val="FF6600"/>
                </a:solidFill>
              </a:rPr>
              <a:t> be</a:t>
            </a:r>
            <a:r>
              <a:rPr b="1" sz="3800" lang="en-US">
                <a:solidFill>
                  <a:srgbClr val="FF6600"/>
                </a:solidFill>
              </a:rPr>
              <a:t> continued</a:t>
            </a:r>
            <a:r>
              <a:rPr b="1" sz="3800" lang="en-US">
                <a:solidFill>
                  <a:srgbClr val="FF6600"/>
                </a:solidFill>
              </a:rPr>
              <a:t>.</a:t>
            </a:r>
            <a:r>
              <a:rPr b="1" sz="3800" lang="en-US">
                <a:solidFill>
                  <a:srgbClr val="FF6600"/>
                </a:solidFill>
              </a:rPr>
              <a:t>.</a:t>
            </a:r>
            <a:r>
              <a:rPr b="1" sz="3800" lang="en-US">
                <a:solidFill>
                  <a:srgbClr val="FF6600"/>
                </a:solidFill>
              </a:rPr>
              <a:t>.</a:t>
            </a:r>
            <a:r>
              <a:rPr b="1" sz="3800" lang="en-US">
                <a:solidFill>
                  <a:srgbClr val="FF6600"/>
                </a:solidFill>
              </a:rPr>
              <a:t>.</a:t>
            </a:r>
            <a:r>
              <a:rPr b="1" sz="3800" lang="en-US">
                <a:solidFill>
                  <a:srgbClr val="FF6600"/>
                </a:solidFill>
              </a:rPr>
              <a:t>.</a:t>
            </a:r>
            <a:endParaRPr b="1" sz="3800" lang="en-US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CPH1909</dc:creator>
  <dcterms:created xsi:type="dcterms:W3CDTF">2015-05-11T11:30:45Z</dcterms:created>
  <dcterms:modified xsi:type="dcterms:W3CDTF">2020-05-14T03:27:10Z</dcterms:modified>
</cp:coreProperties>
</file>