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1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2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5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4F"/>
        </a:solidFill>
      </p:bgPr>
    </p:bg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>
          <a:xfrm>
            <a:off x="217424" y="0"/>
            <a:ext cx="8926575" cy="4118412"/>
          </a:xfrm>
        </p:spPr>
        <p:txBody>
          <a:bodyPr>
            <a:normAutofit fontScale="90000"/>
          </a:bodyPr>
          <a:p>
            <a:r>
              <a:rPr lang="en-US"/>
              <a:t>   </a:t>
            </a:r>
            <a:r>
              <a:rPr b="1" sz="6222" lang="en-US">
                <a:solidFill>
                  <a:srgbClr val="9933FF"/>
                </a:solidFill>
              </a:rPr>
              <a:t>Purnea University, purnea </a:t>
            </a:r>
            <a:br>
              <a:rPr b="1" sz="6222" lang="en-US">
                <a:solidFill>
                  <a:srgbClr val="9933FF"/>
                </a:solidFill>
              </a:rPr>
            </a:br>
            <a:r>
              <a:rPr lang="en-US"/>
              <a:t>      </a:t>
            </a:r>
            <a:br>
              <a:rPr lang="en-US"/>
            </a:br>
            <a:r>
              <a:rPr b="1" lang="en-US">
                <a:solidFill>
                  <a:srgbClr val="36363D"/>
                </a:solidFill>
              </a:rPr>
              <a:t>Class    : B.A. part - 2nd</a:t>
            </a:r>
            <a:br>
              <a:rPr b="1" lang="en-US">
                <a:solidFill>
                  <a:srgbClr val="36363D"/>
                </a:solidFill>
              </a:rPr>
            </a:br>
            <a:r>
              <a:rPr b="1" lang="en-US">
                <a:solidFill>
                  <a:srgbClr val="36363D"/>
                </a:solidFill>
              </a:rPr>
              <a:t>Subject : History (Hon.)          </a:t>
            </a:r>
            <a:r>
              <a:rPr b="1" sz="4333" lang="en-US">
                <a:solidFill>
                  <a:srgbClr val="36363D"/>
                </a:solidFill>
              </a:rPr>
              <a:t>                  Paper    : 3rd, Medieval India (1206 - 1764)                     </a:t>
            </a:r>
            <a:br>
              <a:rPr b="1" sz="4333" lang="en-US">
                <a:solidFill>
                  <a:srgbClr val="36363D"/>
                </a:solidFill>
              </a:rPr>
            </a:br>
            <a:r>
              <a:rPr b="1" sz="3888" lang="en-US">
                <a:solidFill>
                  <a:srgbClr val="36363D"/>
                </a:solidFill>
              </a:rPr>
              <a:t>Topic</a:t>
            </a:r>
            <a:r>
              <a:rPr b="1" sz="3777" lang="en-US">
                <a:solidFill>
                  <a:srgbClr val="36363D"/>
                </a:solidFill>
              </a:rPr>
              <a:t>     : Administration of Delhi Sultanate, L-3</a:t>
            </a:r>
            <a:endParaRPr b="1" sz="3777" lang="en-US">
              <a:solidFill>
                <a:srgbClr val="36363D"/>
              </a:solidFill>
            </a:endParaRPr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>
          <a:xfrm>
            <a:off x="4895984" y="4727119"/>
            <a:ext cx="3619366" cy="1579142"/>
          </a:xfrm>
        </p:spPr>
        <p:txBody>
          <a:bodyPr>
            <a:normAutofit fontScale="84544" lnSpcReduction="20000"/>
          </a:bodyPr>
          <a:p>
            <a:pPr indent="0" marL="0">
              <a:buNone/>
            </a:pPr>
            <a:r>
              <a:rPr lang="en-US">
                <a:solidFill>
                  <a:srgbClr val="002060"/>
                </a:solidFill>
              </a:rPr>
              <a:t> </a:t>
            </a:r>
            <a:r>
              <a:rPr b="1" lang="en-US">
                <a:solidFill>
                  <a:srgbClr val="002060"/>
                </a:solidFill>
              </a:rPr>
              <a:t>Dr. Suresh Kumar Meena                 </a:t>
            </a:r>
            <a:endParaRPr b="1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sz="2588" lang="en-US">
                <a:solidFill>
                  <a:srgbClr val="002060"/>
                </a:solidFill>
              </a:rPr>
              <a:t> Assistant Professor, History  </a:t>
            </a:r>
            <a:endParaRPr sz="2588" lang="en-US">
              <a:solidFill>
                <a:srgbClr val="002060"/>
              </a:solidFill>
            </a:endParaRPr>
          </a:p>
          <a:p>
            <a:pPr indent="0" marL="0">
              <a:buNone/>
            </a:pPr>
            <a:r>
              <a:rPr b="1" lang="en-US">
                <a:solidFill>
                  <a:srgbClr val="002060"/>
                </a:solidFill>
              </a:rPr>
              <a:t> M. L. Arya College, kasba</a:t>
            </a:r>
            <a:r>
              <a:rPr lang="en-US"/>
              <a:t>       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 </a:t>
            </a:r>
            <a:r>
              <a:rPr sz="3700" lang="en-US"/>
              <a:t>दीवान ए इंशा से ही सुल्तान के फरमान जारी होते थे</a:t>
            </a:r>
            <a:r>
              <a:rPr sz="3700" lang="en-US"/>
              <a:t>।</a:t>
            </a:r>
            <a:endParaRPr sz="3700" lang="en-US"/>
          </a:p>
          <a:p>
            <a:r>
              <a:rPr b="1" sz="3900" lang="en-US">
                <a:solidFill>
                  <a:srgbClr val="FF6600"/>
                </a:solidFill>
              </a:rPr>
              <a:t>T</a:t>
            </a:r>
            <a:r>
              <a:rPr b="1" sz="3900" lang="en-US">
                <a:solidFill>
                  <a:srgbClr val="FF6600"/>
                </a:solidFill>
              </a:rPr>
              <a:t>o</a:t>
            </a:r>
            <a:r>
              <a:rPr b="1" sz="3900" lang="en-US">
                <a:solidFill>
                  <a:srgbClr val="FF6600"/>
                </a:solidFill>
              </a:rPr>
              <a:t> be</a:t>
            </a:r>
            <a:r>
              <a:rPr b="1" sz="3900" lang="en-US">
                <a:solidFill>
                  <a:srgbClr val="FF6600"/>
                </a:solidFill>
              </a:rPr>
              <a:t> continued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r>
              <a:rPr b="1" sz="3900" lang="en-US">
                <a:solidFill>
                  <a:srgbClr val="FF6600"/>
                </a:solidFill>
              </a:rPr>
              <a:t>.</a:t>
            </a:r>
            <a:endParaRPr b="1" sz="3900" lang="en-US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 </a:t>
            </a:r>
            <a:r>
              <a:rPr b="1" sz="5000" lang="en-US"/>
              <a:t>केंद्रीय</a:t>
            </a:r>
            <a:r>
              <a:rPr b="1" sz="5000" lang="en-US"/>
              <a:t> सरकार</a:t>
            </a:r>
            <a:endParaRPr b="1" sz="5000"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b="0" sz="3100" lang="en-US"/>
              <a:t>केंद्रीय सरकार के मुख्य स्तंभ मंत्री अथवा शाह</a:t>
            </a:r>
            <a:r>
              <a:rPr b="0" sz="3100" lang="en-US"/>
              <a:t>ी</a:t>
            </a:r>
            <a:r>
              <a:rPr b="0" sz="3100" lang="en-US"/>
              <a:t> </a:t>
            </a:r>
            <a:r>
              <a:rPr b="0" sz="3100" lang="en-US"/>
              <a:t>द</a:t>
            </a:r>
            <a:r>
              <a:rPr b="0" sz="3100" lang="en-US"/>
              <a:t>ी</a:t>
            </a:r>
            <a:r>
              <a:rPr b="0" sz="3100" lang="en-US"/>
              <a:t>व</a:t>
            </a:r>
            <a:r>
              <a:rPr b="0" sz="3100" lang="en-US"/>
              <a:t>ान</a:t>
            </a:r>
            <a:r>
              <a:rPr b="0" sz="3100" lang="en-US"/>
              <a:t> थे </a:t>
            </a:r>
            <a:r>
              <a:rPr b="0" sz="3100" lang="en-US"/>
              <a:t>।</a:t>
            </a:r>
            <a:endParaRPr b="0" sz="3100" lang="en-US"/>
          </a:p>
          <a:p>
            <a:r>
              <a:rPr b="0" sz="3100" lang="en-US"/>
              <a:t>ब</a:t>
            </a:r>
            <a:r>
              <a:rPr b="0" sz="3100" lang="en-US"/>
              <a:t>र</a:t>
            </a:r>
            <a:r>
              <a:rPr b="0" sz="3100" lang="en-US"/>
              <a:t>नी के अनुसार सल्तनत के प्रशासन में चार प्रमुख मंत्री होते थे जो सल्तनत के प्रशासन का आधार स्तंभ थे</a:t>
            </a:r>
            <a:r>
              <a:rPr b="0" sz="3100" lang="en-US"/>
              <a:t>।</a:t>
            </a:r>
            <a:r>
              <a:rPr b="0" sz="3100" lang="en-US"/>
              <a:t> जिनके ऊपर सल्तनत का संपूर्ण प्रशासनिक ढांचा टिका हुआ था</a:t>
            </a:r>
            <a:r>
              <a:rPr b="0" sz="3100" lang="en-US"/>
              <a:t>।</a:t>
            </a:r>
            <a:r>
              <a:rPr b="0" sz="3100" lang="en-US"/>
              <a:t> यह थे दीवान ए विजारत</a:t>
            </a:r>
            <a:r>
              <a:rPr b="0" sz="3100" lang="en-US"/>
              <a:t>,</a:t>
            </a:r>
            <a:r>
              <a:rPr b="0" sz="3100" lang="en-US"/>
              <a:t> दीवान ए अर्ज</a:t>
            </a:r>
            <a:r>
              <a:rPr b="0" sz="3100" lang="en-US"/>
              <a:t>,</a:t>
            </a:r>
            <a:r>
              <a:rPr b="0" sz="3100" lang="en-US"/>
              <a:t> दीवान ए इंशा</a:t>
            </a:r>
            <a:r>
              <a:rPr b="0" sz="3100" lang="en-US"/>
              <a:t>,</a:t>
            </a:r>
            <a:r>
              <a:rPr b="0" sz="3100" lang="en-US"/>
              <a:t> दीवान ए रसालत</a:t>
            </a:r>
            <a:r>
              <a:rPr b="0" sz="3100" lang="en-US"/>
              <a:t>।</a:t>
            </a:r>
            <a:endParaRPr b="0" sz="3100" lang="en-US"/>
          </a:p>
          <a:p>
            <a:r>
              <a:rPr b="0" sz="3100" lang="en-US"/>
              <a:t> वजीर</a:t>
            </a:r>
            <a:r>
              <a:rPr b="0" sz="3100" lang="en-US"/>
              <a:t>-</a:t>
            </a:r>
            <a:r>
              <a:rPr b="0" sz="3100" lang="en-US"/>
              <a:t> राज्य</a:t>
            </a:r>
            <a:r>
              <a:rPr b="0" sz="3100" lang="en-US"/>
              <a:t> का</a:t>
            </a:r>
            <a:r>
              <a:rPr b="0" sz="3100" lang="en-US"/>
              <a:t> प्रधानमंत्री</a:t>
            </a:r>
            <a:r>
              <a:rPr b="0" sz="3100" lang="en-US"/>
              <a:t> वजीर</a:t>
            </a:r>
            <a:r>
              <a:rPr b="0" sz="3100" lang="en-US"/>
              <a:t> कहलाता था</a:t>
            </a:r>
            <a:r>
              <a:rPr b="0" sz="3100" lang="en-US"/>
              <a:t>।</a:t>
            </a:r>
            <a:r>
              <a:rPr b="0" sz="3100" lang="en-US"/>
              <a:t> उसके</a:t>
            </a:r>
            <a:r>
              <a:rPr b="0" sz="3100" lang="en-US"/>
              <a:t> कार्यालय</a:t>
            </a:r>
            <a:r>
              <a:rPr b="0" sz="3100" lang="en-US"/>
              <a:t> को</a:t>
            </a:r>
            <a:r>
              <a:rPr b="0" sz="3100" lang="en-US"/>
              <a:t> दीवान ए विजारत</a:t>
            </a:r>
            <a:r>
              <a:rPr b="0" sz="3100" lang="en-US"/>
              <a:t> </a:t>
            </a:r>
            <a:r>
              <a:rPr b="0" sz="3100" lang="en-US"/>
              <a:t>(</a:t>
            </a:r>
            <a:r>
              <a:rPr b="0" sz="3100" lang="en-US"/>
              <a:t>राज</a:t>
            </a:r>
            <a:r>
              <a:rPr b="0" sz="3100" lang="en-US"/>
              <a:t>स</a:t>
            </a:r>
            <a:r>
              <a:rPr b="0" sz="3100" lang="en-US"/>
              <a:t>्</a:t>
            </a:r>
            <a:r>
              <a:rPr b="0" sz="3100" lang="en-US"/>
              <a:t>व</a:t>
            </a:r>
            <a:r>
              <a:rPr b="0" sz="3100" lang="en-US"/>
              <a:t> </a:t>
            </a:r>
            <a:r>
              <a:rPr b="0" sz="3100" lang="en-US"/>
              <a:t>व</a:t>
            </a:r>
            <a:r>
              <a:rPr b="0" sz="3100" lang="en-US"/>
              <a:t>ि</a:t>
            </a:r>
            <a:r>
              <a:rPr b="0" sz="3100" lang="en-US"/>
              <a:t>भाग</a:t>
            </a:r>
            <a:r>
              <a:rPr b="0" sz="3100" lang="en-US"/>
              <a:t>)</a:t>
            </a:r>
            <a:r>
              <a:rPr b="0" sz="3100" lang="en-US"/>
              <a:t> </a:t>
            </a:r>
            <a:r>
              <a:rPr b="0" sz="3100" lang="en-US"/>
              <a:t>कहते</a:t>
            </a:r>
            <a:r>
              <a:rPr b="0" sz="3100" lang="en-US"/>
              <a:t> थे</a:t>
            </a:r>
            <a:r>
              <a:rPr b="0" sz="3100" lang="en-US"/>
              <a:t>।</a:t>
            </a:r>
            <a:endParaRPr b="0" sz="31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प्रारंभ में वजीर मुख्य सैनिक हुआ करते थे किंतु </a:t>
            </a:r>
            <a:r>
              <a:rPr sz="3100" lang="en-US"/>
              <a:t>1</a:t>
            </a:r>
            <a:r>
              <a:rPr sz="3100" lang="en-US"/>
              <a:t>4</a:t>
            </a:r>
            <a:r>
              <a:rPr sz="3100" lang="en-US"/>
              <a:t>व</a:t>
            </a:r>
            <a:r>
              <a:rPr sz="3100" lang="en-US"/>
              <a:t>ी</a:t>
            </a:r>
            <a:r>
              <a:rPr sz="3100" lang="en-US"/>
              <a:t>ं</a:t>
            </a:r>
            <a:r>
              <a:rPr sz="3100" lang="en-US"/>
              <a:t> सदी से वजीर राजस्व विभाग का वित्त मंत्री या सर्वोच्च अधिकारी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इसके अधीन दीवान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स</a:t>
            </a:r>
            <a:r>
              <a:rPr sz="3100" lang="en-US"/>
              <a:t>र</a:t>
            </a:r>
            <a:r>
              <a:rPr sz="3100" lang="en-US"/>
              <a:t>ा</a:t>
            </a:r>
            <a:r>
              <a:rPr sz="3100" lang="en-US"/>
              <a:t>फ</a:t>
            </a:r>
            <a:r>
              <a:rPr sz="3100" lang="en-US"/>
              <a:t> </a:t>
            </a:r>
            <a:r>
              <a:rPr sz="3100" lang="en-US"/>
              <a:t>(</a:t>
            </a:r>
            <a:r>
              <a:rPr sz="3100" lang="en-US"/>
              <a:t>लेखा परीक्षा विभाग</a:t>
            </a:r>
            <a:r>
              <a:rPr sz="3100" lang="en-US"/>
              <a:t>)</a:t>
            </a:r>
            <a:r>
              <a:rPr sz="3100" lang="en-US"/>
              <a:t>,</a:t>
            </a:r>
            <a:r>
              <a:rPr sz="3100" lang="en-US"/>
              <a:t> दीवान ए विजारत </a:t>
            </a:r>
            <a:r>
              <a:rPr sz="3100" lang="en-US"/>
              <a:t>(</a:t>
            </a:r>
            <a:r>
              <a:rPr sz="3100" lang="en-US"/>
              <a:t>राजस्व विभाग</a:t>
            </a:r>
            <a:r>
              <a:rPr sz="3100" lang="en-US"/>
              <a:t>)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दीवान</a:t>
            </a:r>
            <a:r>
              <a:rPr sz="3100" lang="en-US"/>
              <a:t> ए</a:t>
            </a:r>
            <a:r>
              <a:rPr sz="3100" lang="en-US"/>
              <a:t> इमारत </a:t>
            </a:r>
            <a:r>
              <a:rPr sz="3100" lang="en-US"/>
              <a:t>(</a:t>
            </a:r>
            <a:r>
              <a:rPr sz="3100" lang="en-US"/>
              <a:t>लोक निर्माण</a:t>
            </a:r>
            <a:r>
              <a:rPr sz="3100" lang="en-US"/>
              <a:t>)</a:t>
            </a:r>
            <a:r>
              <a:rPr sz="3100" lang="en-US"/>
              <a:t> दीवान ए अमीर कोही </a:t>
            </a:r>
            <a:r>
              <a:rPr sz="3100" lang="en-US"/>
              <a:t>(</a:t>
            </a:r>
            <a:r>
              <a:rPr sz="3100" lang="en-US"/>
              <a:t>कृषि विभाग</a:t>
            </a:r>
            <a:r>
              <a:rPr sz="3100" lang="en-US"/>
              <a:t>)</a:t>
            </a:r>
            <a:r>
              <a:rPr sz="3100" lang="en-US"/>
              <a:t> तथा अन्य बहुत सार</a:t>
            </a:r>
            <a:r>
              <a:rPr sz="3100" lang="en-US"/>
              <a:t>े</a:t>
            </a:r>
            <a:r>
              <a:rPr sz="3100" lang="en-US"/>
              <a:t> विभाग कार्यरत थे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प्रांतों के सभी सूबेदार अपने खातों का परीक्षण भी उसी से करवाते थे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विभिन्न</a:t>
            </a:r>
            <a:r>
              <a:rPr sz="3100" lang="en-US"/>
              <a:t> पदाधिकारियों की नियुक्ति के अधिकार भी उसी के पास थे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200" lang="en-US"/>
              <a:t>उसकी</a:t>
            </a:r>
            <a:r>
              <a:rPr sz="3200" lang="en-US"/>
              <a:t> सहायता</a:t>
            </a:r>
            <a:r>
              <a:rPr sz="3200" lang="en-US"/>
              <a:t> के</a:t>
            </a:r>
            <a:r>
              <a:rPr sz="3200" lang="en-US"/>
              <a:t> लिए</a:t>
            </a:r>
            <a:r>
              <a:rPr sz="3200" lang="en-US"/>
              <a:t> नाइ</a:t>
            </a:r>
            <a:r>
              <a:rPr sz="3200" lang="en-US"/>
              <a:t>ब</a:t>
            </a:r>
            <a:r>
              <a:rPr sz="3200" lang="en-US"/>
              <a:t> वजीर</a:t>
            </a:r>
            <a:r>
              <a:rPr sz="3200" lang="en-US"/>
              <a:t>,</a:t>
            </a:r>
            <a:r>
              <a:rPr sz="3200" lang="en-US"/>
              <a:t> </a:t>
            </a:r>
            <a:r>
              <a:rPr sz="3200" lang="en-US"/>
              <a:t>मुस्तफा</a:t>
            </a:r>
            <a:r>
              <a:rPr sz="3200" lang="en-US"/>
              <a:t> ए </a:t>
            </a:r>
            <a:r>
              <a:rPr sz="3200" lang="en-US"/>
              <a:t>म</a:t>
            </a:r>
            <a:r>
              <a:rPr sz="3200" lang="en-US"/>
              <a:t>ु</a:t>
            </a:r>
            <a:r>
              <a:rPr sz="3200" lang="en-US"/>
              <a:t>मालिक</a:t>
            </a:r>
            <a:r>
              <a:rPr sz="3200" lang="en-US"/>
              <a:t> </a:t>
            </a:r>
            <a:r>
              <a:rPr sz="3200" lang="en-US"/>
              <a:t>(</a:t>
            </a:r>
            <a:r>
              <a:rPr sz="3200" lang="en-US"/>
              <a:t>महालेखा</a:t>
            </a:r>
            <a:r>
              <a:rPr sz="3200" lang="en-US"/>
              <a:t> परीक्षक</a:t>
            </a:r>
            <a:r>
              <a:rPr sz="3200" lang="en-US"/>
              <a:t>)</a:t>
            </a:r>
            <a:r>
              <a:rPr sz="3200" lang="en-US"/>
              <a:t> मुस</a:t>
            </a:r>
            <a:r>
              <a:rPr sz="3200" lang="en-US"/>
              <a:t>र</a:t>
            </a:r>
            <a:r>
              <a:rPr sz="3200" lang="en-US"/>
              <a:t>ि</a:t>
            </a:r>
            <a:r>
              <a:rPr sz="3200" lang="en-US"/>
              <a:t>फ</a:t>
            </a:r>
            <a:r>
              <a:rPr sz="3200" lang="en-US"/>
              <a:t> </a:t>
            </a:r>
            <a:r>
              <a:rPr sz="3200" lang="en-US"/>
              <a:t>ए</a:t>
            </a:r>
            <a:r>
              <a:rPr sz="3200" lang="en-US"/>
              <a:t> </a:t>
            </a:r>
            <a:r>
              <a:rPr sz="3200" lang="en-US"/>
              <a:t>म</a:t>
            </a:r>
            <a:r>
              <a:rPr sz="3200" lang="en-US"/>
              <a:t>ु</a:t>
            </a:r>
            <a:r>
              <a:rPr sz="3200" lang="en-US"/>
              <a:t>मालिक</a:t>
            </a:r>
            <a:r>
              <a:rPr sz="3200" lang="en-US"/>
              <a:t> </a:t>
            </a:r>
            <a:r>
              <a:rPr sz="3200" lang="en-US"/>
              <a:t>(</a:t>
            </a:r>
            <a:r>
              <a:rPr sz="3200" lang="en-US"/>
              <a:t>महालेखाकार</a:t>
            </a:r>
            <a:r>
              <a:rPr sz="3200" lang="en-US"/>
              <a:t>)</a:t>
            </a:r>
            <a:r>
              <a:rPr sz="3200" lang="en-US"/>
              <a:t> </a:t>
            </a:r>
            <a:r>
              <a:rPr sz="3200" lang="en-US"/>
              <a:t>मजूमदार</a:t>
            </a:r>
            <a:r>
              <a:rPr sz="3200" lang="en-US"/>
              <a:t> </a:t>
            </a:r>
            <a:r>
              <a:rPr sz="3200" lang="en-US"/>
              <a:t>(</a:t>
            </a:r>
            <a:r>
              <a:rPr sz="3200" lang="en-US"/>
              <a:t>शेष राशि</a:t>
            </a:r>
            <a:r>
              <a:rPr sz="3200" lang="en-US"/>
              <a:t> का</a:t>
            </a:r>
            <a:r>
              <a:rPr sz="3200" lang="en-US"/>
              <a:t> हिसाब</a:t>
            </a:r>
            <a:r>
              <a:rPr sz="3200" lang="en-US"/>
              <a:t> रखने</a:t>
            </a:r>
            <a:r>
              <a:rPr sz="3200" lang="en-US"/>
              <a:t> वाला</a:t>
            </a:r>
            <a:r>
              <a:rPr sz="3200" lang="en-US"/>
              <a:t>)</a:t>
            </a:r>
            <a:r>
              <a:rPr sz="3200" lang="en-US"/>
              <a:t> </a:t>
            </a:r>
            <a:r>
              <a:rPr sz="3200" lang="en-US"/>
              <a:t>और</a:t>
            </a:r>
            <a:r>
              <a:rPr sz="3200" lang="en-US"/>
              <a:t> खनिज</a:t>
            </a:r>
            <a:r>
              <a:rPr sz="3200" lang="en-US"/>
              <a:t> </a:t>
            </a:r>
            <a:r>
              <a:rPr sz="3200" lang="en-US"/>
              <a:t>(</a:t>
            </a:r>
            <a:r>
              <a:rPr sz="3200" lang="en-US"/>
              <a:t>कोषाध्यक्ष</a:t>
            </a:r>
            <a:r>
              <a:rPr sz="3200" lang="en-US"/>
              <a:t>)</a:t>
            </a:r>
            <a:r>
              <a:rPr sz="3200" lang="en-US"/>
              <a:t> होते</a:t>
            </a:r>
            <a:r>
              <a:rPr sz="3200" lang="en-US"/>
              <a:t> थे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विजारत</a:t>
            </a:r>
            <a:r>
              <a:rPr sz="3200" lang="en-US"/>
              <a:t> को एक</a:t>
            </a:r>
            <a:r>
              <a:rPr sz="3200" lang="en-US"/>
              <a:t> संस्था</a:t>
            </a:r>
            <a:r>
              <a:rPr sz="3200" lang="en-US"/>
              <a:t> के</a:t>
            </a:r>
            <a:r>
              <a:rPr sz="3200" lang="en-US"/>
              <a:t> रूप</a:t>
            </a:r>
            <a:r>
              <a:rPr sz="3200" lang="en-US"/>
              <a:t> में</a:t>
            </a:r>
            <a:r>
              <a:rPr sz="3200" lang="en-US"/>
              <a:t> अपनाने</a:t>
            </a:r>
            <a:r>
              <a:rPr sz="3200" lang="en-US"/>
              <a:t> की</a:t>
            </a:r>
            <a:r>
              <a:rPr sz="3200" lang="en-US"/>
              <a:t> प्रेरणा</a:t>
            </a:r>
            <a:r>
              <a:rPr sz="3200" lang="en-US"/>
              <a:t> अब्बासी</a:t>
            </a:r>
            <a:r>
              <a:rPr sz="3200" lang="en-US"/>
              <a:t> खलीफा</a:t>
            </a:r>
            <a:r>
              <a:rPr sz="3200" lang="en-US"/>
              <a:t> ने </a:t>
            </a:r>
            <a:r>
              <a:rPr sz="3200" lang="en-US"/>
              <a:t>फ</a:t>
            </a:r>
            <a:r>
              <a:rPr sz="3200" lang="en-US"/>
              <a:t>ा</a:t>
            </a:r>
            <a:r>
              <a:rPr sz="3200" lang="en-US"/>
              <a:t>र</a:t>
            </a:r>
            <a:r>
              <a:rPr sz="3200" lang="en-US"/>
              <a:t>स</a:t>
            </a:r>
            <a:r>
              <a:rPr sz="3200" lang="en-US"/>
              <a:t> से</a:t>
            </a:r>
            <a:r>
              <a:rPr sz="3200" lang="en-US"/>
              <a:t> ली थी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गजनवी</a:t>
            </a:r>
            <a:r>
              <a:rPr sz="3200" lang="en-US"/>
              <a:t> के</a:t>
            </a:r>
            <a:r>
              <a:rPr sz="3200" lang="en-US"/>
              <a:t> प्रारंभिक</a:t>
            </a:r>
            <a:r>
              <a:rPr sz="3200" lang="en-US"/>
              <a:t> काल</a:t>
            </a:r>
            <a:r>
              <a:rPr sz="3200" lang="en-US"/>
              <a:t> में</a:t>
            </a:r>
            <a:r>
              <a:rPr sz="3200" lang="en-US"/>
              <a:t> वजीर</a:t>
            </a:r>
            <a:r>
              <a:rPr sz="3200" lang="en-US"/>
              <a:t> का</a:t>
            </a:r>
            <a:r>
              <a:rPr sz="3200" lang="en-US"/>
              <a:t> पद</a:t>
            </a:r>
            <a:r>
              <a:rPr sz="3200" lang="en-US"/>
              <a:t> सबसे</a:t>
            </a:r>
            <a:r>
              <a:rPr sz="3200" lang="en-US"/>
              <a:t> ऊंचा</a:t>
            </a:r>
            <a:r>
              <a:rPr sz="3200" lang="en-US"/>
              <a:t> और</a:t>
            </a:r>
            <a:r>
              <a:rPr sz="3200" lang="en-US"/>
              <a:t> सम्मानित</a:t>
            </a:r>
            <a:r>
              <a:rPr sz="3200" lang="en-US"/>
              <a:t> पद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000" lang="en-US"/>
              <a:t>तुगलक</a:t>
            </a:r>
            <a:r>
              <a:rPr sz="3000" lang="en-US"/>
              <a:t> काल</a:t>
            </a:r>
            <a:r>
              <a:rPr sz="3000" lang="en-US"/>
              <a:t> में</a:t>
            </a:r>
            <a:r>
              <a:rPr sz="3000" lang="en-US"/>
              <a:t> वजीर</a:t>
            </a:r>
            <a:r>
              <a:rPr sz="3000" lang="en-US"/>
              <a:t> के</a:t>
            </a:r>
            <a:r>
              <a:rPr sz="3000" lang="en-US"/>
              <a:t> पद</a:t>
            </a:r>
            <a:r>
              <a:rPr sz="3000" lang="en-US"/>
              <a:t> के</a:t>
            </a:r>
            <a:r>
              <a:rPr sz="3000" lang="en-US"/>
              <a:t> विकास</a:t>
            </a:r>
            <a:r>
              <a:rPr sz="3000" lang="en-US"/>
              <a:t> में</a:t>
            </a:r>
            <a:r>
              <a:rPr sz="3000" lang="en-US"/>
              <a:t> कुछ</a:t>
            </a:r>
            <a:r>
              <a:rPr sz="3000" lang="en-US"/>
              <a:t> उल्लेखनीय</a:t>
            </a:r>
            <a:r>
              <a:rPr sz="3000" lang="en-US"/>
              <a:t> परिवर्तन</a:t>
            </a:r>
            <a:r>
              <a:rPr sz="3000" lang="en-US"/>
              <a:t> हुए</a:t>
            </a:r>
            <a:r>
              <a:rPr sz="3000" lang="en-US"/>
              <a:t>।</a:t>
            </a:r>
            <a:r>
              <a:rPr sz="3000" lang="en-US"/>
              <a:t> </a:t>
            </a:r>
            <a:r>
              <a:rPr sz="3000" lang="en-US"/>
              <a:t>इसी</a:t>
            </a:r>
            <a:r>
              <a:rPr sz="3000" lang="en-US"/>
              <a:t> काल</a:t>
            </a:r>
            <a:r>
              <a:rPr sz="3000" lang="en-US"/>
              <a:t> में</a:t>
            </a:r>
            <a:r>
              <a:rPr sz="3000" lang="en-US"/>
              <a:t> गयासुद्दीन</a:t>
            </a:r>
            <a:r>
              <a:rPr sz="3000" lang="en-US"/>
              <a:t> तुगलक</a:t>
            </a:r>
            <a:r>
              <a:rPr sz="3000" lang="en-US"/>
              <a:t> ने</a:t>
            </a:r>
            <a:r>
              <a:rPr sz="3000" lang="en-US"/>
              <a:t> एक</a:t>
            </a:r>
            <a:r>
              <a:rPr sz="3000" lang="en-US"/>
              <a:t> नया</a:t>
            </a:r>
            <a:r>
              <a:rPr sz="3000" lang="en-US"/>
              <a:t> प्रयोग</a:t>
            </a:r>
            <a:r>
              <a:rPr sz="3000" lang="en-US"/>
              <a:t> किया</a:t>
            </a:r>
            <a:r>
              <a:rPr sz="3000" lang="en-US"/>
              <a:t>।</a:t>
            </a:r>
            <a:r>
              <a:rPr sz="3000" lang="en-US"/>
              <a:t> इस</a:t>
            </a:r>
            <a:r>
              <a:rPr sz="3000" lang="en-US"/>
              <a:t> प्रयोग</a:t>
            </a:r>
            <a:r>
              <a:rPr sz="3000" lang="en-US"/>
              <a:t> के</a:t>
            </a:r>
            <a:r>
              <a:rPr sz="3000" lang="en-US"/>
              <a:t> अंतर्गत</a:t>
            </a:r>
            <a:r>
              <a:rPr sz="3000" lang="en-US"/>
              <a:t> सुल्तान</a:t>
            </a:r>
            <a:r>
              <a:rPr sz="3000" lang="en-US"/>
              <a:t> ने</a:t>
            </a:r>
            <a:r>
              <a:rPr sz="3000" lang="en-US"/>
              <a:t> परामर्श</a:t>
            </a:r>
            <a:r>
              <a:rPr sz="3000" lang="en-US"/>
              <a:t> के</a:t>
            </a:r>
            <a:r>
              <a:rPr sz="3000" lang="en-US"/>
              <a:t> लिए</a:t>
            </a:r>
            <a:r>
              <a:rPr sz="3000" lang="en-US"/>
              <a:t>  भूतपूर्व</a:t>
            </a:r>
            <a:r>
              <a:rPr sz="3000" lang="en-US"/>
              <a:t> वजीरो</a:t>
            </a:r>
            <a:r>
              <a:rPr sz="3000" lang="en-US"/>
              <a:t>ं</a:t>
            </a:r>
            <a:r>
              <a:rPr sz="3000" lang="en-US"/>
              <a:t>-</a:t>
            </a:r>
            <a:r>
              <a:rPr sz="3000" lang="en-US"/>
              <a:t> ख्वाजा</a:t>
            </a:r>
            <a:r>
              <a:rPr sz="3000" lang="en-US"/>
              <a:t> खातिर</a:t>
            </a:r>
            <a:r>
              <a:rPr sz="3000" lang="en-US"/>
              <a:t>,</a:t>
            </a:r>
            <a:r>
              <a:rPr sz="3000" lang="en-US"/>
              <a:t> ख्वाजा</a:t>
            </a:r>
            <a:r>
              <a:rPr sz="3000" lang="en-US"/>
              <a:t> महज</a:t>
            </a:r>
            <a:r>
              <a:rPr sz="3000" lang="en-US"/>
              <a:t>्</a:t>
            </a:r>
            <a:r>
              <a:rPr sz="3000" lang="en-US"/>
              <a:t>जब</a:t>
            </a:r>
            <a:r>
              <a:rPr sz="3000" lang="en-US"/>
              <a:t> तथा निजाम उल मुल्क जु</a:t>
            </a:r>
            <a:r>
              <a:rPr sz="3000" lang="en-US"/>
              <a:t>न</a:t>
            </a:r>
            <a:r>
              <a:rPr sz="3000" lang="en-US"/>
              <a:t>ै</a:t>
            </a:r>
            <a:r>
              <a:rPr sz="3000" lang="en-US"/>
              <a:t>दी को सम्मान पूर्वक आमंत्रित किया</a:t>
            </a:r>
            <a:r>
              <a:rPr sz="3000" lang="en-US"/>
              <a:t>।</a:t>
            </a:r>
            <a:r>
              <a:rPr sz="3000" lang="en-US"/>
              <a:t> वह</a:t>
            </a:r>
            <a:r>
              <a:rPr sz="3000" lang="en-US"/>
              <a:t> न केवल</a:t>
            </a:r>
            <a:r>
              <a:rPr sz="3000" lang="en-US"/>
              <a:t> महत्वपूर्ण</a:t>
            </a:r>
            <a:r>
              <a:rPr sz="3000" lang="en-US"/>
              <a:t> मामलों</a:t>
            </a:r>
            <a:r>
              <a:rPr sz="3000" lang="en-US"/>
              <a:t> पर</a:t>
            </a:r>
            <a:r>
              <a:rPr sz="3000" lang="en-US"/>
              <a:t> उस</a:t>
            </a:r>
            <a:r>
              <a:rPr sz="3000" lang="en-US"/>
              <a:t> उनसे</a:t>
            </a:r>
            <a:r>
              <a:rPr sz="3000" lang="en-US"/>
              <a:t> सलाह</a:t>
            </a:r>
            <a:r>
              <a:rPr sz="3000" lang="en-US"/>
              <a:t> लेता</a:t>
            </a:r>
            <a:r>
              <a:rPr sz="3000" lang="en-US"/>
              <a:t> था</a:t>
            </a:r>
            <a:r>
              <a:rPr sz="3000" lang="en-US"/>
              <a:t> बल्कि</a:t>
            </a:r>
            <a:r>
              <a:rPr sz="3000" lang="en-US"/>
              <a:t> उनके</a:t>
            </a:r>
            <a:r>
              <a:rPr sz="3000" lang="en-US"/>
              <a:t> विचारों</a:t>
            </a:r>
            <a:r>
              <a:rPr sz="3000" lang="en-US"/>
              <a:t> को</a:t>
            </a:r>
            <a:r>
              <a:rPr sz="3000" lang="en-US"/>
              <a:t> महत्व</a:t>
            </a:r>
            <a:r>
              <a:rPr sz="3000" lang="en-US"/>
              <a:t> भी</a:t>
            </a:r>
            <a:r>
              <a:rPr sz="3000" lang="en-US"/>
              <a:t> देता</a:t>
            </a:r>
            <a:r>
              <a:rPr sz="3000" lang="en-US"/>
              <a:t> था</a:t>
            </a:r>
            <a:r>
              <a:rPr sz="3000" lang="en-US"/>
              <a:t>।</a:t>
            </a:r>
            <a:endParaRPr sz="3000" lang="en-US"/>
          </a:p>
          <a:p>
            <a:r>
              <a:rPr sz="3000" lang="en-US"/>
              <a:t>तुगलक</a:t>
            </a:r>
            <a:r>
              <a:rPr sz="3000" lang="en-US"/>
              <a:t> काल मुस्लिम भारतीय विजारत</a:t>
            </a:r>
            <a:r>
              <a:rPr sz="3000" lang="en-US"/>
              <a:t> का</a:t>
            </a:r>
            <a:r>
              <a:rPr sz="3000" lang="en-US"/>
              <a:t> स्वर्ण</a:t>
            </a:r>
            <a:r>
              <a:rPr sz="3000" lang="en-US"/>
              <a:t> काल</a:t>
            </a:r>
            <a:r>
              <a:rPr sz="3000" lang="en-US"/>
              <a:t> था</a:t>
            </a:r>
            <a:r>
              <a:rPr sz="3000" lang="en-US"/>
              <a:t>।</a:t>
            </a:r>
            <a:r>
              <a:rPr sz="3000" lang="en-US"/>
              <a:t> फिरोज तुगलक</a:t>
            </a:r>
            <a:r>
              <a:rPr sz="3000" lang="en-US"/>
              <a:t> के समय</a:t>
            </a:r>
            <a:r>
              <a:rPr sz="3000" lang="en-US"/>
              <a:t> वजीर</a:t>
            </a:r>
            <a:r>
              <a:rPr sz="3000" lang="en-US"/>
              <a:t> का</a:t>
            </a:r>
            <a:r>
              <a:rPr sz="3000" lang="en-US"/>
              <a:t> पद</a:t>
            </a:r>
            <a:r>
              <a:rPr sz="3000" lang="en-US"/>
              <a:t> अपने</a:t>
            </a:r>
            <a:r>
              <a:rPr sz="3000" lang="en-US"/>
              <a:t> चरमोत्कर्ष</a:t>
            </a:r>
            <a:r>
              <a:rPr sz="3000" lang="en-US"/>
              <a:t> पर</a:t>
            </a:r>
            <a:r>
              <a:rPr sz="3000" lang="en-US"/>
              <a:t> जा पहुंचा</a:t>
            </a:r>
            <a:r>
              <a:rPr sz="3000" lang="en-US"/>
              <a:t>।</a:t>
            </a:r>
            <a:endParaRPr sz="30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100" lang="en-US"/>
              <a:t>सैयद</a:t>
            </a:r>
            <a:r>
              <a:rPr sz="3100" lang="en-US"/>
              <a:t> सुल्तानों के समय</a:t>
            </a:r>
            <a:r>
              <a:rPr sz="3100" lang="en-US"/>
              <a:t> वजीर</a:t>
            </a:r>
            <a:r>
              <a:rPr sz="3100" lang="en-US"/>
              <a:t> के</a:t>
            </a:r>
            <a:r>
              <a:rPr sz="3100" lang="en-US"/>
              <a:t> पद</a:t>
            </a:r>
            <a:r>
              <a:rPr sz="3100" lang="en-US"/>
              <a:t> की</a:t>
            </a:r>
            <a:r>
              <a:rPr sz="3100" lang="en-US"/>
              <a:t> हैसियत</a:t>
            </a:r>
            <a:r>
              <a:rPr sz="3100" lang="en-US"/>
              <a:t> घटने</a:t>
            </a:r>
            <a:r>
              <a:rPr sz="3100" lang="en-US"/>
              <a:t> लग</a:t>
            </a:r>
            <a:r>
              <a:rPr sz="3100" lang="en-US"/>
              <a:t>ी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इस</a:t>
            </a:r>
            <a:r>
              <a:rPr sz="3100" lang="en-US"/>
              <a:t> काल</a:t>
            </a:r>
            <a:r>
              <a:rPr sz="3100" lang="en-US"/>
              <a:t> में</a:t>
            </a:r>
            <a:r>
              <a:rPr sz="3100" lang="en-US"/>
              <a:t> वजीर</a:t>
            </a:r>
            <a:r>
              <a:rPr sz="3100" lang="en-US"/>
              <a:t> को</a:t>
            </a:r>
            <a:r>
              <a:rPr sz="3100" lang="en-US"/>
              <a:t> दूरस्थ</a:t>
            </a:r>
            <a:r>
              <a:rPr sz="3100" lang="en-US"/>
              <a:t> स्थानों</a:t>
            </a:r>
            <a:r>
              <a:rPr sz="3100" lang="en-US"/>
              <a:t> पर</a:t>
            </a:r>
            <a:r>
              <a:rPr sz="3100" lang="en-US"/>
              <a:t> युद्ध</a:t>
            </a:r>
            <a:r>
              <a:rPr sz="3100" lang="en-US"/>
              <a:t> के लिए</a:t>
            </a:r>
            <a:r>
              <a:rPr sz="3100" lang="en-US"/>
              <a:t> भेजा जाता</a:t>
            </a:r>
            <a:r>
              <a:rPr sz="3100" lang="en-US"/>
              <a:t> था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लो</a:t>
            </a:r>
            <a:r>
              <a:rPr sz="3100" lang="en-US"/>
              <a:t>दियो</a:t>
            </a:r>
            <a:r>
              <a:rPr sz="3100" lang="en-US"/>
              <a:t>ं</a:t>
            </a:r>
            <a:r>
              <a:rPr sz="3100" lang="en-US"/>
              <a:t> के काल में वजीर की गरिमा बहुत अधिक गिर गई थी</a:t>
            </a:r>
            <a:r>
              <a:rPr sz="3100" lang="en-US"/>
              <a:t>।</a:t>
            </a:r>
            <a:r>
              <a:rPr sz="3100" lang="en-US"/>
              <a:t> </a:t>
            </a:r>
            <a:endParaRPr sz="3100" lang="en-US"/>
          </a:p>
          <a:p>
            <a:r>
              <a:rPr sz="3100" lang="en-US"/>
              <a:t>दीवान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वकू</a:t>
            </a:r>
            <a:r>
              <a:rPr sz="3100" lang="en-US"/>
              <a:t>फ</a:t>
            </a:r>
            <a:r>
              <a:rPr sz="3100" lang="en-US"/>
              <a:t> जलालुद्दीन द्वारा स्थापित दीवान</a:t>
            </a:r>
            <a:r>
              <a:rPr sz="3100" lang="en-US"/>
              <a:t> </a:t>
            </a:r>
            <a:r>
              <a:rPr sz="3100" lang="en-US"/>
              <a:t>ए</a:t>
            </a:r>
            <a:r>
              <a:rPr sz="3100" lang="en-US"/>
              <a:t> व</a:t>
            </a:r>
            <a:r>
              <a:rPr sz="3100" lang="en-US"/>
              <a:t>क</a:t>
            </a:r>
            <a:r>
              <a:rPr sz="3100" lang="en-US"/>
              <a:t>ू</a:t>
            </a:r>
            <a:r>
              <a:rPr sz="3100" lang="en-US"/>
              <a:t>फ</a:t>
            </a:r>
            <a:r>
              <a:rPr sz="3100" lang="en-US"/>
              <a:t> भी विजारत की एक शाखा थी</a:t>
            </a:r>
            <a:r>
              <a:rPr sz="3100" lang="en-US"/>
              <a:t>।</a:t>
            </a:r>
            <a:r>
              <a:rPr sz="3100" lang="en-US"/>
              <a:t> इस विभाग का काम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्</a:t>
            </a:r>
            <a:r>
              <a:rPr sz="3100" lang="en-US"/>
              <a:t>य</a:t>
            </a:r>
            <a:r>
              <a:rPr sz="3100" lang="en-US"/>
              <a:t>य</a:t>
            </a:r>
            <a:r>
              <a:rPr sz="3100" lang="en-US"/>
              <a:t> के कागजात की देखभाल करना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100" lang="en-US"/>
              <a:t>दीवान</a:t>
            </a:r>
            <a:r>
              <a:rPr sz="3100" lang="en-US"/>
              <a:t> ए</a:t>
            </a:r>
            <a:r>
              <a:rPr sz="3100" lang="en-US"/>
              <a:t> मुस्त</a:t>
            </a:r>
            <a:r>
              <a:rPr sz="3100" lang="en-US"/>
              <a:t>ख</a:t>
            </a:r>
            <a:r>
              <a:rPr sz="3100" lang="en-US"/>
              <a:t>राज</a:t>
            </a:r>
            <a:r>
              <a:rPr sz="3100" lang="en-US"/>
              <a:t> अलाउद्दीन</a:t>
            </a:r>
            <a:r>
              <a:rPr sz="3100" lang="en-US"/>
              <a:t> ने वित्त</a:t>
            </a:r>
            <a:r>
              <a:rPr sz="3100" lang="en-US"/>
              <a:t> विभाग</a:t>
            </a:r>
            <a:r>
              <a:rPr sz="3100" lang="en-US"/>
              <a:t> के</a:t>
            </a:r>
            <a:r>
              <a:rPr sz="3100" lang="en-US"/>
              <a:t> अधीन</a:t>
            </a:r>
            <a:r>
              <a:rPr sz="3100" lang="en-US"/>
              <a:t> म</a:t>
            </a:r>
            <a:r>
              <a:rPr sz="3100" lang="en-US"/>
              <a:t>ु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त</a:t>
            </a:r>
            <a:r>
              <a:rPr sz="3100" lang="en-US"/>
              <a:t>खराज</a:t>
            </a:r>
            <a:r>
              <a:rPr sz="3100" lang="en-US"/>
              <a:t> नामक</a:t>
            </a:r>
            <a:r>
              <a:rPr sz="3100" lang="en-US"/>
              <a:t> विभाग</a:t>
            </a:r>
            <a:r>
              <a:rPr sz="3100" lang="en-US"/>
              <a:t> स्थापित</a:t>
            </a:r>
            <a:r>
              <a:rPr sz="3100" lang="en-US"/>
              <a:t> किया</a:t>
            </a:r>
            <a:r>
              <a:rPr sz="3100" lang="en-US"/>
              <a:t> था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इस</a:t>
            </a:r>
            <a:r>
              <a:rPr sz="3100" lang="en-US"/>
              <a:t> विभाग</a:t>
            </a:r>
            <a:r>
              <a:rPr sz="3100" lang="en-US"/>
              <a:t> का</a:t>
            </a:r>
            <a:r>
              <a:rPr sz="3100" lang="en-US"/>
              <a:t> कार्य</a:t>
            </a:r>
            <a:r>
              <a:rPr sz="3100" lang="en-US"/>
              <a:t> राजस्व</a:t>
            </a:r>
            <a:r>
              <a:rPr sz="3100" lang="en-US"/>
              <a:t> एकत्र</a:t>
            </a:r>
            <a:r>
              <a:rPr sz="3100" lang="en-US"/>
              <a:t> करने</a:t>
            </a:r>
            <a:r>
              <a:rPr sz="3100" lang="en-US"/>
              <a:t> वाले</a:t>
            </a:r>
            <a:r>
              <a:rPr sz="3100" lang="en-US"/>
              <a:t> अधिकारियों</a:t>
            </a:r>
            <a:r>
              <a:rPr sz="3100" lang="en-US"/>
              <a:t> के</a:t>
            </a:r>
            <a:r>
              <a:rPr sz="3100" lang="en-US"/>
              <a:t> नाम</a:t>
            </a:r>
            <a:r>
              <a:rPr sz="3100" lang="en-US"/>
              <a:t> बकाया राशि</a:t>
            </a:r>
            <a:r>
              <a:rPr sz="3100" lang="en-US"/>
              <a:t> की</a:t>
            </a:r>
            <a:r>
              <a:rPr sz="3100" lang="en-US"/>
              <a:t> जांच</a:t>
            </a:r>
            <a:r>
              <a:rPr sz="3100" lang="en-US"/>
              <a:t> करना</a:t>
            </a:r>
            <a:r>
              <a:rPr sz="3100" lang="en-US"/>
              <a:t> और</a:t>
            </a:r>
            <a:r>
              <a:rPr sz="3100" lang="en-US"/>
              <a:t> उसे</a:t>
            </a:r>
            <a:r>
              <a:rPr sz="3100" lang="en-US"/>
              <a:t> वसूल</a:t>
            </a:r>
            <a:r>
              <a:rPr sz="3100" lang="en-US"/>
              <a:t> करना</a:t>
            </a:r>
            <a:r>
              <a:rPr sz="3100" lang="en-US"/>
              <a:t>।</a:t>
            </a:r>
            <a:endParaRPr sz="3100" lang="en-US"/>
          </a:p>
          <a:p>
            <a:r>
              <a:rPr sz="3100" lang="en-US"/>
              <a:t> दीवान ए अमीर कोही इस विभाग की स्थापना मोहम्मद बिन तुगलक ने की थी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इस</a:t>
            </a:r>
            <a:r>
              <a:rPr sz="3100" lang="en-US"/>
              <a:t> विभाग का कार्य मालगुजारी व्यवस्था को ठीक प्रकार से चलाना और जिस भूमि पर खेती </a:t>
            </a:r>
            <a:r>
              <a:rPr sz="3100" lang="en-US"/>
              <a:t>न</a:t>
            </a:r>
            <a:r>
              <a:rPr sz="3100" lang="en-US"/>
              <a:t> हो रही हो उसे खेती योग्य बनाना</a:t>
            </a:r>
            <a:r>
              <a:rPr sz="3100" lang="en-US"/>
              <a:t>।</a:t>
            </a:r>
            <a:r>
              <a:rPr sz="3100" lang="en-US"/>
              <a:t> इस विभाग के ऊपर विजारत का प्रत्यक्ष नियंत्रण था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0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sz="3200" lang="en-US"/>
              <a:t>वजीर को संभवतः नगद वेतन के साथ-साथ उसका कुछ अंश भू राजस्व के रूप में भी दिया जाता </a:t>
            </a:r>
            <a:r>
              <a:rPr sz="3200" lang="en-US"/>
              <a:t>थ</a:t>
            </a:r>
            <a:r>
              <a:rPr sz="3200" lang="en-US"/>
              <a:t>ा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अ</a:t>
            </a:r>
            <a:r>
              <a:rPr sz="3200" lang="en-US"/>
              <a:t>फ</a:t>
            </a:r>
            <a:r>
              <a:rPr sz="3200" lang="en-US"/>
              <a:t>ी</a:t>
            </a:r>
            <a:r>
              <a:rPr sz="3200" lang="en-US"/>
              <a:t>फ</a:t>
            </a:r>
            <a:r>
              <a:rPr sz="3200" lang="en-US"/>
              <a:t> के अनुसार फिरोज तुगलक वजीर की कन्या के विवाह में 11000 एवं 15000 के बीच ट</a:t>
            </a:r>
            <a:r>
              <a:rPr sz="3200" lang="en-US"/>
              <a:t>ं</a:t>
            </a:r>
            <a:r>
              <a:rPr sz="3200" lang="en-US"/>
              <a:t>के अथवा उसे इतना आ</a:t>
            </a:r>
            <a:r>
              <a:rPr sz="3200" lang="en-US"/>
              <a:t>य</a:t>
            </a:r>
            <a:r>
              <a:rPr sz="3200" lang="en-US"/>
              <a:t> के बराबर अ</a:t>
            </a:r>
            <a:r>
              <a:rPr sz="3200" lang="en-US"/>
              <a:t>क</a:t>
            </a:r>
            <a:r>
              <a:rPr sz="3200" lang="en-US"/>
              <a:t>्</a:t>
            </a:r>
            <a:r>
              <a:rPr sz="3200" lang="en-US"/>
              <a:t>त</a:t>
            </a:r>
            <a:r>
              <a:rPr sz="3200" lang="en-US"/>
              <a:t>ा</a:t>
            </a:r>
            <a:r>
              <a:rPr sz="3200" lang="en-US"/>
              <a:t> दिया था</a:t>
            </a:r>
            <a:r>
              <a:rPr sz="3200" lang="en-US"/>
              <a:t>।</a:t>
            </a:r>
            <a:endParaRPr sz="3200" lang="en-US"/>
          </a:p>
          <a:p>
            <a:r>
              <a:rPr b="1" sz="3200" lang="en-US"/>
              <a:t>आरिज </a:t>
            </a:r>
            <a:r>
              <a:rPr b="1" sz="3200" lang="en-US"/>
              <a:t>ए </a:t>
            </a:r>
            <a:r>
              <a:rPr b="1" sz="3200" lang="en-US"/>
              <a:t>म</a:t>
            </a:r>
            <a:r>
              <a:rPr b="1" sz="3200" lang="en-US"/>
              <a:t>ु</a:t>
            </a:r>
            <a:r>
              <a:rPr b="1" sz="3200" lang="en-US"/>
              <a:t>मालिक</a:t>
            </a:r>
            <a:r>
              <a:rPr b="1" sz="3200" lang="en-US"/>
              <a:t>-</a:t>
            </a:r>
            <a:r>
              <a:rPr sz="3200" lang="en-US"/>
              <a:t>आ</a:t>
            </a:r>
            <a:r>
              <a:rPr sz="3200" lang="en-US"/>
              <a:t>र</a:t>
            </a:r>
            <a:r>
              <a:rPr sz="3200" lang="en-US"/>
              <a:t>ि</a:t>
            </a:r>
            <a:r>
              <a:rPr sz="3200" lang="en-US"/>
              <a:t>ज</a:t>
            </a:r>
            <a:r>
              <a:rPr sz="3200" lang="en-US"/>
              <a:t> </a:t>
            </a:r>
            <a:r>
              <a:rPr sz="3200" lang="en-US"/>
              <a:t>ए </a:t>
            </a:r>
            <a:r>
              <a:rPr sz="3200" lang="en-US"/>
              <a:t>म</a:t>
            </a:r>
            <a:r>
              <a:rPr sz="3200" lang="en-US"/>
              <a:t>ु</a:t>
            </a:r>
            <a:r>
              <a:rPr sz="3200" lang="en-US"/>
              <a:t>मालिक</a:t>
            </a:r>
            <a:r>
              <a:rPr sz="3200" lang="en-US"/>
              <a:t> का मंत्रालय दीवान</a:t>
            </a:r>
            <a:r>
              <a:rPr sz="3200" lang="en-US"/>
              <a:t> </a:t>
            </a:r>
            <a:r>
              <a:rPr sz="3200" lang="en-US"/>
              <a:t>ए</a:t>
            </a:r>
            <a:r>
              <a:rPr sz="3200" lang="en-US"/>
              <a:t> आरि</a:t>
            </a:r>
            <a:r>
              <a:rPr sz="3200" lang="en-US"/>
              <a:t>ज</a:t>
            </a:r>
            <a:r>
              <a:rPr sz="3200" lang="en-US"/>
              <a:t> कहलाता था</a:t>
            </a:r>
            <a:r>
              <a:rPr sz="3200" lang="en-US"/>
              <a:t>।</a:t>
            </a:r>
            <a:r>
              <a:rPr sz="3200" lang="en-US"/>
              <a:t> यह</a:t>
            </a:r>
            <a:r>
              <a:rPr sz="3200" lang="en-US"/>
              <a:t> सेना का</a:t>
            </a:r>
            <a:r>
              <a:rPr sz="3200" lang="en-US"/>
              <a:t> प्रधान</a:t>
            </a:r>
            <a:r>
              <a:rPr sz="3200" lang="en-US"/>
              <a:t> </a:t>
            </a:r>
            <a:r>
              <a:rPr sz="3200" lang="en-US"/>
              <a:t>(</a:t>
            </a:r>
            <a:r>
              <a:rPr sz="3200" lang="en-US"/>
              <a:t>रक्षा</a:t>
            </a:r>
            <a:r>
              <a:rPr sz="3200" lang="en-US"/>
              <a:t>मंत्री</a:t>
            </a:r>
            <a:r>
              <a:rPr sz="3200" lang="en-US"/>
              <a:t>)</a:t>
            </a:r>
            <a:r>
              <a:rPr sz="3200" lang="en-US"/>
              <a:t> </a:t>
            </a:r>
            <a:r>
              <a:rPr sz="3200" lang="en-US"/>
              <a:t>होता</a:t>
            </a:r>
            <a:r>
              <a:rPr sz="3200" lang="en-US"/>
              <a:t> था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sz="3200" lang="en-US"/>
              <a:t>इसके मुख्य कार्य सैनिकों की भर्ती</a:t>
            </a:r>
            <a:r>
              <a:rPr sz="3200" lang="en-US"/>
              <a:t>,</a:t>
            </a:r>
            <a:r>
              <a:rPr sz="3200" lang="en-US"/>
              <a:t> उनके वेतन का निर्धारण और वितरण</a:t>
            </a:r>
            <a:r>
              <a:rPr sz="3200" lang="en-US"/>
              <a:t>,</a:t>
            </a:r>
            <a:r>
              <a:rPr sz="3200" lang="en-US"/>
              <a:t> सैनिकों एवं घोड़ों का हुलिया संबंधी रिकॉर्ड</a:t>
            </a:r>
            <a:r>
              <a:rPr sz="3200" lang="en-US"/>
              <a:t>,</a:t>
            </a:r>
            <a:r>
              <a:rPr sz="3200" lang="en-US"/>
              <a:t> सैनिक अभियानों का आयोजन और सेना का निरीक्षण करना था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दीवान</a:t>
            </a:r>
            <a:r>
              <a:rPr sz="3200" lang="en-US"/>
              <a:t> ए इंशा यह शाही पत्र व्यवहार का मंत्रालय था जिसका संचालन दबी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नामक</a:t>
            </a:r>
            <a:r>
              <a:rPr sz="3200" lang="en-US"/>
              <a:t> सचिव करते थे</a:t>
            </a:r>
            <a:r>
              <a:rPr sz="3200" lang="en-US"/>
              <a:t>।</a:t>
            </a:r>
            <a:endParaRPr sz="3200" lang="en-US"/>
          </a:p>
          <a:p>
            <a:r>
              <a:rPr sz="3200" lang="en-US"/>
              <a:t> इस विभाग का प्रधान दबीर ए</a:t>
            </a:r>
            <a:r>
              <a:rPr sz="3200" lang="en-US"/>
              <a:t> </a:t>
            </a:r>
            <a:r>
              <a:rPr sz="3200" lang="en-US"/>
              <a:t>म</a:t>
            </a:r>
            <a:r>
              <a:rPr sz="3200" lang="en-US"/>
              <a:t>ु</a:t>
            </a:r>
            <a:r>
              <a:rPr sz="3200" lang="en-US"/>
              <a:t>मालिक</a:t>
            </a:r>
            <a:r>
              <a:rPr sz="3200" lang="en-US"/>
              <a:t> होता था</a:t>
            </a:r>
            <a:r>
              <a:rPr sz="3200" lang="en-US"/>
              <a:t>।</a:t>
            </a:r>
            <a:r>
              <a:rPr sz="3200" lang="en-US"/>
              <a:t> इस मंत्रालय का काम शाही घोषणाओं का प्रारूप तैयार करना</a:t>
            </a:r>
            <a:r>
              <a:rPr sz="3200" lang="en-US"/>
              <a:t>,</a:t>
            </a:r>
            <a:r>
              <a:rPr sz="3200" lang="en-US"/>
              <a:t> शासकीय घोषणाओं को जारी करना</a:t>
            </a:r>
            <a:r>
              <a:rPr sz="3200" lang="en-US"/>
              <a:t>,</a:t>
            </a:r>
            <a:r>
              <a:rPr sz="3200" lang="en-US"/>
              <a:t> प्रांतीय गवर्न</a:t>
            </a:r>
            <a:r>
              <a:rPr sz="3200" lang="en-US"/>
              <a:t>र</a:t>
            </a:r>
            <a:r>
              <a:rPr sz="3200" lang="en-US"/>
              <a:t>ो</a:t>
            </a:r>
            <a:r>
              <a:rPr sz="3200" lang="en-US"/>
              <a:t>ं</a:t>
            </a:r>
            <a:r>
              <a:rPr sz="3200" lang="en-US"/>
              <a:t>,</a:t>
            </a:r>
            <a:r>
              <a:rPr sz="3200" lang="en-US"/>
              <a:t> अधिकारियों आदि को प्रपत्र भेजना था</a:t>
            </a:r>
            <a:r>
              <a:rPr sz="3200" lang="en-US"/>
              <a:t>।</a:t>
            </a:r>
            <a:endParaRPr sz="3200" lang="en-US"/>
          </a:p>
          <a:p>
            <a:endParaRPr sz="32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2015-05-11T11:30:45Z</dcterms:created>
  <dcterms:modified xsi:type="dcterms:W3CDTF">2020-05-12T18:47:15Z</dcterms:modified>
</cp:coreProperties>
</file>