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7" r:id="rId3"/>
    <p:sldId id="259" r:id="rId4"/>
    <p:sldId id="260" r:id="rId5"/>
    <p:sldId id="261" r:id="rId6"/>
    <p:sldId id="262" r:id="rId7"/>
    <p:sldId id="263" r:id="rId8"/>
    <p:sldId id="264" r:id="rId9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tableStyles" Target="tableStyles.xml"/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3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4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5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6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7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0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1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9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0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1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0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0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5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6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0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1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2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3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6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7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0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1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2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3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5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7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8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9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4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4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4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5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6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4F"/>
        </a:solidFill>
      </p:bgPr>
    </p:bg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"/>
          <p:cNvSpPr>
            <a:spLocks noGrp="1"/>
          </p:cNvSpPr>
          <p:nvPr>
            <p:ph type="title"/>
          </p:nvPr>
        </p:nvSpPr>
        <p:spPr>
          <a:xfrm>
            <a:off x="141472" y="365126"/>
            <a:ext cx="8935261" cy="4170131"/>
          </a:xfrm>
        </p:spPr>
        <p:txBody>
          <a:bodyPr>
            <a:normAutofit/>
          </a:bodyPr>
          <a:p>
            <a:r>
              <a:rPr lang="en-US"/>
              <a:t>  </a:t>
            </a:r>
            <a:r>
              <a:rPr b="1" sz="5900" lang="en-US">
                <a:solidFill>
                  <a:srgbClr val="9933FF"/>
                </a:solidFill>
              </a:rPr>
              <a:t>Purnea University, purnea </a:t>
            </a:r>
            <a:br>
              <a:rPr b="1" sz="5900" lang="en-US">
                <a:solidFill>
                  <a:srgbClr val="9933FF"/>
                </a:solidFill>
              </a:rPr>
            </a:br>
            <a:r>
              <a:rPr b="1" sz="5900" lang="en-US">
                <a:solidFill>
                  <a:srgbClr val="9933FF"/>
                </a:solidFill>
              </a:rPr>
              <a:t>      </a:t>
            </a:r>
            <a:br>
              <a:rPr b="1" sz="5900" lang="en-US">
                <a:solidFill>
                  <a:srgbClr val="9933FF"/>
                </a:solidFill>
              </a:rPr>
            </a:br>
            <a:r>
              <a:rPr lang="en-US"/>
              <a:t>Class    : B.A. part - 2nd</a:t>
            </a:r>
            <a:br>
              <a:rPr lang="en-US"/>
            </a:br>
            <a:r>
              <a:rPr sz="4333" lang="en-US"/>
              <a:t>Subject : History (Hon.)                            </a:t>
            </a:r>
            <a:r>
              <a:rPr sz="3666" lang="en-US"/>
              <a:t>Paper    : 3rd, Medieval India (1206 - 1764)                      </a:t>
            </a:r>
            <a:br>
              <a:rPr sz="3666" lang="en-US"/>
            </a:br>
            <a:r>
              <a:rPr sz="3270" lang="en-US"/>
              <a:t>Topic     :</a:t>
            </a:r>
            <a:r>
              <a:rPr sz="3270" lang="en-US"/>
              <a:t> </a:t>
            </a:r>
            <a:r>
              <a:rPr sz="3270" lang="en-US"/>
              <a:t>A</a:t>
            </a:r>
            <a:r>
              <a:rPr sz="3270" lang="en-US"/>
              <a:t>d</a:t>
            </a:r>
            <a:r>
              <a:rPr sz="3270" lang="en-US"/>
              <a:t>m</a:t>
            </a:r>
            <a:r>
              <a:rPr sz="3270" lang="en-US"/>
              <a:t>i</a:t>
            </a:r>
            <a:r>
              <a:rPr sz="3270" lang="en-US"/>
              <a:t>n</a:t>
            </a:r>
            <a:r>
              <a:rPr sz="3270" lang="en-US"/>
              <a:t>i</a:t>
            </a:r>
            <a:r>
              <a:rPr sz="3270" lang="en-US"/>
              <a:t>stration</a:t>
            </a:r>
            <a:r>
              <a:rPr sz="3270" lang="en-US"/>
              <a:t> of</a:t>
            </a:r>
            <a:r>
              <a:rPr sz="3270" lang="en-US"/>
              <a:t> Delhi</a:t>
            </a:r>
            <a:r>
              <a:rPr sz="3270" lang="en-US"/>
              <a:t> </a:t>
            </a:r>
            <a:r>
              <a:rPr sz="3270" lang="en-US"/>
              <a:t>S</a:t>
            </a:r>
            <a:r>
              <a:rPr sz="3270" lang="en-US"/>
              <a:t>u</a:t>
            </a:r>
            <a:r>
              <a:rPr sz="3270" lang="en-US"/>
              <a:t>l</a:t>
            </a:r>
            <a:r>
              <a:rPr sz="3270" lang="en-US"/>
              <a:t>tanate</a:t>
            </a:r>
            <a:r>
              <a:rPr sz="3270" lang="en-US"/>
              <a:t>,</a:t>
            </a:r>
            <a:r>
              <a:rPr sz="3270" lang="en-US"/>
              <a:t> </a:t>
            </a:r>
            <a:r>
              <a:rPr sz="3270" lang="en-US"/>
              <a:t>L</a:t>
            </a:r>
            <a:r>
              <a:rPr sz="3270" lang="en-US"/>
              <a:t> </a:t>
            </a:r>
            <a:r>
              <a:rPr sz="3270" lang="en-US"/>
              <a:t>-</a:t>
            </a:r>
            <a:r>
              <a:rPr sz="3270" lang="en-US"/>
              <a:t>2</a:t>
            </a:r>
            <a:r>
              <a:rPr lang="en-US"/>
              <a:t> </a:t>
            </a:r>
            <a:endParaRPr lang="en-US"/>
          </a:p>
        </p:txBody>
      </p:sp>
      <p:sp>
        <p:nvSpPr>
          <p:cNvPr id="1048589" name=""/>
          <p:cNvSpPr>
            <a:spLocks noGrp="1"/>
          </p:cNvSpPr>
          <p:nvPr>
            <p:ph idx="1"/>
          </p:nvPr>
        </p:nvSpPr>
        <p:spPr>
          <a:xfrm>
            <a:off x="4895986" y="4682331"/>
            <a:ext cx="3800954" cy="1539244"/>
          </a:xfrm>
        </p:spPr>
        <p:txBody>
          <a:bodyPr>
            <a:normAutofit fontScale="95825" lnSpcReduction="20000"/>
          </a:bodyPr>
          <a:p>
            <a:pPr indent="0" marL="0">
              <a:buNone/>
            </a:pPr>
            <a:r>
              <a:rPr b="1" lang="en-US">
                <a:solidFill>
                  <a:srgbClr val="002060"/>
                </a:solidFill>
              </a:rPr>
              <a:t>Dr. Suresh Kumar Meena                 </a:t>
            </a:r>
            <a:endParaRPr b="1" lang="en-US">
              <a:solidFill>
                <a:srgbClr val="002060"/>
              </a:solidFill>
            </a:endParaRPr>
          </a:p>
          <a:p>
            <a:pPr indent="0" marL="0">
              <a:buNone/>
            </a:pPr>
            <a:r>
              <a:rPr sz="2395" lang="en-US">
                <a:solidFill>
                  <a:srgbClr val="002060"/>
                </a:solidFill>
              </a:rPr>
              <a:t> Assistant Professor, History  </a:t>
            </a:r>
            <a:endParaRPr sz="2395" lang="en-US">
              <a:solidFill>
                <a:srgbClr val="002060"/>
              </a:solidFill>
            </a:endParaRPr>
          </a:p>
          <a:p>
            <a:pPr indent="0" marL="0">
              <a:buNone/>
            </a:pPr>
            <a:r>
              <a:rPr b="1" sz="2708" lang="en-US">
                <a:solidFill>
                  <a:srgbClr val="002060"/>
                </a:solidFill>
              </a:rPr>
              <a:t> M. L. Arya College, kasba</a:t>
            </a:r>
            <a:r>
              <a:rPr lang="en-US"/>
              <a:t>                 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9" name="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sz="5400" lang="en-US"/>
              <a:t> </a:t>
            </a:r>
            <a:r>
              <a:rPr b="1" sz="5400" lang="en-US"/>
              <a:t> </a:t>
            </a:r>
            <a:r>
              <a:rPr b="1" sz="5400" lang="en-US"/>
              <a:t> </a:t>
            </a:r>
            <a:r>
              <a:rPr b="1" sz="5400" lang="en-US"/>
              <a:t> </a:t>
            </a:r>
            <a:r>
              <a:rPr b="1" sz="5400" lang="en-US"/>
              <a:t> </a:t>
            </a:r>
            <a:r>
              <a:rPr b="1" sz="5400" lang="en-US"/>
              <a:t> </a:t>
            </a:r>
            <a:r>
              <a:rPr b="1" sz="5400" lang="en-US"/>
              <a:t> </a:t>
            </a:r>
            <a:r>
              <a:rPr b="1" sz="5400" lang="en-US"/>
              <a:t> </a:t>
            </a:r>
            <a:r>
              <a:rPr b="1" sz="5400" lang="en-US"/>
              <a:t> </a:t>
            </a:r>
            <a:r>
              <a:rPr b="1" sz="5400" lang="en-US"/>
              <a:t>प्रशासनिक</a:t>
            </a:r>
            <a:r>
              <a:rPr b="1" sz="5400" lang="en-US"/>
              <a:t> संरचना</a:t>
            </a:r>
            <a:endParaRPr lang="en-US"/>
          </a:p>
        </p:txBody>
      </p:sp>
      <p:sp>
        <p:nvSpPr>
          <p:cNvPr id="1048650" name="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sz="3100" lang="en-US"/>
              <a:t>मध्यकालीन भारत में प्रशासनिक संरचना मुख्यतः फारसी</a:t>
            </a:r>
            <a:r>
              <a:rPr sz="3100" lang="en-US"/>
              <a:t>-</a:t>
            </a:r>
            <a:r>
              <a:rPr sz="3100" lang="en-US"/>
              <a:t>अरबी पद्धति पर आधारित थी किंतु सैन्य संगठन तुर्क मंगोल पद्धति से किया गया था</a:t>
            </a:r>
            <a:r>
              <a:rPr sz="3100" lang="en-US"/>
              <a:t>,</a:t>
            </a:r>
            <a:r>
              <a:rPr sz="3100" lang="en-US"/>
              <a:t> जबकि हिंदुओं की भू राजस्व पद्धति को भी कायम रखा गया था</a:t>
            </a:r>
            <a:r>
              <a:rPr sz="3100" lang="en-US"/>
              <a:t>।</a:t>
            </a:r>
            <a:r>
              <a:rPr sz="3100" lang="en-US"/>
              <a:t> इस प्रकार प्रशासनिक संरचना मिश्रित ढंग की थी</a:t>
            </a:r>
            <a:r>
              <a:rPr sz="3100" lang="en-US"/>
              <a:t>।</a:t>
            </a:r>
            <a:endParaRPr sz="3100" lang="en-US"/>
          </a:p>
          <a:p>
            <a:r>
              <a:rPr b="1" sz="3100" lang="en-US"/>
              <a:t>सुल्तान</a:t>
            </a:r>
            <a:r>
              <a:rPr b="1" sz="3100" lang="en-US"/>
              <a:t>-</a:t>
            </a:r>
            <a:r>
              <a:rPr b="1" sz="3100" lang="en-US"/>
              <a:t> </a:t>
            </a:r>
            <a:r>
              <a:rPr b="0" sz="3100" lang="en-US"/>
              <a:t>केंद्रीय</a:t>
            </a:r>
            <a:r>
              <a:rPr b="0" sz="3100" lang="en-US"/>
              <a:t> </a:t>
            </a:r>
            <a:r>
              <a:rPr sz="3100" lang="en-US"/>
              <a:t>शासन</a:t>
            </a:r>
            <a:r>
              <a:rPr sz="3100" lang="en-US"/>
              <a:t> का</a:t>
            </a:r>
            <a:r>
              <a:rPr sz="3100" lang="en-US"/>
              <a:t> प्रथम</a:t>
            </a:r>
            <a:r>
              <a:rPr sz="3100" lang="en-US"/>
              <a:t> सुल्तान</a:t>
            </a:r>
            <a:r>
              <a:rPr sz="3100" lang="en-US"/>
              <a:t> था</a:t>
            </a:r>
            <a:r>
              <a:rPr sz="3100" lang="en-US"/>
              <a:t>।</a:t>
            </a:r>
            <a:r>
              <a:rPr sz="3100" lang="en-US"/>
              <a:t> वह</a:t>
            </a:r>
            <a:r>
              <a:rPr sz="3100" lang="en-US"/>
              <a:t> राज्य</a:t>
            </a:r>
            <a:r>
              <a:rPr sz="3100" lang="en-US"/>
              <a:t> का</a:t>
            </a:r>
            <a:r>
              <a:rPr sz="3100" lang="en-US"/>
              <a:t> सर्वोच्च</a:t>
            </a:r>
            <a:r>
              <a:rPr sz="3100" lang="en-US"/>
              <a:t> संचालक</a:t>
            </a:r>
            <a:r>
              <a:rPr sz="3100" lang="en-US"/>
              <a:t>,</a:t>
            </a:r>
            <a:r>
              <a:rPr sz="3100" lang="en-US"/>
              <a:t> न्यायाधिकरण</a:t>
            </a:r>
            <a:r>
              <a:rPr sz="3100" lang="en-US"/>
              <a:t> में</a:t>
            </a:r>
            <a:r>
              <a:rPr sz="3100" lang="en-US"/>
              <a:t> सबसे</a:t>
            </a:r>
            <a:r>
              <a:rPr sz="3100" lang="en-US"/>
              <a:t> बड़ा</a:t>
            </a:r>
            <a:r>
              <a:rPr sz="3100" lang="en-US"/>
              <a:t> निर्णायक</a:t>
            </a:r>
            <a:r>
              <a:rPr sz="3100" lang="en-US"/>
              <a:t>,</a:t>
            </a:r>
            <a:r>
              <a:rPr sz="3100" lang="en-US"/>
              <a:t> कानून</a:t>
            </a:r>
            <a:r>
              <a:rPr sz="3100" lang="en-US"/>
              <a:t> का</a:t>
            </a:r>
            <a:r>
              <a:rPr sz="3100" lang="en-US"/>
              <a:t> सूत्रधार</a:t>
            </a:r>
            <a:r>
              <a:rPr sz="3100" lang="en-US"/>
              <a:t> और</a:t>
            </a:r>
            <a:r>
              <a:rPr sz="3100" lang="en-US"/>
              <a:t> सेनाओं का</a:t>
            </a:r>
            <a:r>
              <a:rPr sz="3100" lang="en-US"/>
              <a:t> प्रधान</a:t>
            </a:r>
            <a:r>
              <a:rPr sz="3100" lang="en-US"/>
              <a:t> सेनापति</a:t>
            </a:r>
            <a:r>
              <a:rPr sz="3100" lang="en-US"/>
              <a:t> था</a:t>
            </a:r>
            <a:r>
              <a:rPr sz="3100" lang="en-US"/>
              <a:t>।</a:t>
            </a:r>
            <a:endParaRPr sz="3100"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1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652" name="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sz="3100" lang="en-US"/>
              <a:t>सुल्तान</a:t>
            </a:r>
            <a:r>
              <a:rPr sz="3100" lang="en-US"/>
              <a:t> राज्य</a:t>
            </a:r>
            <a:r>
              <a:rPr sz="3100" lang="en-US"/>
              <a:t> के</a:t>
            </a:r>
            <a:r>
              <a:rPr sz="3100" lang="en-US"/>
              <a:t> सभी</a:t>
            </a:r>
            <a:r>
              <a:rPr sz="3100" lang="en-US"/>
              <a:t> महत्वपूर्ण</a:t>
            </a:r>
            <a:r>
              <a:rPr sz="3100" lang="en-US"/>
              <a:t> मामलों</a:t>
            </a:r>
            <a:r>
              <a:rPr sz="3100" lang="en-US"/>
              <a:t> को</a:t>
            </a:r>
            <a:r>
              <a:rPr sz="3100" lang="en-US"/>
              <a:t> म</a:t>
            </a:r>
            <a:r>
              <a:rPr sz="3100" lang="en-US"/>
              <a:t>ज</a:t>
            </a:r>
            <a:r>
              <a:rPr sz="3100" lang="en-US"/>
              <a:t>ल</a:t>
            </a:r>
            <a:r>
              <a:rPr sz="3100" lang="en-US"/>
              <a:t>ि</a:t>
            </a:r>
            <a:r>
              <a:rPr sz="3100" lang="en-US"/>
              <a:t>स</a:t>
            </a:r>
            <a:r>
              <a:rPr sz="3100" lang="en-US"/>
              <a:t>-</a:t>
            </a:r>
            <a:r>
              <a:rPr sz="3100" lang="en-US"/>
              <a:t>ए</a:t>
            </a:r>
            <a:r>
              <a:rPr sz="3100" lang="en-US"/>
              <a:t>-</a:t>
            </a:r>
            <a:r>
              <a:rPr sz="3100" lang="en-US"/>
              <a:t>ख</a:t>
            </a:r>
            <a:r>
              <a:rPr sz="3100" lang="en-US"/>
              <a:t>ल</a:t>
            </a:r>
            <a:r>
              <a:rPr sz="3100" lang="en-US"/>
              <a:t>व</a:t>
            </a:r>
            <a:r>
              <a:rPr sz="3100" lang="en-US"/>
              <a:t>त</a:t>
            </a:r>
            <a:r>
              <a:rPr sz="3100" lang="en-US"/>
              <a:t> </a:t>
            </a:r>
            <a:r>
              <a:rPr sz="3100" lang="en-US"/>
              <a:t>अथवा</a:t>
            </a:r>
            <a:r>
              <a:rPr sz="3100" lang="en-US"/>
              <a:t> मजलिस</a:t>
            </a:r>
            <a:r>
              <a:rPr sz="3100" lang="en-US"/>
              <a:t>-</a:t>
            </a:r>
            <a:r>
              <a:rPr sz="3100" lang="en-US"/>
              <a:t>ए</a:t>
            </a:r>
            <a:r>
              <a:rPr sz="3100" lang="en-US"/>
              <a:t>-</a:t>
            </a:r>
            <a:r>
              <a:rPr sz="3100" lang="en-US"/>
              <a:t>आम</a:t>
            </a:r>
            <a:r>
              <a:rPr sz="3100" lang="en-US"/>
              <a:t> में</a:t>
            </a:r>
            <a:r>
              <a:rPr sz="3100" lang="en-US"/>
              <a:t> चर्चा</a:t>
            </a:r>
            <a:r>
              <a:rPr sz="3100" lang="en-US"/>
              <a:t> करता</a:t>
            </a:r>
            <a:r>
              <a:rPr sz="3100" lang="en-US"/>
              <a:t> था</a:t>
            </a:r>
            <a:r>
              <a:rPr sz="3100" lang="en-US"/>
              <a:t> जिसमें अत्यंत विश्वासपात्र तथा उच्च अधिकारियों को भाग लेने की अनुमति थी</a:t>
            </a:r>
            <a:r>
              <a:rPr sz="3100" lang="en-US"/>
              <a:t>।</a:t>
            </a:r>
            <a:endParaRPr sz="3100" lang="en-US"/>
          </a:p>
          <a:p>
            <a:r>
              <a:rPr sz="3100" lang="en-US"/>
              <a:t>सुल्तान</a:t>
            </a:r>
            <a:r>
              <a:rPr sz="3100" lang="en-US"/>
              <a:t> सभी विभागों तथा राज्य की प्रत्येक शाखा का स्वयं संचालन करता था</a:t>
            </a:r>
            <a:r>
              <a:rPr sz="3100" lang="en-US"/>
              <a:t>।</a:t>
            </a:r>
            <a:r>
              <a:rPr sz="3100" lang="en-US"/>
              <a:t> उसके काम में मंत्रियों का एक वर्ग उसकी सहायता करता था</a:t>
            </a:r>
            <a:r>
              <a:rPr sz="3100" lang="en-US"/>
              <a:t>।</a:t>
            </a:r>
            <a:r>
              <a:rPr sz="3100" lang="en-US"/>
              <a:t> मंत्री अपने-अपने विभागों के प्रभारी होते थे किंतु उनकी नीति सदैव सुल्तान द्वारा निर्देशित व शासित होती थी</a:t>
            </a:r>
            <a:r>
              <a:rPr sz="3100" lang="en-US"/>
              <a:t>।</a:t>
            </a:r>
            <a:endParaRPr sz="3100"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3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654" name="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p>
            <a:r>
              <a:rPr b="1" sz="3100" lang="en-US"/>
              <a:t>अमीर</a:t>
            </a:r>
            <a:r>
              <a:rPr b="1" sz="3100" lang="en-US"/>
              <a:t> वर्ग</a:t>
            </a:r>
            <a:r>
              <a:rPr b="1" sz="3100" lang="en-US"/>
              <a:t>-</a:t>
            </a:r>
            <a:r>
              <a:rPr sz="3100" lang="en-US"/>
              <a:t> राजकीय</a:t>
            </a:r>
            <a:r>
              <a:rPr sz="3100" lang="en-US"/>
              <a:t> शक्ति</a:t>
            </a:r>
            <a:r>
              <a:rPr sz="3100" lang="en-US"/>
              <a:t> पर</a:t>
            </a:r>
            <a:r>
              <a:rPr sz="3100" lang="en-US"/>
              <a:t> व्यवहारिक</a:t>
            </a:r>
            <a:r>
              <a:rPr sz="3100" lang="en-US"/>
              <a:t> नियंत्रण</a:t>
            </a:r>
            <a:r>
              <a:rPr sz="3100" lang="en-US"/>
              <a:t> रखने</a:t>
            </a:r>
            <a:r>
              <a:rPr sz="3100" lang="en-US"/>
              <a:t> हेतु</a:t>
            </a:r>
            <a:r>
              <a:rPr sz="3100" lang="en-US"/>
              <a:t> केवल</a:t>
            </a:r>
            <a:r>
              <a:rPr sz="3100" lang="en-US"/>
              <a:t> दो</a:t>
            </a:r>
            <a:r>
              <a:rPr sz="3100" lang="en-US"/>
              <a:t> ही</a:t>
            </a:r>
            <a:r>
              <a:rPr sz="3100" lang="en-US"/>
              <a:t> कारण</a:t>
            </a:r>
            <a:r>
              <a:rPr sz="3100" lang="en-US"/>
              <a:t> थे</a:t>
            </a:r>
            <a:r>
              <a:rPr sz="3100" lang="en-US"/>
              <a:t>-</a:t>
            </a:r>
            <a:r>
              <a:rPr sz="3100" lang="en-US"/>
              <a:t>अ</a:t>
            </a:r>
            <a:r>
              <a:rPr sz="3100" lang="en-US"/>
              <a:t>म</a:t>
            </a:r>
            <a:r>
              <a:rPr sz="3100" lang="en-US"/>
              <a:t>ी</a:t>
            </a:r>
            <a:r>
              <a:rPr sz="3100" lang="en-US"/>
              <a:t>र</a:t>
            </a:r>
            <a:r>
              <a:rPr sz="3100" lang="en-US"/>
              <a:t> </a:t>
            </a:r>
            <a:r>
              <a:rPr sz="3100" lang="en-US"/>
              <a:t>व</a:t>
            </a:r>
            <a:r>
              <a:rPr sz="3100" lang="en-US"/>
              <a:t>र</a:t>
            </a:r>
            <a:r>
              <a:rPr sz="3100" lang="en-US"/>
              <a:t>्ग</a:t>
            </a:r>
            <a:r>
              <a:rPr sz="3100" lang="en-US"/>
              <a:t> का</a:t>
            </a:r>
            <a:r>
              <a:rPr sz="3100" lang="en-US"/>
              <a:t> दबाव</a:t>
            </a:r>
            <a:r>
              <a:rPr sz="3100" lang="en-US"/>
              <a:t> तथा</a:t>
            </a:r>
            <a:r>
              <a:rPr sz="3100" lang="en-US"/>
              <a:t> उलेमाओं</a:t>
            </a:r>
            <a:r>
              <a:rPr sz="3100" lang="en-US"/>
              <a:t> का</a:t>
            </a:r>
            <a:r>
              <a:rPr sz="3100" lang="en-US"/>
              <a:t> प्रभाव</a:t>
            </a:r>
            <a:r>
              <a:rPr sz="3100" lang="en-US"/>
              <a:t>।</a:t>
            </a:r>
            <a:endParaRPr sz="3100" lang="en-US"/>
          </a:p>
          <a:p>
            <a:r>
              <a:rPr sz="3100" lang="en-US"/>
              <a:t> 13वीं शताब्दी में अमीर वर्ग में विदेशी मूल के लोग थे लेकिन वे दो समूहों के थे</a:t>
            </a:r>
            <a:r>
              <a:rPr sz="3100" lang="en-US"/>
              <a:t>।</a:t>
            </a:r>
            <a:r>
              <a:rPr sz="3100" lang="en-US"/>
              <a:t> </a:t>
            </a:r>
            <a:r>
              <a:rPr sz="3100" lang="en-US"/>
              <a:t>तुर्की</a:t>
            </a:r>
            <a:r>
              <a:rPr sz="3100" lang="en-US"/>
              <a:t> दास अमीर और ग</a:t>
            </a:r>
            <a:r>
              <a:rPr sz="3100" lang="en-US"/>
              <a:t>ै</a:t>
            </a:r>
            <a:r>
              <a:rPr sz="3100" lang="en-US"/>
              <a:t>र</a:t>
            </a:r>
            <a:r>
              <a:rPr sz="3100" lang="en-US"/>
              <a:t> तुर्की </a:t>
            </a:r>
            <a:r>
              <a:rPr sz="3100" lang="en-US"/>
              <a:t>(</a:t>
            </a:r>
            <a:r>
              <a:rPr sz="3100" lang="en-US"/>
              <a:t>ताजिक </a:t>
            </a:r>
            <a:r>
              <a:rPr sz="3100" lang="en-US"/>
              <a:t>)</a:t>
            </a:r>
            <a:r>
              <a:rPr sz="3100" lang="en-US"/>
              <a:t>अमीर वर्ग जो कुलीन वर्ग के विदेशी थे</a:t>
            </a:r>
            <a:r>
              <a:rPr sz="3100" lang="en-US"/>
              <a:t>।</a:t>
            </a:r>
            <a:endParaRPr sz="3100" lang="en-US"/>
          </a:p>
          <a:p>
            <a:r>
              <a:rPr sz="3100" lang="en-US"/>
              <a:t> मोहम्मद बिन तुगलक के शासन काल से अमीरों की स्थिति पूरी तरह बदल गई</a:t>
            </a:r>
            <a:r>
              <a:rPr sz="3100" lang="en-US"/>
              <a:t>।</a:t>
            </a:r>
            <a:r>
              <a:rPr sz="3100" lang="en-US"/>
              <a:t> पुराने अमीरों को कमजोर करने की दृष्टि से उसने मिश्रित जन जातीय आधार पर पदाधिकारियों की एक नई व्यवस्था स्थापित की</a:t>
            </a:r>
            <a:r>
              <a:rPr sz="3100" lang="en-US"/>
              <a:t>।</a:t>
            </a:r>
            <a:endParaRPr sz="3100"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5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656" name="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sz="3100" lang="en-US"/>
              <a:t>लोदियों</a:t>
            </a:r>
            <a:r>
              <a:rPr sz="3100" lang="en-US"/>
              <a:t> </a:t>
            </a:r>
            <a:r>
              <a:rPr sz="3100" lang="en-US"/>
              <a:t>न</a:t>
            </a:r>
            <a:r>
              <a:rPr sz="3100" lang="en-US"/>
              <a:t>े</a:t>
            </a:r>
            <a:r>
              <a:rPr sz="3100" lang="en-US"/>
              <a:t> </a:t>
            </a:r>
            <a:r>
              <a:rPr sz="3100" lang="en-US"/>
              <a:t>अमीरों</a:t>
            </a:r>
            <a:r>
              <a:rPr sz="3100" lang="en-US"/>
              <a:t> का</a:t>
            </a:r>
            <a:r>
              <a:rPr sz="3100" lang="en-US"/>
              <a:t> सम्मान इतना</a:t>
            </a:r>
            <a:r>
              <a:rPr sz="3100" lang="en-US"/>
              <a:t> बढ़ा दिया</a:t>
            </a:r>
            <a:r>
              <a:rPr sz="3100" lang="en-US"/>
              <a:t> कि</a:t>
            </a:r>
            <a:r>
              <a:rPr sz="3100" lang="en-US"/>
              <a:t> उनका</a:t>
            </a:r>
            <a:r>
              <a:rPr sz="3100" lang="en-US"/>
              <a:t> सुल्तान</a:t>
            </a:r>
            <a:r>
              <a:rPr sz="3100" lang="en-US"/>
              <a:t> </a:t>
            </a:r>
            <a:r>
              <a:rPr b="1" sz="3100" lang="en-US"/>
              <a:t>"</a:t>
            </a:r>
            <a:r>
              <a:rPr b="1" sz="3100" lang="en-US"/>
              <a:t>सम्मान</a:t>
            </a:r>
            <a:r>
              <a:rPr b="1" sz="3100" lang="en-US"/>
              <a:t>ो</a:t>
            </a:r>
            <a:r>
              <a:rPr b="1" sz="3100" lang="en-US"/>
              <a:t>ं</a:t>
            </a:r>
            <a:r>
              <a:rPr b="1" sz="3100" lang="en-US"/>
              <a:t> </a:t>
            </a:r>
            <a:r>
              <a:rPr b="1" sz="3100" lang="en-US"/>
              <a:t>में</a:t>
            </a:r>
            <a:r>
              <a:rPr b="1" sz="3100" lang="en-US"/>
              <a:t> प्रधान</a:t>
            </a:r>
            <a:r>
              <a:rPr b="1" sz="3100" lang="en-US"/>
              <a:t>"</a:t>
            </a:r>
            <a:r>
              <a:rPr b="1" sz="3100" lang="en-US"/>
              <a:t> </a:t>
            </a:r>
            <a:r>
              <a:rPr sz="3100" lang="en-US"/>
              <a:t>की</a:t>
            </a:r>
            <a:r>
              <a:rPr sz="3100" lang="en-US"/>
              <a:t> तरह</a:t>
            </a:r>
            <a:r>
              <a:rPr sz="3100" lang="en-US"/>
              <a:t> रह गया</a:t>
            </a:r>
            <a:r>
              <a:rPr sz="3100" lang="en-US"/>
              <a:t>।</a:t>
            </a:r>
            <a:endParaRPr sz="3100" lang="en-US"/>
          </a:p>
          <a:p>
            <a:r>
              <a:rPr sz="3100" lang="en-US"/>
              <a:t>सादात</a:t>
            </a:r>
            <a:r>
              <a:rPr sz="3100" lang="en-US"/>
              <a:t> अमीर</a:t>
            </a:r>
            <a:r>
              <a:rPr sz="3100" lang="en-US"/>
              <a:t> मंगोल</a:t>
            </a:r>
            <a:r>
              <a:rPr sz="3100" lang="en-US"/>
              <a:t> मूल की</a:t>
            </a:r>
            <a:r>
              <a:rPr sz="3100" lang="en-US"/>
              <a:t> एक</a:t>
            </a:r>
            <a:r>
              <a:rPr sz="3100" lang="en-US"/>
              <a:t> संस्था</a:t>
            </a:r>
            <a:r>
              <a:rPr sz="3100" lang="en-US"/>
              <a:t> का</a:t>
            </a:r>
            <a:r>
              <a:rPr sz="3100" lang="en-US"/>
              <a:t> प्रतिनिधित्व</a:t>
            </a:r>
            <a:r>
              <a:rPr sz="3100" lang="en-US"/>
              <a:t> करते</a:t>
            </a:r>
            <a:r>
              <a:rPr sz="3100" lang="en-US"/>
              <a:t> थे</a:t>
            </a:r>
            <a:r>
              <a:rPr sz="3100" lang="en-US"/>
              <a:t>।</a:t>
            </a:r>
            <a:r>
              <a:rPr sz="3100" lang="en-US"/>
              <a:t> उनके</a:t>
            </a:r>
            <a:r>
              <a:rPr sz="3100" lang="en-US"/>
              <a:t> विद्रोह</a:t>
            </a:r>
            <a:r>
              <a:rPr sz="3100" lang="en-US"/>
              <a:t> के</a:t>
            </a:r>
            <a:r>
              <a:rPr sz="3100" lang="en-US"/>
              <a:t> द्वारा</a:t>
            </a:r>
            <a:r>
              <a:rPr sz="3100" lang="en-US"/>
              <a:t> बहमनी</a:t>
            </a:r>
            <a:r>
              <a:rPr sz="3100" lang="en-US"/>
              <a:t> साम्राज्य</a:t>
            </a:r>
            <a:r>
              <a:rPr sz="3100" lang="en-US"/>
              <a:t> का</a:t>
            </a:r>
            <a:r>
              <a:rPr sz="3100" lang="en-US"/>
              <a:t> उद्भव</a:t>
            </a:r>
            <a:r>
              <a:rPr sz="3100" lang="en-US"/>
              <a:t> हुआ</a:t>
            </a:r>
            <a:r>
              <a:rPr sz="3100" lang="en-US"/>
              <a:t> था</a:t>
            </a:r>
            <a:r>
              <a:rPr sz="3100" lang="en-US"/>
              <a:t>।</a:t>
            </a:r>
            <a:endParaRPr sz="3100" lang="en-US"/>
          </a:p>
          <a:p>
            <a:r>
              <a:rPr sz="3100" lang="en-US"/>
              <a:t>शक्तिशाली</a:t>
            </a:r>
            <a:r>
              <a:rPr sz="3100" lang="en-US"/>
              <a:t> अमीरो</a:t>
            </a:r>
            <a:r>
              <a:rPr sz="3100" lang="en-US"/>
              <a:t> एवं</a:t>
            </a:r>
            <a:r>
              <a:rPr sz="3100" lang="en-US"/>
              <a:t> उनके</a:t>
            </a:r>
            <a:r>
              <a:rPr sz="3100" lang="en-US"/>
              <a:t> समूहों की</a:t>
            </a:r>
            <a:r>
              <a:rPr sz="3100" lang="en-US"/>
              <a:t> गतिविधियों</a:t>
            </a:r>
            <a:r>
              <a:rPr sz="3100" lang="en-US"/>
              <a:t> का</a:t>
            </a:r>
            <a:r>
              <a:rPr sz="3100" lang="en-US"/>
              <a:t> निर्धारण</a:t>
            </a:r>
            <a:r>
              <a:rPr sz="3100" lang="en-US"/>
              <a:t> जाती</a:t>
            </a:r>
            <a:r>
              <a:rPr sz="3100" lang="en-US"/>
              <a:t>य</a:t>
            </a:r>
            <a:r>
              <a:rPr sz="3100" lang="en-US"/>
              <a:t> निष्ठा</a:t>
            </a:r>
            <a:r>
              <a:rPr sz="3100" lang="en-US"/>
              <a:t> एवं</a:t>
            </a:r>
            <a:r>
              <a:rPr sz="3100" lang="en-US"/>
              <a:t> </a:t>
            </a:r>
            <a:r>
              <a:rPr sz="3100" lang="en-US"/>
              <a:t>जातीय</a:t>
            </a:r>
            <a:r>
              <a:rPr sz="3100" lang="en-US"/>
              <a:t> समूह</a:t>
            </a:r>
            <a:r>
              <a:rPr sz="3100" lang="en-US"/>
              <a:t> विशेष</a:t>
            </a:r>
            <a:r>
              <a:rPr sz="3100" lang="en-US"/>
              <a:t> के</a:t>
            </a:r>
            <a:r>
              <a:rPr sz="3100" lang="en-US"/>
              <a:t> प्रति</a:t>
            </a:r>
            <a:r>
              <a:rPr sz="3100" lang="en-US"/>
              <a:t> विशेष</a:t>
            </a:r>
            <a:r>
              <a:rPr sz="3100" lang="en-US"/>
              <a:t> लगाव</a:t>
            </a:r>
            <a:r>
              <a:rPr sz="3100" lang="en-US"/>
              <a:t> तथा</a:t>
            </a:r>
            <a:r>
              <a:rPr sz="3100" lang="en-US"/>
              <a:t> व्यक्तिगत</a:t>
            </a:r>
            <a:r>
              <a:rPr sz="3100" lang="en-US"/>
              <a:t> स्वार्थों की</a:t>
            </a:r>
            <a:r>
              <a:rPr sz="3100" lang="en-US"/>
              <a:t> पूर्ति</a:t>
            </a:r>
            <a:r>
              <a:rPr sz="3100" lang="en-US"/>
              <a:t> हेतु</a:t>
            </a:r>
            <a:r>
              <a:rPr sz="3100" lang="en-US"/>
              <a:t> महत्वाकांक्षी</a:t>
            </a:r>
            <a:r>
              <a:rPr sz="3100" lang="en-US"/>
              <a:t> कार्य</a:t>
            </a:r>
            <a:r>
              <a:rPr sz="3100" lang="en-US"/>
              <a:t> आदि</a:t>
            </a:r>
            <a:r>
              <a:rPr sz="3100" lang="en-US"/>
              <a:t> के द्वारा</a:t>
            </a:r>
            <a:r>
              <a:rPr sz="3100" lang="en-US"/>
              <a:t> होता</a:t>
            </a:r>
            <a:r>
              <a:rPr sz="3100" lang="en-US"/>
              <a:t> था</a:t>
            </a:r>
            <a:r>
              <a:rPr sz="3100" lang="en-US"/>
              <a:t>।</a:t>
            </a:r>
            <a:endParaRPr sz="3100"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7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658" name="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p>
            <a:r>
              <a:rPr b="1" sz="3100" lang="en-US"/>
              <a:t>उलेमा वर्ग</a:t>
            </a:r>
            <a:r>
              <a:rPr b="1" sz="3100" lang="en-US"/>
              <a:t>-</a:t>
            </a:r>
            <a:r>
              <a:rPr sz="3100" lang="en-US"/>
              <a:t> इस्लामी धर्म आचार्यों तथा शरीयत कानून के रूढ़िवादी व्याख्याकारों को उलेमा कहा जाता था</a:t>
            </a:r>
            <a:r>
              <a:rPr sz="3100" lang="en-US"/>
              <a:t>।</a:t>
            </a:r>
            <a:endParaRPr sz="3100" lang="en-US"/>
          </a:p>
          <a:p>
            <a:r>
              <a:rPr sz="3100" lang="en-US"/>
              <a:t> वास्तव में इस्लामी कानून</a:t>
            </a:r>
            <a:r>
              <a:rPr b="1" sz="3100" lang="en-US"/>
              <a:t> </a:t>
            </a:r>
            <a:r>
              <a:rPr b="1" sz="3100" lang="en-US"/>
              <a:t>'</a:t>
            </a:r>
            <a:r>
              <a:rPr b="1" sz="3100" lang="en-US"/>
              <a:t>शरीयत</a:t>
            </a:r>
            <a:r>
              <a:rPr b="1" sz="3100" lang="en-US"/>
              <a:t>'</a:t>
            </a:r>
            <a:r>
              <a:rPr b="1" sz="3100" lang="en-US"/>
              <a:t> कुरान और हदीस </a:t>
            </a:r>
            <a:r>
              <a:rPr sz="3100" lang="en-US"/>
              <a:t>पर आधारित है</a:t>
            </a:r>
            <a:r>
              <a:rPr sz="3100" lang="en-US"/>
              <a:t>।</a:t>
            </a:r>
            <a:endParaRPr sz="3100" lang="en-US"/>
          </a:p>
          <a:p>
            <a:r>
              <a:rPr sz="3100" lang="en-US"/>
              <a:t> शरीयत के मान</a:t>
            </a:r>
            <a:r>
              <a:rPr sz="3100" lang="en-US"/>
              <a:t>्</a:t>
            </a:r>
            <a:r>
              <a:rPr sz="3100" lang="en-US"/>
              <a:t>य</a:t>
            </a:r>
            <a:r>
              <a:rPr sz="3100" lang="en-US"/>
              <a:t> व्याख्याकार होने के कारण उलेमा दो महत्वपूर्ण कार्य करते थे</a:t>
            </a:r>
            <a:r>
              <a:rPr sz="3100" lang="en-US"/>
              <a:t>।</a:t>
            </a:r>
            <a:endParaRPr sz="3100" lang="en-US"/>
          </a:p>
          <a:p>
            <a:r>
              <a:rPr sz="3100" lang="en-US"/>
              <a:t> पहला</a:t>
            </a:r>
            <a:r>
              <a:rPr sz="3100" lang="en-US"/>
              <a:t> व</a:t>
            </a:r>
            <a:r>
              <a:rPr sz="3100" lang="en-US"/>
              <a:t>े</a:t>
            </a:r>
            <a:r>
              <a:rPr sz="3100" lang="en-US"/>
              <a:t> </a:t>
            </a:r>
            <a:r>
              <a:rPr sz="3100" lang="en-US"/>
              <a:t>ध</a:t>
            </a:r>
            <a:r>
              <a:rPr sz="3100" lang="en-US"/>
              <a:t>ा</a:t>
            </a:r>
            <a:r>
              <a:rPr sz="3100" lang="en-US"/>
              <a:t>र्मिक</a:t>
            </a:r>
            <a:r>
              <a:rPr sz="3100" lang="en-US"/>
              <a:t> विषयों</a:t>
            </a:r>
            <a:r>
              <a:rPr sz="3100" lang="en-US"/>
              <a:t> को</a:t>
            </a:r>
            <a:r>
              <a:rPr sz="3100" lang="en-US"/>
              <a:t> प्रभावित</a:t>
            </a:r>
            <a:r>
              <a:rPr sz="3100" lang="en-US"/>
              <a:t> करने</a:t>
            </a:r>
            <a:r>
              <a:rPr sz="3100" lang="en-US"/>
              <a:t> वाले</a:t>
            </a:r>
            <a:r>
              <a:rPr sz="3100" lang="en-US"/>
              <a:t> नीतिगत</a:t>
            </a:r>
            <a:r>
              <a:rPr sz="3100" lang="en-US"/>
              <a:t> मामलों में</a:t>
            </a:r>
            <a:r>
              <a:rPr sz="3100" lang="en-US"/>
              <a:t> सुल्तान</a:t>
            </a:r>
            <a:r>
              <a:rPr sz="3100" lang="en-US"/>
              <a:t> के</a:t>
            </a:r>
            <a:r>
              <a:rPr sz="3100" lang="en-US"/>
              <a:t> सलाहकार</a:t>
            </a:r>
            <a:r>
              <a:rPr sz="3100" lang="en-US"/>
              <a:t> थे</a:t>
            </a:r>
            <a:r>
              <a:rPr sz="3100" lang="en-US"/>
              <a:t>।</a:t>
            </a:r>
            <a:endParaRPr sz="3100" lang="en-US"/>
          </a:p>
          <a:p>
            <a:r>
              <a:rPr sz="3100" lang="en-US"/>
              <a:t> दूसरा</a:t>
            </a:r>
            <a:r>
              <a:rPr sz="3100" lang="en-US"/>
              <a:t> राज्य</a:t>
            </a:r>
            <a:r>
              <a:rPr sz="3100" lang="en-US"/>
              <a:t> के</a:t>
            </a:r>
            <a:r>
              <a:rPr sz="3100" lang="en-US"/>
              <a:t> न्यायिक</a:t>
            </a:r>
            <a:r>
              <a:rPr sz="3100" lang="en-US"/>
              <a:t> पदों</a:t>
            </a:r>
            <a:r>
              <a:rPr sz="3100" lang="en-US"/>
              <a:t> पर</a:t>
            </a:r>
            <a:r>
              <a:rPr sz="3100" lang="en-US"/>
              <a:t> उनका</a:t>
            </a:r>
            <a:r>
              <a:rPr sz="3100" lang="en-US"/>
              <a:t> वास्तविक</a:t>
            </a:r>
            <a:r>
              <a:rPr sz="3100" lang="en-US"/>
              <a:t> एकाधिकार</a:t>
            </a:r>
            <a:r>
              <a:rPr sz="3100" lang="en-US"/>
              <a:t> था</a:t>
            </a:r>
            <a:r>
              <a:rPr sz="3100" lang="en-US"/>
              <a:t>।</a:t>
            </a:r>
            <a:endParaRPr sz="3100"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9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660" name="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sz="3100" lang="en-US"/>
              <a:t>बलबन के शासनकाल के दौरान उलेमाओं को कुछ सीमा तक राजनीतिक संरक्षण प्राप्त हुआ</a:t>
            </a:r>
            <a:r>
              <a:rPr sz="3100" lang="en-US"/>
              <a:t>।</a:t>
            </a:r>
            <a:endParaRPr sz="3100" lang="en-US"/>
          </a:p>
          <a:p>
            <a:r>
              <a:rPr sz="3100" lang="en-US"/>
              <a:t> अलाउद्दीन ने उलेमाओं की गतिविधियों को सीमित किया </a:t>
            </a:r>
            <a:r>
              <a:rPr sz="3100" lang="en-US"/>
              <a:t>।</a:t>
            </a:r>
            <a:endParaRPr sz="3100" lang="en-US"/>
          </a:p>
          <a:p>
            <a:r>
              <a:rPr sz="3100" lang="en-US"/>
              <a:t>मोहम्मद बिन तुगलक अपने राजनीतिक दृष्टिकोण के कारण उलेमाओं के साथ वैसा व्यवहार नहीं किया जैसा कि वे उससे अपेक्षा करते थे</a:t>
            </a:r>
            <a:r>
              <a:rPr sz="3100" lang="en-US"/>
              <a:t>।</a:t>
            </a:r>
            <a:endParaRPr sz="3100" lang="en-US"/>
          </a:p>
          <a:p>
            <a:r>
              <a:rPr b="1" sz="4000" lang="en-US">
                <a:solidFill>
                  <a:srgbClr val="FF6600"/>
                </a:solidFill>
              </a:rPr>
              <a:t>T</a:t>
            </a:r>
            <a:r>
              <a:rPr b="1" sz="4000" lang="en-US">
                <a:solidFill>
                  <a:srgbClr val="FF6600"/>
                </a:solidFill>
              </a:rPr>
              <a:t>o</a:t>
            </a:r>
            <a:r>
              <a:rPr b="1" sz="4000" lang="en-US">
                <a:solidFill>
                  <a:srgbClr val="FF6600"/>
                </a:solidFill>
              </a:rPr>
              <a:t> be</a:t>
            </a:r>
            <a:r>
              <a:rPr b="1" sz="4000" lang="en-US">
                <a:solidFill>
                  <a:srgbClr val="FF6600"/>
                </a:solidFill>
              </a:rPr>
              <a:t> continued</a:t>
            </a:r>
            <a:r>
              <a:rPr b="1" sz="4000" lang="en-US">
                <a:solidFill>
                  <a:srgbClr val="FF6600"/>
                </a:solidFill>
              </a:rPr>
              <a:t>.</a:t>
            </a:r>
            <a:r>
              <a:rPr b="1" sz="4000" lang="en-US">
                <a:solidFill>
                  <a:srgbClr val="FF6600"/>
                </a:solidFill>
              </a:rPr>
              <a:t>.</a:t>
            </a:r>
            <a:r>
              <a:rPr b="1" sz="4000" lang="en-US">
                <a:solidFill>
                  <a:srgbClr val="FF6600"/>
                </a:solidFill>
              </a:rPr>
              <a:t>.</a:t>
            </a:r>
            <a:r>
              <a:rPr b="1" sz="4000" lang="en-US">
                <a:solidFill>
                  <a:srgbClr val="FF6600"/>
                </a:solidFill>
              </a:rPr>
              <a:t>.</a:t>
            </a:r>
            <a:r>
              <a:rPr b="1" sz="4000" lang="en-US">
                <a:solidFill>
                  <a:srgbClr val="FF6600"/>
                </a:solidFill>
              </a:rPr>
              <a:t>.</a:t>
            </a:r>
            <a:r>
              <a:rPr sz="3100" lang="en-US"/>
              <a:t>.</a:t>
            </a:r>
            <a:endParaRPr sz="3100"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CPH1909</dc:creator>
  <dcterms:created xsi:type="dcterms:W3CDTF">2015-05-11T11:30:45Z</dcterms:created>
  <dcterms:modified xsi:type="dcterms:W3CDTF">2020-05-12T03:52:27Z</dcterms:modified>
</cp:coreProperties>
</file>