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260908" y="365126"/>
            <a:ext cx="8752963" cy="3950323"/>
          </a:xfrm>
        </p:spPr>
        <p:txBody>
          <a:bodyPr>
            <a:normAutofit fontScale="90000"/>
          </a:bodyPr>
          <a:p>
            <a:r>
              <a:rPr lang="en-US"/>
              <a:t>  </a:t>
            </a:r>
            <a:r>
              <a:rPr b="1" lang="en-US"/>
              <a:t> </a:t>
            </a:r>
            <a:r>
              <a:rPr b="1" sz="6222" lang="en-US">
                <a:solidFill>
                  <a:srgbClr val="9933FF"/>
                </a:solidFill>
              </a:rPr>
              <a:t>Purnea University, purnea </a:t>
            </a:r>
            <a:br>
              <a:rPr b="1" sz="6222" lang="en-US">
                <a:solidFill>
                  <a:srgbClr val="9933FF"/>
                </a:solidFill>
              </a:rPr>
            </a:br>
            <a:r>
              <a:rPr lang="en-US"/>
              <a:t>      </a:t>
            </a:r>
            <a:br>
              <a:rPr lang="en-US"/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4111" lang="en-US"/>
              <a:t>Paper    : 3rd, Medieval India (1206 - 1764)                     </a:t>
            </a:r>
            <a:br>
              <a:rPr b="1" sz="4111" lang="en-US"/>
            </a:br>
            <a:r>
              <a:rPr b="1" sz="4333" lang="en-US"/>
              <a:t>Topic     : Tughlaq Dynasty (1320-1395 ई.)</a:t>
            </a:r>
            <a:endParaRPr b="1" sz="4333"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>
            <a:off x="4643056" y="4708169"/>
            <a:ext cx="3632336" cy="1333858"/>
          </a:xfrm>
        </p:spPr>
        <p:txBody>
          <a:bodyPr>
            <a:normAutofit fontScale="75000" lnSpcReduction="20000"/>
          </a:bodyPr>
          <a:p>
            <a:pPr indent="0" marL="0">
              <a:buNone/>
            </a:pPr>
            <a:r>
              <a:rPr b="1" sz="3333" lang="en-US">
                <a:solidFill>
                  <a:srgbClr val="002060"/>
                </a:solidFill>
              </a:rPr>
              <a:t>Dr. Suresh Kumar Meena                 </a:t>
            </a:r>
            <a:endParaRPr b="1" sz="3333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lang="en-US">
                <a:solidFill>
                  <a:srgbClr val="002060"/>
                </a:solidFill>
              </a:rPr>
              <a:t> Assistant Professor, History  </a:t>
            </a:r>
            <a:endParaRPr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lang="en-US">
                <a:solidFill>
                  <a:srgbClr val="002060"/>
                </a:solidFill>
              </a:rPr>
              <a:t> </a:t>
            </a:r>
            <a:r>
              <a:rPr b="1" sz="3200" lang="en-US">
                <a:solidFill>
                  <a:srgbClr val="002060"/>
                </a:solidFill>
              </a:rPr>
              <a:t>M. L. Arya College, kasba</a:t>
            </a:r>
            <a:r>
              <a:rPr lang="en-US"/>
              <a:t>     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L</a:t>
            </a:r>
            <a:r>
              <a:rPr b="1" sz="4600" lang="en-US">
                <a:solidFill>
                  <a:srgbClr val="008000"/>
                </a:solidFill>
              </a:rPr>
              <a:t>e</a:t>
            </a:r>
            <a:r>
              <a:rPr b="1" sz="4600" lang="en-US">
                <a:solidFill>
                  <a:srgbClr val="008000"/>
                </a:solidFill>
              </a:rPr>
              <a:t>c</a:t>
            </a:r>
            <a:r>
              <a:rPr b="1" sz="4600" lang="en-US">
                <a:solidFill>
                  <a:srgbClr val="008000"/>
                </a:solidFill>
              </a:rPr>
              <a:t>ture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-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2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br>
              <a:rPr b="1" sz="4600" lang="en-US">
                <a:solidFill>
                  <a:srgbClr val="008000"/>
                </a:solidFill>
              </a:rPr>
            </a:br>
            <a:r>
              <a:rPr b="1" sz="4600" lang="en-US">
                <a:solidFill>
                  <a:srgbClr val="008000"/>
                </a:solidFill>
              </a:rPr>
              <a:t>फिरोजशाह</a:t>
            </a:r>
            <a:r>
              <a:rPr b="1" sz="4600" lang="en-US">
                <a:solidFill>
                  <a:srgbClr val="008000"/>
                </a:solidFill>
              </a:rPr>
              <a:t> तुगलक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(</a:t>
            </a:r>
            <a:r>
              <a:rPr b="1" sz="4600" lang="en-US">
                <a:solidFill>
                  <a:srgbClr val="008000"/>
                </a:solidFill>
              </a:rPr>
              <a:t>1351</a:t>
            </a:r>
            <a:r>
              <a:rPr b="1" sz="4600" lang="en-US">
                <a:solidFill>
                  <a:srgbClr val="008000"/>
                </a:solidFill>
              </a:rPr>
              <a:t>-</a:t>
            </a:r>
            <a:r>
              <a:rPr b="1" sz="4600" lang="en-US">
                <a:solidFill>
                  <a:srgbClr val="008000"/>
                </a:solidFill>
              </a:rPr>
              <a:t>1388</a:t>
            </a:r>
            <a:r>
              <a:rPr b="1" sz="4600" lang="en-US">
                <a:solidFill>
                  <a:srgbClr val="008000"/>
                </a:solidFill>
              </a:rPr>
              <a:t> </a:t>
            </a:r>
            <a:r>
              <a:rPr b="1" sz="4600" lang="en-US">
                <a:solidFill>
                  <a:srgbClr val="008000"/>
                </a:solidFill>
              </a:rPr>
              <a:t>ई</a:t>
            </a:r>
            <a:r>
              <a:rPr b="1" sz="4600" lang="en-US">
                <a:solidFill>
                  <a:srgbClr val="008000"/>
                </a:solidFill>
              </a:rPr>
              <a:t>.</a:t>
            </a:r>
            <a:r>
              <a:rPr b="1" sz="4600" lang="en-US">
                <a:solidFill>
                  <a:srgbClr val="008000"/>
                </a:solidFill>
              </a:rPr>
              <a:t>)</a:t>
            </a:r>
            <a:endParaRPr b="1" sz="4600" lang="en-US">
              <a:solidFill>
                <a:srgbClr val="008000"/>
              </a:solidFill>
            </a:endParaRPr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sz="3300" lang="en-US"/>
              <a:t>*</a:t>
            </a:r>
            <a:r>
              <a:rPr b="1" sz="3300" lang="en-US"/>
              <a:t> </a:t>
            </a:r>
            <a:r>
              <a:rPr b="1" sz="3300" lang="en-US"/>
              <a:t>श</a:t>
            </a:r>
            <a:r>
              <a:rPr b="1" sz="3300" lang="en-US"/>
              <a:t>म</a:t>
            </a:r>
            <a:r>
              <a:rPr b="1" sz="3300" lang="en-US"/>
              <a:t>्</a:t>
            </a:r>
            <a:r>
              <a:rPr b="1" sz="3300" lang="en-US"/>
              <a:t>स</a:t>
            </a:r>
            <a:r>
              <a:rPr b="1" sz="3300" lang="en-US"/>
              <a:t>-</a:t>
            </a:r>
            <a:r>
              <a:rPr b="1" sz="3300" lang="en-US"/>
              <a:t>ए</a:t>
            </a:r>
            <a:r>
              <a:rPr b="1" sz="3300" lang="en-US"/>
              <a:t>-</a:t>
            </a:r>
            <a:r>
              <a:rPr b="1" sz="3300" lang="en-US"/>
              <a:t>श</a:t>
            </a:r>
            <a:r>
              <a:rPr b="1" sz="3300" lang="en-US"/>
              <a:t>ि</a:t>
            </a:r>
            <a:r>
              <a:rPr b="1" sz="3300" lang="en-US"/>
              <a:t>राज </a:t>
            </a:r>
            <a:r>
              <a:rPr b="1" sz="3300" lang="en-US"/>
              <a:t>अ</a:t>
            </a:r>
            <a:r>
              <a:rPr b="1" sz="3300" lang="en-US"/>
              <a:t>फ</a:t>
            </a:r>
            <a:r>
              <a:rPr b="1" sz="3300" lang="en-US"/>
              <a:t>ी</a:t>
            </a:r>
            <a:r>
              <a:rPr b="1" sz="3300" lang="en-US"/>
              <a:t>फ</a:t>
            </a:r>
            <a:r>
              <a:rPr b="1" sz="3300" lang="en-US"/>
              <a:t> </a:t>
            </a:r>
            <a:r>
              <a:rPr b="0" sz="3300" lang="en-US"/>
              <a:t>ने </a:t>
            </a:r>
            <a:r>
              <a:rPr b="0" sz="3300" lang="en-US"/>
              <a:t>(</a:t>
            </a:r>
            <a:r>
              <a:rPr b="0" sz="3300" lang="en-US"/>
              <a:t>तारीख</a:t>
            </a:r>
            <a:r>
              <a:rPr b="0" sz="3300" lang="en-US"/>
              <a:t>े</a:t>
            </a:r>
            <a:r>
              <a:rPr b="0" sz="3300" lang="en-US"/>
              <a:t> </a:t>
            </a:r>
            <a:r>
              <a:rPr b="0" sz="3300" lang="en-US"/>
              <a:t>फिरोजशाही</a:t>
            </a:r>
            <a:r>
              <a:rPr b="0" sz="3300" lang="en-US"/>
              <a:t> </a:t>
            </a:r>
            <a:r>
              <a:rPr b="0" sz="3300" lang="en-US"/>
              <a:t>)</a:t>
            </a:r>
            <a:r>
              <a:rPr b="0" sz="3300" lang="en-US"/>
              <a:t>लिखा है कि सुल्तान ने इस आशय का आदेश पारित किया कि </a:t>
            </a:r>
            <a:r>
              <a:rPr b="0" sz="3300" lang="en-US"/>
              <a:t>"</a:t>
            </a:r>
            <a:r>
              <a:rPr b="0" sz="3300" lang="en-US"/>
              <a:t>यदि कोई सैनिक वृद्धावस्था के कारण घोड़े पर सवारी करने के लिए अक्षम हो गया हो तो वह अपने एव</a:t>
            </a:r>
            <a:r>
              <a:rPr b="0" sz="3300" lang="en-US"/>
              <a:t>ज</a:t>
            </a:r>
            <a:r>
              <a:rPr b="0" sz="3300" lang="en-US"/>
              <a:t> या स्थान पर अपने एजेंट के रूप में अपने पुत्र</a:t>
            </a:r>
            <a:r>
              <a:rPr b="0" sz="3300" lang="en-US"/>
              <a:t>,</a:t>
            </a:r>
            <a:r>
              <a:rPr b="0" sz="3300" lang="en-US"/>
              <a:t> पुत्र न होने पर दामाद और यदि दामाद भी ना हो तो अपने गुलाम को सेवा</a:t>
            </a:r>
            <a:r>
              <a:rPr b="0" sz="3300" lang="en-US"/>
              <a:t> के</a:t>
            </a:r>
            <a:r>
              <a:rPr b="0" sz="3300" lang="en-US"/>
              <a:t> लिए</a:t>
            </a:r>
            <a:r>
              <a:rPr b="0" sz="3300" lang="en-US"/>
              <a:t> भेज</a:t>
            </a:r>
            <a:r>
              <a:rPr b="0" sz="3300" lang="en-US"/>
              <a:t> देता</a:t>
            </a:r>
            <a:r>
              <a:rPr b="0" sz="3300" lang="en-US"/>
              <a:t> है</a:t>
            </a:r>
            <a:r>
              <a:rPr b="0" sz="3300" lang="en-US"/>
              <a:t> तो</a:t>
            </a:r>
            <a:r>
              <a:rPr b="0" sz="3300" lang="en-US"/>
              <a:t> ऐसे</a:t>
            </a:r>
            <a:r>
              <a:rPr b="0" sz="3300" lang="en-US"/>
              <a:t> व</a:t>
            </a:r>
            <a:r>
              <a:rPr b="0" sz="3300" lang="en-US"/>
              <a:t>ृ</a:t>
            </a:r>
            <a:r>
              <a:rPr b="0" sz="3300" lang="en-US"/>
              <a:t>द</a:t>
            </a:r>
            <a:r>
              <a:rPr b="0" sz="3300" lang="en-US"/>
              <a:t>्</a:t>
            </a:r>
            <a:r>
              <a:rPr b="0" sz="3300" lang="en-US"/>
              <a:t>ध</a:t>
            </a:r>
            <a:r>
              <a:rPr b="0" sz="3300" lang="en-US"/>
              <a:t> </a:t>
            </a:r>
            <a:r>
              <a:rPr b="0" sz="3300" lang="en-US"/>
              <a:t>एवं</a:t>
            </a:r>
            <a:r>
              <a:rPr b="0" sz="3300" lang="en-US"/>
              <a:t> अक्षम</a:t>
            </a:r>
            <a:r>
              <a:rPr b="0" sz="3300" lang="en-US"/>
              <a:t> सैनिक को सेना में</a:t>
            </a:r>
            <a:r>
              <a:rPr b="0" sz="3300" lang="en-US"/>
              <a:t> सेवारत</a:t>
            </a:r>
            <a:r>
              <a:rPr b="0" sz="3300" lang="en-US"/>
              <a:t> माना</a:t>
            </a:r>
            <a:r>
              <a:rPr b="0" sz="3300" lang="en-US"/>
              <a:t> जाएगा</a:t>
            </a:r>
            <a:r>
              <a:rPr b="0" sz="3300" lang="en-US"/>
              <a:t>।</a:t>
            </a:r>
            <a:endParaRPr b="0" sz="3300" lang="en-US"/>
          </a:p>
          <a:p>
            <a:pPr indent="0" marL="0">
              <a:buNone/>
            </a:pPr>
            <a:endParaRPr b="1" sz="33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rmAutofit fontScale="93939" lnSpcReduction="20000"/>
          </a:bodyPr>
          <a:p>
            <a:pPr indent="0" marL="0">
              <a:buNone/>
            </a:pPr>
            <a:r>
              <a:rPr b="0" sz="3300" lang="en-US"/>
              <a:t>*</a:t>
            </a:r>
            <a:r>
              <a:rPr b="0" sz="3300" lang="en-US"/>
              <a:t> </a:t>
            </a:r>
            <a:r>
              <a:rPr b="0" sz="3300" lang="en-US"/>
              <a:t>फिरोज द्वारा लिखित फ</a:t>
            </a:r>
            <a:r>
              <a:rPr b="0" sz="3300" lang="en-US"/>
              <a:t>ू</a:t>
            </a:r>
            <a:r>
              <a:rPr b="0" sz="3300" lang="en-US"/>
              <a:t>त</a:t>
            </a:r>
            <a:r>
              <a:rPr b="0" sz="3300" lang="en-US"/>
              <a:t>ु</a:t>
            </a:r>
            <a:r>
              <a:rPr b="0" sz="3300" lang="en-US"/>
              <a:t>ह</a:t>
            </a:r>
            <a:r>
              <a:rPr b="0" sz="3300" lang="en-US"/>
              <a:t>ा</a:t>
            </a:r>
            <a:r>
              <a:rPr b="0" sz="3300" lang="en-US"/>
              <a:t>त</a:t>
            </a:r>
            <a:r>
              <a:rPr b="0" sz="3300" lang="en-US"/>
              <a:t> ए फिरोजशाही में लिखा है कि जब कोई पद</a:t>
            </a:r>
            <a:r>
              <a:rPr b="0" sz="3300" lang="en-US"/>
              <a:t>ा</a:t>
            </a:r>
            <a:r>
              <a:rPr b="0" sz="3300" lang="en-US"/>
              <a:t>सीन या शासकीय सेवारत व्यक्ति मर जाता है तो उसका पद और त</a:t>
            </a:r>
            <a:r>
              <a:rPr b="0" sz="3300" lang="en-US"/>
              <a:t>त</a:t>
            </a:r>
            <a:r>
              <a:rPr b="0" sz="3300" lang="en-US"/>
              <a:t>्</a:t>
            </a:r>
            <a:r>
              <a:rPr b="0" sz="3300" lang="en-US"/>
              <a:t>संबंधी वेतन भत्ते उसके पुत्र को प्रदान कर दिए जाते हैं और उसके पुत्र की प्रतिष्ठा में किसी प्रकार की कोई कटौती नहीं की जाती है</a:t>
            </a:r>
            <a:r>
              <a:rPr b="0" sz="3300" lang="en-US"/>
              <a:t>।</a:t>
            </a:r>
            <a:endParaRPr b="0" sz="3300" lang="en-US"/>
          </a:p>
          <a:p>
            <a:pPr indent="0" marL="0">
              <a:buNone/>
            </a:pPr>
            <a:r>
              <a:rPr sz="3402" lang="en-US"/>
              <a:t>*</a:t>
            </a:r>
            <a:r>
              <a:rPr sz="3402" lang="en-US"/>
              <a:t> </a:t>
            </a:r>
            <a:r>
              <a:rPr sz="3402" lang="en-US"/>
              <a:t>इस काल में भवन निर्माण को काफी प्रोत्साहन मिला प्रशासन की सबसे अधिक महत्वपूर्ण उपलब्धि </a:t>
            </a:r>
            <a:r>
              <a:rPr sz="3402" lang="en-US"/>
              <a:t>ह</a:t>
            </a:r>
            <a:r>
              <a:rPr sz="3402" lang="en-US"/>
              <a:t>ा</a:t>
            </a:r>
            <a:r>
              <a:rPr sz="3402" lang="en-US"/>
              <a:t>ँ</a:t>
            </a:r>
            <a:r>
              <a:rPr sz="3402" lang="en-US"/>
              <a:t>सी तथा सिरसा के क्षेत्रों में पानी की कमी को दूर करने के लिए नेहरू की खुदाई थी</a:t>
            </a:r>
            <a:r>
              <a:rPr sz="3402" lang="en-US"/>
              <a:t>।</a:t>
            </a:r>
            <a:endParaRPr sz="3402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एक</a:t>
            </a:r>
            <a:r>
              <a:rPr sz="3100" lang="en-US"/>
              <a:t> नहर</a:t>
            </a:r>
            <a:r>
              <a:rPr sz="3100" lang="en-US"/>
              <a:t> सतलज</a:t>
            </a:r>
            <a:r>
              <a:rPr sz="3100" lang="en-US"/>
              <a:t> नदी</a:t>
            </a:r>
            <a:r>
              <a:rPr sz="3100" lang="en-US"/>
              <a:t> से</a:t>
            </a:r>
            <a:r>
              <a:rPr sz="3100" lang="en-US"/>
              <a:t> देपालपुर</a:t>
            </a:r>
            <a:r>
              <a:rPr sz="3100" lang="en-US"/>
              <a:t> के</a:t>
            </a:r>
            <a:r>
              <a:rPr sz="3100" lang="en-US"/>
              <a:t> पास</a:t>
            </a:r>
            <a:r>
              <a:rPr sz="3100" lang="en-US"/>
              <a:t> तथा</a:t>
            </a:r>
            <a:r>
              <a:rPr sz="3100" lang="en-US"/>
              <a:t> दूसरी</a:t>
            </a:r>
            <a:r>
              <a:rPr sz="3100" lang="en-US"/>
              <a:t> यमुना</a:t>
            </a:r>
            <a:r>
              <a:rPr sz="3100" lang="en-US"/>
              <a:t> नदी</a:t>
            </a:r>
            <a:r>
              <a:rPr sz="3100" lang="en-US"/>
              <a:t> से</a:t>
            </a:r>
            <a:r>
              <a:rPr sz="3100" lang="en-US"/>
              <a:t> सिर</a:t>
            </a:r>
            <a:r>
              <a:rPr sz="3100" lang="en-US"/>
              <a:t>म</a:t>
            </a:r>
            <a:r>
              <a:rPr sz="3100" lang="en-US"/>
              <a:t>ू</a:t>
            </a:r>
            <a:r>
              <a:rPr sz="3100" lang="en-US"/>
              <a:t>र के</a:t>
            </a:r>
            <a:r>
              <a:rPr sz="3100" lang="en-US"/>
              <a:t> पास</a:t>
            </a:r>
            <a:r>
              <a:rPr sz="3100" lang="en-US"/>
              <a:t> खुदाई</a:t>
            </a:r>
            <a:r>
              <a:rPr sz="3100" lang="en-US"/>
              <a:t> गई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यद्यपि</a:t>
            </a:r>
            <a:r>
              <a:rPr sz="3100" lang="en-US"/>
              <a:t> इसके</a:t>
            </a:r>
            <a:r>
              <a:rPr sz="3100" lang="en-US"/>
              <a:t> पानी</a:t>
            </a:r>
            <a:r>
              <a:rPr sz="3100" lang="en-US"/>
              <a:t> से</a:t>
            </a:r>
            <a:r>
              <a:rPr sz="3100" lang="en-US"/>
              <a:t> शाही महल</a:t>
            </a:r>
            <a:r>
              <a:rPr sz="3100" lang="en-US"/>
              <a:t> की</a:t>
            </a:r>
            <a:r>
              <a:rPr sz="3100" lang="en-US"/>
              <a:t> आवश्यकता</a:t>
            </a:r>
            <a:r>
              <a:rPr sz="3100" lang="en-US"/>
              <a:t> पूरी</a:t>
            </a:r>
            <a:r>
              <a:rPr sz="3100" lang="en-US"/>
              <a:t> की</a:t>
            </a:r>
            <a:r>
              <a:rPr sz="3100" lang="en-US"/>
              <a:t> गई</a:t>
            </a:r>
            <a:r>
              <a:rPr sz="3100" lang="en-US"/>
              <a:t> तथा</a:t>
            </a:r>
            <a:r>
              <a:rPr sz="3100" lang="en-US"/>
              <a:t>प</a:t>
            </a:r>
            <a:r>
              <a:rPr sz="3100" lang="en-US"/>
              <a:t>ि</a:t>
            </a:r>
            <a:r>
              <a:rPr sz="3100" lang="en-US"/>
              <a:t> </a:t>
            </a:r>
            <a:r>
              <a:rPr sz="3100" lang="en-US"/>
              <a:t>इन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हरों से</a:t>
            </a:r>
            <a:r>
              <a:rPr sz="3100" lang="en-US"/>
              <a:t> 180 मील</a:t>
            </a:r>
            <a:r>
              <a:rPr sz="3100" lang="en-US"/>
              <a:t> पूर्व</a:t>
            </a:r>
            <a:r>
              <a:rPr sz="3100" lang="en-US"/>
              <a:t> पंजाब</a:t>
            </a:r>
            <a:r>
              <a:rPr sz="3100" lang="en-US"/>
              <a:t> के</a:t>
            </a:r>
            <a:r>
              <a:rPr sz="3100" lang="en-US"/>
              <a:t> प्रदेश</a:t>
            </a:r>
            <a:r>
              <a:rPr sz="3100" lang="en-US"/>
              <a:t> को</a:t>
            </a:r>
            <a:r>
              <a:rPr sz="3100" lang="en-US"/>
              <a:t> सिंचित</a:t>
            </a:r>
            <a:r>
              <a:rPr sz="3100" lang="en-US"/>
              <a:t> किया</a:t>
            </a:r>
            <a:r>
              <a:rPr sz="3100" lang="en-US"/>
              <a:t> गया</a:t>
            </a:r>
            <a:r>
              <a:rPr sz="3100" lang="en-US"/>
              <a:t>।</a:t>
            </a:r>
            <a:endParaRPr sz="3100" lang="en-US"/>
          </a:p>
          <a:p>
            <a:pPr indent="0" marL="0">
              <a:buNone/>
            </a:pPr>
            <a:r>
              <a:rPr sz="3100" lang="en-US"/>
              <a:t>*</a:t>
            </a:r>
            <a:r>
              <a:rPr sz="3100" lang="en-US"/>
              <a:t> </a:t>
            </a:r>
            <a:r>
              <a:rPr sz="3100" lang="en-US"/>
              <a:t>फिरोज ने एक रोजगार दफ्तर स्थापित किया जो बेकार व्यक्तियों को कार्य दिलाता था</a:t>
            </a:r>
            <a:r>
              <a:rPr sz="3100" lang="en-US"/>
              <a:t>।</a:t>
            </a:r>
            <a:r>
              <a:rPr sz="3100" lang="en-US"/>
              <a:t> उसने एक विभाग दीवान</a:t>
            </a:r>
            <a:r>
              <a:rPr sz="3100" lang="en-US"/>
              <a:t> </a:t>
            </a:r>
            <a:r>
              <a:rPr sz="3100" lang="en-US"/>
              <a:t>ए </a:t>
            </a:r>
            <a:r>
              <a:rPr sz="3100" lang="en-US"/>
              <a:t>खैरात</a:t>
            </a:r>
            <a:r>
              <a:rPr sz="3100" lang="en-US"/>
              <a:t> स्थापित किया जो मुसलमान अनाथ स्त्रियों और विधवाओं को आर्थिक सहायता देता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दिल्ली के सुल्तानों में फिरोज पहला सुल्तान था जिसने इस्लाम के कानूनों और उलेमा वर्ग को राज्य के शासन में प्रधानता प्रदान की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उसकी धार्मिक नीति</a:t>
            </a:r>
            <a:r>
              <a:rPr lang="en-US"/>
              <a:t> धर्मांधता</a:t>
            </a:r>
            <a:r>
              <a:rPr lang="en-US"/>
              <a:t> और</a:t>
            </a:r>
            <a:r>
              <a:rPr lang="en-US"/>
              <a:t> असहिष्णुता की</a:t>
            </a:r>
            <a:r>
              <a:rPr lang="en-US"/>
              <a:t> </a:t>
            </a:r>
            <a:r>
              <a:rPr lang="en-US"/>
              <a:t>र</a:t>
            </a:r>
            <a:r>
              <a:rPr lang="en-US"/>
              <a:t>ह</a:t>
            </a:r>
            <a:r>
              <a:rPr lang="en-US"/>
              <a:t>ी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डॉ</a:t>
            </a:r>
            <a:r>
              <a:rPr lang="en-US"/>
              <a:t>.</a:t>
            </a:r>
            <a:r>
              <a:rPr lang="en-US"/>
              <a:t> आर</a:t>
            </a:r>
            <a:r>
              <a:rPr lang="en-US"/>
              <a:t>.</a:t>
            </a:r>
            <a:r>
              <a:rPr lang="en-US"/>
              <a:t>सी</a:t>
            </a:r>
            <a:r>
              <a:rPr lang="en-US"/>
              <a:t>.</a:t>
            </a:r>
            <a:r>
              <a:rPr lang="en-US"/>
              <a:t>मजूमदार</a:t>
            </a:r>
            <a:r>
              <a:rPr lang="en-US"/>
              <a:t> के</a:t>
            </a:r>
            <a:r>
              <a:rPr lang="en-US"/>
              <a:t> अनुसार</a:t>
            </a:r>
            <a:r>
              <a:rPr lang="en-US"/>
              <a:t> फिरोज</a:t>
            </a:r>
            <a:r>
              <a:rPr lang="en-US"/>
              <a:t> इस</a:t>
            </a:r>
            <a:r>
              <a:rPr lang="en-US"/>
              <a:t> युग का सबसे</a:t>
            </a:r>
            <a:r>
              <a:rPr lang="en-US"/>
              <a:t> महान</a:t>
            </a:r>
            <a:r>
              <a:rPr lang="en-US"/>
              <a:t> धर्मांध</a:t>
            </a:r>
            <a:r>
              <a:rPr lang="en-US"/>
              <a:t> और</a:t>
            </a:r>
            <a:r>
              <a:rPr lang="en-US"/>
              <a:t> क्षेत्र में</a:t>
            </a:r>
            <a:r>
              <a:rPr lang="en-US"/>
              <a:t> सिकंदर</a:t>
            </a:r>
            <a:r>
              <a:rPr lang="en-US"/>
              <a:t> लोदी</a:t>
            </a:r>
            <a:r>
              <a:rPr lang="en-US"/>
              <a:t> </a:t>
            </a:r>
            <a:r>
              <a:rPr lang="en-US"/>
              <a:t>त</a:t>
            </a:r>
            <a:r>
              <a:rPr lang="en-US"/>
              <a:t>था</a:t>
            </a:r>
            <a:r>
              <a:rPr lang="en-US"/>
              <a:t> औरंगजेब</a:t>
            </a:r>
            <a:r>
              <a:rPr lang="en-US"/>
              <a:t> का</a:t>
            </a:r>
            <a:r>
              <a:rPr lang="en-US"/>
              <a:t> अग्रज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फिरोज ने अपने </a:t>
            </a:r>
            <a:r>
              <a:rPr lang="en-US"/>
              <a:t>को </a:t>
            </a:r>
            <a:r>
              <a:rPr lang="en-US"/>
              <a:t>खलीफा</a:t>
            </a:r>
            <a:r>
              <a:rPr lang="en-US"/>
              <a:t> का नायब </a:t>
            </a:r>
            <a:r>
              <a:rPr lang="en-US"/>
              <a:t>प</a:t>
            </a:r>
            <a:r>
              <a:rPr lang="en-US"/>
              <a:t>ु</a:t>
            </a:r>
            <a:r>
              <a:rPr lang="en-US"/>
              <a:t>क</a:t>
            </a:r>
            <a:r>
              <a:rPr lang="en-US"/>
              <a:t>ार</a:t>
            </a:r>
            <a:r>
              <a:rPr lang="en-US"/>
              <a:t>ा</a:t>
            </a:r>
            <a:r>
              <a:rPr lang="en-US"/>
              <a:t> </a:t>
            </a:r>
            <a:r>
              <a:rPr lang="en-US"/>
              <a:t>और</a:t>
            </a:r>
            <a:r>
              <a:rPr lang="en-US"/>
              <a:t> अपने सिक्कों पर खलीफा का नाम अंकित करवाया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ह</a:t>
            </a:r>
            <a:r>
              <a:rPr lang="en-US"/>
              <a:t>े</a:t>
            </a:r>
            <a:r>
              <a:rPr lang="en-US"/>
              <a:t>न</a:t>
            </a:r>
            <a:r>
              <a:rPr lang="en-US"/>
              <a:t>र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इलियट</a:t>
            </a:r>
            <a:r>
              <a:rPr lang="en-US"/>
              <a:t> और</a:t>
            </a:r>
            <a:r>
              <a:rPr lang="en-US"/>
              <a:t> एलफिंस्टन</a:t>
            </a:r>
            <a:r>
              <a:rPr lang="en-US"/>
              <a:t> ने</a:t>
            </a:r>
            <a:r>
              <a:rPr lang="en-US"/>
              <a:t> फिरोज</a:t>
            </a:r>
            <a:r>
              <a:rPr lang="en-US"/>
              <a:t> को</a:t>
            </a:r>
            <a:r>
              <a:rPr lang="en-US"/>
              <a:t> सल्तनत</a:t>
            </a:r>
            <a:r>
              <a:rPr lang="en-US"/>
              <a:t> युग</a:t>
            </a:r>
            <a:r>
              <a:rPr lang="en-US"/>
              <a:t> का</a:t>
            </a:r>
            <a:r>
              <a:rPr lang="en-US"/>
              <a:t> अकबर</a:t>
            </a:r>
            <a:r>
              <a:rPr lang="en-US"/>
              <a:t> कहा</a:t>
            </a:r>
            <a:r>
              <a:rPr lang="en-US"/>
              <a:t> है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वह प्रथम सुल्तान था जिसने विषयों तथा युद्ध की तुलना में अपनी प्रजा की भौतिक उन्नति को श्रेष्ठ स्थान दिया</a:t>
            </a:r>
            <a:r>
              <a:rPr lang="en-US"/>
              <a:t>।</a:t>
            </a:r>
            <a:r>
              <a:rPr lang="en-US"/>
              <a:t> शासक के कर्तव्यों को विस्तृत किया तथा इस्लाम धर्म को राज्य शासन का आधार बनाया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फिरोज तुगलक ने </a:t>
            </a:r>
            <a:r>
              <a:rPr lang="en-US"/>
              <a:t>श</a:t>
            </a:r>
            <a:r>
              <a:rPr lang="en-US"/>
              <a:t>श</a:t>
            </a:r>
            <a:r>
              <a:rPr lang="en-US"/>
              <a:t>ग</a:t>
            </a:r>
            <a:r>
              <a:rPr lang="en-US"/>
              <a:t>ा</a:t>
            </a:r>
            <a:r>
              <a:rPr lang="en-US"/>
              <a:t>न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(</a:t>
            </a:r>
            <a:r>
              <a:rPr lang="en-US"/>
              <a:t>6</a:t>
            </a:r>
            <a:r>
              <a:rPr lang="en-US"/>
              <a:t> </a:t>
            </a:r>
            <a:r>
              <a:rPr lang="en-US"/>
              <a:t>ज</a:t>
            </a:r>
            <a:r>
              <a:rPr lang="en-US"/>
              <a:t>ी</a:t>
            </a:r>
            <a:r>
              <a:rPr lang="en-US"/>
              <a:t>त</a:t>
            </a:r>
            <a:r>
              <a:rPr lang="en-US"/>
              <a:t>ल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ा</a:t>
            </a:r>
            <a:r>
              <a:rPr lang="en-US"/>
              <a:t>)</a:t>
            </a:r>
            <a:r>
              <a:rPr lang="en-US"/>
              <a:t> नामक सिक्का चलाया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अ</a:t>
            </a:r>
            <a:r>
              <a:rPr lang="en-US"/>
              <a:t>फ</a:t>
            </a:r>
            <a:r>
              <a:rPr lang="en-US"/>
              <a:t>ी</a:t>
            </a:r>
            <a:r>
              <a:rPr lang="en-US"/>
              <a:t>फ</a:t>
            </a:r>
            <a:r>
              <a:rPr lang="en-US"/>
              <a:t> के अनुसार सुल्तान ने </a:t>
            </a:r>
            <a:r>
              <a:rPr lang="en-US"/>
              <a:t>अ</a:t>
            </a:r>
            <a:r>
              <a:rPr lang="en-US"/>
              <a:t>द</a:t>
            </a:r>
            <a:r>
              <a:rPr lang="en-US"/>
              <a:t>्</a:t>
            </a:r>
            <a:r>
              <a:rPr lang="en-US"/>
              <a:t>ध</a:t>
            </a:r>
            <a:r>
              <a:rPr lang="en-US"/>
              <a:t>ा</a:t>
            </a:r>
            <a:r>
              <a:rPr lang="en-US"/>
              <a:t> तथा बि</a:t>
            </a:r>
            <a:r>
              <a:rPr lang="en-US"/>
              <a:t>ख</a:t>
            </a:r>
            <a:r>
              <a:rPr lang="en-US"/>
              <a:t> </a:t>
            </a:r>
            <a:r>
              <a:rPr lang="en-US"/>
              <a:t>नामक</a:t>
            </a:r>
            <a:r>
              <a:rPr lang="en-US"/>
              <a:t> तांबा</a:t>
            </a:r>
            <a:r>
              <a:rPr lang="en-US"/>
              <a:t> और</a:t>
            </a:r>
            <a:r>
              <a:rPr lang="en-US"/>
              <a:t> चांदी</a:t>
            </a:r>
            <a:r>
              <a:rPr lang="en-US"/>
              <a:t> निर्मित</a:t>
            </a:r>
            <a:r>
              <a:rPr lang="en-US"/>
              <a:t> सिक्का</a:t>
            </a:r>
            <a:r>
              <a:rPr lang="en-US"/>
              <a:t> चलाया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rmAutofit fontScale="77778" lnSpcReduction="20000"/>
          </a:bodyPr>
          <a:p>
            <a:pPr indent="0" marL="0">
              <a:buNone/>
            </a:pPr>
            <a:r>
              <a:rPr sz="3636" lang="en-US"/>
              <a:t>*</a:t>
            </a:r>
            <a:r>
              <a:rPr sz="3636" lang="en-US"/>
              <a:t> </a:t>
            </a:r>
            <a:r>
              <a:rPr sz="3636" lang="en-US"/>
              <a:t>फिरोज</a:t>
            </a:r>
            <a:r>
              <a:rPr sz="3636" lang="en-US"/>
              <a:t> को</a:t>
            </a:r>
            <a:r>
              <a:rPr sz="3636" lang="en-US"/>
              <a:t> इतिहास</a:t>
            </a:r>
            <a:r>
              <a:rPr sz="3636" lang="en-US"/>
              <a:t> एवं</a:t>
            </a:r>
            <a:r>
              <a:rPr sz="3636" lang="en-US"/>
              <a:t> चिकित्सा</a:t>
            </a:r>
            <a:r>
              <a:rPr sz="3636" lang="en-US"/>
              <a:t> शास्त्र</a:t>
            </a:r>
            <a:r>
              <a:rPr sz="3636" lang="en-US"/>
              <a:t> में</a:t>
            </a:r>
            <a:r>
              <a:rPr sz="3636" lang="en-US"/>
              <a:t> रुचि</a:t>
            </a:r>
            <a:r>
              <a:rPr sz="3636" lang="en-US"/>
              <a:t> थी</a:t>
            </a:r>
            <a:r>
              <a:rPr sz="3636" lang="en-US"/>
              <a:t>।</a:t>
            </a:r>
            <a:r>
              <a:rPr sz="3636" lang="en-US"/>
              <a:t> संस्कृत</a:t>
            </a:r>
            <a:r>
              <a:rPr sz="3636" lang="en-US"/>
              <a:t> में</a:t>
            </a:r>
            <a:r>
              <a:rPr sz="3636" lang="en-US"/>
              <a:t> लिखे गए</a:t>
            </a:r>
            <a:r>
              <a:rPr sz="3636" lang="en-US"/>
              <a:t> ग्रंथों का</a:t>
            </a:r>
            <a:r>
              <a:rPr sz="3636" lang="en-US"/>
              <a:t> उसने</a:t>
            </a:r>
            <a:r>
              <a:rPr sz="3636" lang="en-US"/>
              <a:t> फारसी में</a:t>
            </a:r>
            <a:r>
              <a:rPr sz="3636" lang="en-US"/>
              <a:t> अनुवाद</a:t>
            </a:r>
            <a:r>
              <a:rPr sz="3636" lang="en-US"/>
              <a:t> कराया</a:t>
            </a:r>
            <a:r>
              <a:rPr sz="3636" lang="en-US"/>
              <a:t>।</a:t>
            </a:r>
            <a:endParaRPr sz="3636" lang="en-US"/>
          </a:p>
          <a:p>
            <a:pPr indent="0" marL="0">
              <a:buNone/>
            </a:pPr>
            <a:r>
              <a:rPr sz="3636" lang="en-US"/>
              <a:t>*</a:t>
            </a:r>
            <a:r>
              <a:rPr sz="3636" lang="en-US"/>
              <a:t> </a:t>
            </a:r>
            <a:r>
              <a:rPr sz="3636" lang="en-US"/>
              <a:t>फिरोज</a:t>
            </a:r>
            <a:r>
              <a:rPr sz="3636" lang="en-US"/>
              <a:t> क</a:t>
            </a:r>
            <a:r>
              <a:rPr sz="3636" lang="en-US"/>
              <a:t>ो</a:t>
            </a:r>
            <a:r>
              <a:rPr sz="3636" lang="en-US"/>
              <a:t> मध्यकालीन</a:t>
            </a:r>
            <a:r>
              <a:rPr sz="3636" lang="en-US"/>
              <a:t> भारत</a:t>
            </a:r>
            <a:r>
              <a:rPr sz="3636" lang="en-US"/>
              <a:t> का</a:t>
            </a:r>
            <a:r>
              <a:rPr sz="3636" lang="en-US"/>
              <a:t> पहला</a:t>
            </a:r>
            <a:r>
              <a:rPr sz="3636" lang="en-US"/>
              <a:t> कल्याणकारी</a:t>
            </a:r>
            <a:r>
              <a:rPr sz="3636" lang="en-US"/>
              <a:t> निरंकुश</a:t>
            </a:r>
            <a:r>
              <a:rPr sz="3636" lang="en-US"/>
              <a:t> शासक</a:t>
            </a:r>
            <a:r>
              <a:rPr sz="3636" lang="en-US"/>
              <a:t> कहा</a:t>
            </a:r>
            <a:r>
              <a:rPr sz="3636" lang="en-US"/>
              <a:t> जाता</a:t>
            </a:r>
            <a:r>
              <a:rPr sz="3636" lang="en-US"/>
              <a:t> है</a:t>
            </a:r>
            <a:r>
              <a:rPr sz="3636" lang="en-US"/>
              <a:t>।</a:t>
            </a:r>
            <a:endParaRPr sz="3636" lang="en-US"/>
          </a:p>
          <a:p>
            <a:pPr indent="0" marL="0">
              <a:buNone/>
            </a:pPr>
            <a:endParaRPr sz="3636" lang="en-US"/>
          </a:p>
          <a:p>
            <a:pPr indent="0" marL="0">
              <a:buNone/>
            </a:pP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875" lang="en-US"/>
              <a:t> </a:t>
            </a:r>
            <a:r>
              <a:rPr sz="3875" lang="en-US"/>
              <a:t> </a:t>
            </a:r>
            <a:r>
              <a:rPr b="1" sz="3875" lang="en-US"/>
              <a:t> </a:t>
            </a:r>
            <a:r>
              <a:rPr b="1" sz="3875" lang="en-US"/>
              <a:t>फिरोज</a:t>
            </a:r>
            <a:r>
              <a:rPr b="1" sz="3875" lang="en-US"/>
              <a:t> के</a:t>
            </a:r>
            <a:r>
              <a:rPr b="1" sz="3875" lang="en-US"/>
              <a:t> उत्तराधिकारी</a:t>
            </a:r>
            <a:endParaRPr b="1" sz="3875" lang="en-US"/>
          </a:p>
          <a:p>
            <a:pPr indent="0" marL="0">
              <a:buNone/>
            </a:pPr>
            <a:r>
              <a:rPr b="1" sz="3750" lang="en-US"/>
              <a:t>*</a:t>
            </a:r>
            <a:r>
              <a:rPr b="0" sz="3750" lang="en-US"/>
              <a:t> </a:t>
            </a:r>
            <a:r>
              <a:rPr b="0" sz="3750" lang="en-US"/>
              <a:t>फिरोज</a:t>
            </a:r>
            <a:r>
              <a:rPr b="0" sz="3750" lang="en-US"/>
              <a:t> के</a:t>
            </a:r>
            <a:r>
              <a:rPr b="0" sz="3750" lang="en-US"/>
              <a:t> उत्तराधिकारी</a:t>
            </a:r>
            <a:r>
              <a:rPr b="0" sz="3750" lang="en-US"/>
              <a:t> उसका पुत्र तुगलक</a:t>
            </a:r>
            <a:r>
              <a:rPr b="0" sz="3750" lang="en-US"/>
              <a:t> </a:t>
            </a:r>
            <a:r>
              <a:rPr b="0" sz="3750" lang="en-US"/>
              <a:t>श</a:t>
            </a:r>
            <a:r>
              <a:rPr b="0" sz="3750" lang="en-US"/>
              <a:t>ा</a:t>
            </a:r>
            <a:r>
              <a:rPr b="0" sz="3750" lang="en-US"/>
              <a:t>हा था जो गयासुद्दीन तुगलक द्वितीय के नाम से गद्दी पर बैठा</a:t>
            </a:r>
            <a:r>
              <a:rPr b="0" sz="3750" lang="en-US"/>
              <a:t>।</a:t>
            </a:r>
            <a:r>
              <a:rPr b="0" sz="3750" lang="en-US"/>
              <a:t> अपने राज्य</a:t>
            </a:r>
            <a:r>
              <a:rPr b="0" sz="3750" lang="en-US"/>
              <a:t>ा</a:t>
            </a:r>
            <a:r>
              <a:rPr b="0" sz="3750" lang="en-US"/>
              <a:t>रोह</a:t>
            </a:r>
            <a:r>
              <a:rPr b="0" sz="3750" lang="en-US"/>
              <a:t>ण</a:t>
            </a:r>
            <a:r>
              <a:rPr b="0" sz="3750" lang="en-US"/>
              <a:t> </a:t>
            </a:r>
            <a:r>
              <a:rPr b="0" sz="3750" lang="en-US"/>
              <a:t>के</a:t>
            </a:r>
            <a:r>
              <a:rPr b="0" sz="3750" lang="en-US"/>
              <a:t> 2 वर्ष के भीतर</a:t>
            </a:r>
            <a:r>
              <a:rPr b="0" sz="3750" lang="en-US"/>
              <a:t> </a:t>
            </a:r>
            <a:r>
              <a:rPr b="0" sz="3750" lang="en-US"/>
              <a:t>ह</a:t>
            </a:r>
            <a:r>
              <a:rPr b="0" sz="3750" lang="en-US"/>
              <a:t>ी</a:t>
            </a:r>
            <a:r>
              <a:rPr b="0" sz="3750" lang="en-US"/>
              <a:t> </a:t>
            </a:r>
            <a:r>
              <a:rPr b="0" sz="3750" lang="en-US"/>
              <a:t>व</a:t>
            </a:r>
            <a:r>
              <a:rPr b="0" sz="3750" lang="en-US"/>
              <a:t>ह</a:t>
            </a:r>
            <a:r>
              <a:rPr b="0" sz="3750" lang="en-US"/>
              <a:t> </a:t>
            </a:r>
            <a:r>
              <a:rPr b="0" sz="3750" lang="en-US"/>
              <a:t>ष</a:t>
            </a:r>
            <a:r>
              <a:rPr b="0" sz="3750" lang="en-US"/>
              <a:t>ड</a:t>
            </a:r>
            <a:r>
              <a:rPr b="0" sz="3750" lang="en-US"/>
              <a:t>यंत्रों</a:t>
            </a:r>
            <a:r>
              <a:rPr b="0" sz="3750" lang="en-US"/>
              <a:t> का शिकार हो गया</a:t>
            </a:r>
            <a:r>
              <a:rPr b="0" sz="3750" lang="en-US"/>
              <a:t>।</a:t>
            </a:r>
            <a:endParaRPr b="1" sz="375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अगले 5 वर्षों के दौरान तीन शासक अबू</a:t>
            </a:r>
            <a:r>
              <a:rPr lang="en-US"/>
              <a:t>ब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र</a:t>
            </a:r>
            <a:r>
              <a:rPr lang="en-US"/>
              <a:t>,</a:t>
            </a:r>
            <a:r>
              <a:rPr lang="en-US"/>
              <a:t> मोहम्मद शाह और अलाउद्दीन सिकंदर शाह गद्दी पर बैठे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इसके</a:t>
            </a:r>
            <a:r>
              <a:rPr lang="en-US"/>
              <a:t> बाद नसीरुद्दीन महमूद </a:t>
            </a:r>
            <a:r>
              <a:rPr lang="en-US"/>
              <a:t>(</a:t>
            </a:r>
            <a:r>
              <a:rPr lang="en-US"/>
              <a:t>1394 </a:t>
            </a:r>
            <a:r>
              <a:rPr lang="en-US"/>
              <a:t>-</a:t>
            </a:r>
            <a:r>
              <a:rPr lang="en-US"/>
              <a:t>1412 ईसवी</a:t>
            </a:r>
            <a:r>
              <a:rPr lang="en-US"/>
              <a:t>)</a:t>
            </a:r>
            <a:r>
              <a:rPr lang="en-US"/>
              <a:t> सिंहासनारू</a:t>
            </a:r>
            <a:r>
              <a:rPr lang="en-US"/>
              <a:t>ढ</a:t>
            </a:r>
            <a:r>
              <a:rPr lang="en-US"/>
              <a:t> हुआ जो तुगलक वंश का अंतिम शासक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सुल्तान</a:t>
            </a:r>
            <a:r>
              <a:rPr lang="en-US"/>
              <a:t> नासिर</a:t>
            </a:r>
            <a:r>
              <a:rPr lang="en-US"/>
              <a:t>ू</a:t>
            </a:r>
            <a:r>
              <a:rPr lang="en-US"/>
              <a:t>द्दीन के</a:t>
            </a:r>
            <a:r>
              <a:rPr lang="en-US"/>
              <a:t> शासनकाल में</a:t>
            </a:r>
            <a:r>
              <a:rPr lang="en-US"/>
              <a:t> म</a:t>
            </a:r>
            <a:r>
              <a:rPr lang="en-US"/>
              <a:t>ध</a:t>
            </a:r>
            <a:r>
              <a:rPr lang="en-US"/>
              <a:t>्</a:t>
            </a:r>
            <a:r>
              <a:rPr lang="en-US"/>
              <a:t>य</a:t>
            </a:r>
            <a:r>
              <a:rPr lang="en-US"/>
              <a:t> </a:t>
            </a:r>
            <a:r>
              <a:rPr lang="en-US"/>
              <a:t>ए</a:t>
            </a:r>
            <a:r>
              <a:rPr lang="en-US"/>
              <a:t>शिया</a:t>
            </a:r>
            <a:r>
              <a:rPr lang="en-US"/>
              <a:t> के</a:t>
            </a:r>
            <a:r>
              <a:rPr lang="en-US"/>
              <a:t> महान</a:t>
            </a:r>
            <a:r>
              <a:rPr lang="en-US"/>
              <a:t> मंगोल</a:t>
            </a:r>
            <a:r>
              <a:rPr lang="en-US"/>
              <a:t> सेना नायक</a:t>
            </a:r>
            <a:r>
              <a:rPr lang="en-US"/>
              <a:t> तैमूर</a:t>
            </a:r>
            <a:r>
              <a:rPr lang="en-US"/>
              <a:t> ने</a:t>
            </a:r>
            <a:r>
              <a:rPr lang="en-US"/>
              <a:t> 1398</a:t>
            </a:r>
            <a:r>
              <a:rPr lang="en-US"/>
              <a:t> में</a:t>
            </a:r>
            <a:r>
              <a:rPr lang="en-US"/>
              <a:t> भारत</a:t>
            </a:r>
            <a:r>
              <a:rPr lang="en-US"/>
              <a:t> पर</a:t>
            </a:r>
            <a:r>
              <a:rPr lang="en-US"/>
              <a:t> आक्रमण</a:t>
            </a:r>
            <a:r>
              <a:rPr lang="en-US"/>
              <a:t> किया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तैमूर का आक्रमण तुगलक वंश एवं दिल्ली दोनों के लिए मर</a:t>
            </a:r>
            <a:r>
              <a:rPr lang="en-US"/>
              <a:t>ण</a:t>
            </a:r>
            <a:r>
              <a:rPr lang="en-US"/>
              <a:t>ा</a:t>
            </a:r>
            <a:r>
              <a:rPr lang="en-US"/>
              <a:t>न</a:t>
            </a:r>
            <a:r>
              <a:rPr lang="en-US"/>
              <a:t>्</a:t>
            </a:r>
            <a:r>
              <a:rPr lang="en-US"/>
              <a:t>त</a:t>
            </a:r>
            <a:r>
              <a:rPr lang="en-US"/>
              <a:t>क</a:t>
            </a:r>
            <a:r>
              <a:rPr lang="en-US"/>
              <a:t> </a:t>
            </a:r>
            <a:r>
              <a:rPr lang="en-US"/>
              <a:t>आ</a:t>
            </a:r>
            <a:r>
              <a:rPr lang="en-US"/>
              <a:t>घ</a:t>
            </a:r>
            <a:r>
              <a:rPr lang="en-US"/>
              <a:t>ात</a:t>
            </a:r>
            <a:r>
              <a:rPr lang="en-US"/>
              <a:t> सिद्ध हुआ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नसीरुद्दीन महमूद की मृत्यु</a:t>
            </a:r>
            <a:r>
              <a:rPr lang="en-US"/>
              <a:t> से पूर्व</a:t>
            </a:r>
            <a:r>
              <a:rPr lang="en-US"/>
              <a:t> लोग</a:t>
            </a:r>
            <a:r>
              <a:rPr lang="en-US"/>
              <a:t> व्यंग्य</a:t>
            </a:r>
            <a:r>
              <a:rPr lang="en-US"/>
              <a:t> पूर्वक कहा</a:t>
            </a:r>
            <a:r>
              <a:rPr lang="en-US"/>
              <a:t> करते</a:t>
            </a:r>
            <a:r>
              <a:rPr lang="en-US"/>
              <a:t> थे</a:t>
            </a:r>
            <a:r>
              <a:rPr lang="en-US"/>
              <a:t> कि</a:t>
            </a:r>
            <a:r>
              <a:rPr lang="en-US"/>
              <a:t> </a:t>
            </a:r>
            <a:r>
              <a:rPr lang="en-US"/>
              <a:t>"</a:t>
            </a:r>
            <a:r>
              <a:rPr lang="en-US"/>
              <a:t>शहंशाह</a:t>
            </a:r>
            <a:r>
              <a:rPr lang="en-US"/>
              <a:t> की</a:t>
            </a:r>
            <a:r>
              <a:rPr lang="en-US"/>
              <a:t> सल्तनत</a:t>
            </a:r>
            <a:r>
              <a:rPr lang="en-US"/>
              <a:t> दिल्ली</a:t>
            </a:r>
            <a:r>
              <a:rPr lang="en-US"/>
              <a:t> से</a:t>
            </a:r>
            <a:r>
              <a:rPr lang="en-US"/>
              <a:t> पालम</a:t>
            </a:r>
            <a:r>
              <a:rPr lang="en-US"/>
              <a:t> तक</a:t>
            </a:r>
            <a:r>
              <a:rPr lang="en-US"/>
              <a:t> फैली</a:t>
            </a:r>
            <a:r>
              <a:rPr lang="en-US"/>
              <a:t> हुई</a:t>
            </a:r>
            <a:r>
              <a:rPr lang="en-US"/>
              <a:t> है</a:t>
            </a:r>
            <a:r>
              <a:rPr lang="en-US"/>
              <a:t>।</a:t>
            </a:r>
            <a:r>
              <a:rPr lang="en-US"/>
              <a:t>"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दिल्ली</a:t>
            </a:r>
            <a:r>
              <a:rPr lang="en-US"/>
              <a:t> सल्तनत</a:t>
            </a:r>
            <a:r>
              <a:rPr lang="en-US"/>
              <a:t> के</a:t>
            </a:r>
            <a:r>
              <a:rPr lang="en-US"/>
              <a:t> इतिहास</a:t>
            </a:r>
            <a:r>
              <a:rPr lang="en-US"/>
              <a:t> में</a:t>
            </a:r>
            <a:r>
              <a:rPr lang="en-US"/>
              <a:t> तुगलक वंश का साम्राज्य भारत में सबसे अधिक विस्तृत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गयासुद्दीन तुगलक के समय से दक्षिण के राज्यों को जीतकर दिल्ली सल्तनत में सम्मिलित करने की नीति अपनाई गई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त</a:t>
            </a:r>
            <a:r>
              <a:rPr lang="en-US"/>
              <a:t>ु</a:t>
            </a:r>
            <a:r>
              <a:rPr lang="en-US"/>
              <a:t>ग</a:t>
            </a:r>
            <a:r>
              <a:rPr lang="en-US"/>
              <a:t>ल</a:t>
            </a:r>
            <a:r>
              <a:rPr lang="en-US"/>
              <a:t>क</a:t>
            </a:r>
            <a:r>
              <a:rPr lang="en-US"/>
              <a:t> </a:t>
            </a:r>
            <a:r>
              <a:rPr lang="en-US"/>
              <a:t>वंश</a:t>
            </a:r>
            <a:r>
              <a:rPr lang="en-US"/>
              <a:t> के पतन का मुख्य कारण फिरो</a:t>
            </a:r>
            <a:r>
              <a:rPr lang="en-US"/>
              <a:t>जशाह</a:t>
            </a:r>
            <a:r>
              <a:rPr lang="en-US"/>
              <a:t> के </a:t>
            </a:r>
            <a:r>
              <a:rPr lang="en-US"/>
              <a:t>उत्तराधिकारियों</a:t>
            </a:r>
            <a:r>
              <a:rPr lang="en-US"/>
              <a:t> की अयोग्यता थी</a:t>
            </a:r>
            <a:r>
              <a:rPr lang="en-US"/>
              <a:t>।</a:t>
            </a:r>
            <a:r>
              <a:rPr lang="en-US"/>
              <a:t> महमूद के तत्काल बाद दौलत </a:t>
            </a:r>
            <a:r>
              <a:rPr lang="en-US"/>
              <a:t>ख</a:t>
            </a:r>
            <a:r>
              <a:rPr lang="en-US"/>
              <a:t>ा</a:t>
            </a:r>
            <a:r>
              <a:rPr lang="en-US"/>
              <a:t>ँ</a:t>
            </a:r>
            <a:r>
              <a:rPr lang="en-US"/>
              <a:t> शासक बना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b="1" sz="4100" lang="en-US">
                <a:solidFill>
                  <a:srgbClr val="FF6600"/>
                </a:solidFill>
              </a:rPr>
              <a:t>T</a:t>
            </a:r>
            <a:r>
              <a:rPr b="1" sz="4100" lang="en-US">
                <a:solidFill>
                  <a:srgbClr val="FF6600"/>
                </a:solidFill>
              </a:rPr>
              <a:t>h</a:t>
            </a:r>
            <a:r>
              <a:rPr b="1" sz="4100" lang="en-US">
                <a:solidFill>
                  <a:srgbClr val="FF6600"/>
                </a:solidFill>
              </a:rPr>
              <a:t>anks</a:t>
            </a:r>
            <a:endParaRPr b="1" sz="41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2020-05-09T04:29:06Z</dcterms:modified>
</cp:coreProperties>
</file>