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>
          <a:xfrm>
            <a:off x="-53599" y="365126"/>
            <a:ext cx="8847817" cy="4221851"/>
          </a:xfrm>
        </p:spPr>
        <p:txBody>
          <a:bodyPr>
            <a:normAutofit fontScale="90000"/>
          </a:bodyPr>
          <a:p>
            <a:r>
              <a:rPr lang="en-US"/>
              <a:t> </a:t>
            </a:r>
            <a:r>
              <a:rPr lang="en-US"/>
              <a:t> </a:t>
            </a:r>
            <a:r>
              <a:rPr b="1" sz="6111" lang="en-US">
                <a:solidFill>
                  <a:srgbClr val="9933FF"/>
                </a:solidFill>
              </a:rPr>
              <a:t> Purnea University, purnea </a:t>
            </a:r>
            <a:br>
              <a:rPr b="1" sz="6111" lang="en-US">
                <a:solidFill>
                  <a:srgbClr val="9933FF"/>
                </a:solidFill>
              </a:rPr>
            </a:br>
            <a:r>
              <a:rPr b="1" sz="6111" lang="en-US">
                <a:solidFill>
                  <a:srgbClr val="9933FF"/>
                </a:solidFill>
              </a:rPr>
              <a:t>      </a:t>
            </a:r>
            <a:br>
              <a:rPr b="1" sz="6111" lang="en-US">
                <a:solidFill>
                  <a:srgbClr val="9933FF"/>
                </a:solidFill>
              </a:rPr>
            </a:br>
            <a:r>
              <a:rPr b="1" lang="en-US"/>
              <a:t>Class    : B.A. part - 2nd</a:t>
            </a:r>
            <a:br>
              <a:rPr b="1" lang="en-US"/>
            </a:br>
            <a:r>
              <a:rPr b="1" lang="en-US"/>
              <a:t>Subject : History (Hon.)                            </a:t>
            </a:r>
            <a:r>
              <a:rPr b="1" sz="3790" lang="en-US"/>
              <a:t>Paper    : 3rd, Medieval India (1206 - 1764)                      </a:t>
            </a:r>
            <a:br>
              <a:rPr b="1" sz="3790" lang="en-US"/>
            </a:br>
            <a:r>
              <a:rPr b="1" sz="3888" lang="en-US"/>
              <a:t>Topic     : Tughlaq Dynasty (1320-1395 ई.)</a:t>
            </a:r>
            <a:r>
              <a:rPr lang="en-US"/>
              <a:t>  </a:t>
            </a:r>
            <a:endParaRPr lang="en-US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>
          <a:xfrm>
            <a:off x="4091804" y="4902929"/>
            <a:ext cx="4423545" cy="1674858"/>
          </a:xfrm>
        </p:spPr>
        <p:txBody>
          <a:bodyPr>
            <a:normAutofit fontScale="92857" lnSpcReduction="20000"/>
          </a:bodyPr>
          <a:p>
            <a:pPr indent="0" marL="0">
              <a:buNone/>
            </a:pPr>
            <a:r>
              <a:rPr b="1" sz="3333" lang="en-US">
                <a:solidFill>
                  <a:srgbClr val="002060"/>
                </a:solidFill>
              </a:rPr>
              <a:t>Dr. Suresh Kumar Meena                 </a:t>
            </a:r>
            <a:endParaRPr b="1" sz="3333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lang="en-US">
                <a:solidFill>
                  <a:srgbClr val="002060"/>
                </a:solidFill>
              </a:rPr>
              <a:t> Assistant Professor, History  </a:t>
            </a:r>
            <a:endParaRPr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3225" lang="en-US">
                <a:solidFill>
                  <a:srgbClr val="002060"/>
                </a:solidFill>
              </a:rPr>
              <a:t> M. L. Arya College, kasba</a:t>
            </a:r>
            <a:r>
              <a:rPr lang="en-US"/>
              <a:t>              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b="1" lang="en-US">
                <a:solidFill>
                  <a:srgbClr val="008000"/>
                </a:solidFill>
              </a:rPr>
              <a:t> </a:t>
            </a:r>
            <a:r>
              <a:rPr b="1" lang="en-US">
                <a:solidFill>
                  <a:srgbClr val="008000"/>
                </a:solidFill>
              </a:rPr>
              <a:t> </a:t>
            </a:r>
            <a:r>
              <a:rPr b="1" lang="en-US">
                <a:solidFill>
                  <a:srgbClr val="008000"/>
                </a:solidFill>
              </a:rPr>
              <a:t> </a:t>
            </a:r>
            <a:r>
              <a:rPr b="1" lang="en-US">
                <a:solidFill>
                  <a:srgbClr val="008000"/>
                </a:solidFill>
              </a:rPr>
              <a:t> </a:t>
            </a:r>
            <a:r>
              <a:rPr b="1" lang="en-US">
                <a:solidFill>
                  <a:srgbClr val="008000"/>
                </a:solidFill>
              </a:rPr>
              <a:t> </a:t>
            </a:r>
            <a:r>
              <a:rPr b="1" lang="en-US">
                <a:solidFill>
                  <a:srgbClr val="008000"/>
                </a:solidFill>
              </a:rPr>
              <a:t> </a:t>
            </a:r>
            <a:r>
              <a:rPr b="1" lang="en-US">
                <a:solidFill>
                  <a:srgbClr val="008000"/>
                </a:solidFill>
              </a:rPr>
              <a:t>L</a:t>
            </a:r>
            <a:r>
              <a:rPr b="1" lang="en-US">
                <a:solidFill>
                  <a:srgbClr val="008000"/>
                </a:solidFill>
              </a:rPr>
              <a:t>e</a:t>
            </a:r>
            <a:r>
              <a:rPr b="1" lang="en-US">
                <a:solidFill>
                  <a:srgbClr val="008000"/>
                </a:solidFill>
              </a:rPr>
              <a:t>c</a:t>
            </a:r>
            <a:r>
              <a:rPr b="1" lang="en-US">
                <a:solidFill>
                  <a:srgbClr val="008000"/>
                </a:solidFill>
              </a:rPr>
              <a:t>ture</a:t>
            </a:r>
            <a:r>
              <a:rPr b="1" lang="en-US">
                <a:solidFill>
                  <a:srgbClr val="008000"/>
                </a:solidFill>
              </a:rPr>
              <a:t> </a:t>
            </a:r>
            <a:r>
              <a:rPr b="1" lang="en-US">
                <a:solidFill>
                  <a:srgbClr val="008000"/>
                </a:solidFill>
              </a:rPr>
              <a:t>-</a:t>
            </a:r>
            <a:r>
              <a:rPr b="1" lang="en-US">
                <a:solidFill>
                  <a:srgbClr val="008000"/>
                </a:solidFill>
              </a:rPr>
              <a:t> </a:t>
            </a:r>
            <a:r>
              <a:rPr b="1" lang="en-US">
                <a:solidFill>
                  <a:srgbClr val="008000"/>
                </a:solidFill>
              </a:rPr>
              <a:t>1</a:t>
            </a:r>
            <a:br>
              <a:rPr b="1" lang="en-US">
                <a:solidFill>
                  <a:srgbClr val="008000"/>
                </a:solidFill>
              </a:rPr>
            </a:br>
            <a:r>
              <a:rPr lang="en-US"/>
              <a:t> </a:t>
            </a:r>
            <a:r>
              <a:rPr b="1" sz="5000" lang="en-US">
                <a:solidFill>
                  <a:srgbClr val="008000"/>
                </a:solidFill>
              </a:rPr>
              <a:t>फिरोज तुगलक</a:t>
            </a:r>
            <a:r>
              <a:rPr b="1" sz="5000" lang="en-US">
                <a:solidFill>
                  <a:srgbClr val="008000"/>
                </a:solidFill>
              </a:rPr>
              <a:t> </a:t>
            </a:r>
            <a:r>
              <a:rPr b="1" sz="5000" lang="en-US">
                <a:solidFill>
                  <a:srgbClr val="008000"/>
                </a:solidFill>
              </a:rPr>
              <a:t>(</a:t>
            </a:r>
            <a:r>
              <a:rPr b="1" sz="5000" lang="en-US">
                <a:solidFill>
                  <a:srgbClr val="008000"/>
                </a:solidFill>
              </a:rPr>
              <a:t>1351</a:t>
            </a:r>
            <a:r>
              <a:rPr b="1" sz="5000" lang="en-US">
                <a:solidFill>
                  <a:srgbClr val="008000"/>
                </a:solidFill>
              </a:rPr>
              <a:t>-</a:t>
            </a:r>
            <a:r>
              <a:rPr b="1" sz="5000" lang="en-US">
                <a:solidFill>
                  <a:srgbClr val="008000"/>
                </a:solidFill>
              </a:rPr>
              <a:t>1388</a:t>
            </a:r>
            <a:r>
              <a:rPr b="1" sz="5000" lang="en-US">
                <a:solidFill>
                  <a:srgbClr val="008000"/>
                </a:solidFill>
              </a:rPr>
              <a:t> </a:t>
            </a:r>
            <a:r>
              <a:rPr b="1" sz="5000" lang="en-US">
                <a:solidFill>
                  <a:srgbClr val="008000"/>
                </a:solidFill>
              </a:rPr>
              <a:t>ई</a:t>
            </a:r>
            <a:r>
              <a:rPr b="1" sz="5000" lang="en-US">
                <a:solidFill>
                  <a:srgbClr val="008000"/>
                </a:solidFill>
              </a:rPr>
              <a:t>.</a:t>
            </a:r>
            <a:r>
              <a:rPr b="1" sz="5000" lang="en-US">
                <a:solidFill>
                  <a:srgbClr val="008000"/>
                </a:solidFill>
              </a:rPr>
              <a:t>)</a:t>
            </a:r>
            <a:endParaRPr b="1" sz="5000" lang="en-US">
              <a:solidFill>
                <a:srgbClr val="008000"/>
              </a:solidFill>
            </a:endParaRPr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>
          <a:xfrm>
            <a:off x="628649" y="1690688"/>
            <a:ext cx="8107201" cy="4351338"/>
          </a:xfrm>
        </p:spPr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1351</a:t>
            </a:r>
            <a:r>
              <a:rPr lang="en-US"/>
              <a:t>म</a:t>
            </a:r>
            <a:r>
              <a:rPr lang="en-US"/>
              <a:t>े</a:t>
            </a:r>
            <a:r>
              <a:rPr lang="en-US"/>
              <a:t>ं</a:t>
            </a:r>
            <a:r>
              <a:rPr lang="en-US"/>
              <a:t> मोहम्मद</a:t>
            </a:r>
            <a:r>
              <a:rPr lang="en-US"/>
              <a:t> बिन</a:t>
            </a:r>
            <a:r>
              <a:rPr lang="en-US"/>
              <a:t> तुगलक</a:t>
            </a:r>
            <a:r>
              <a:rPr lang="en-US"/>
              <a:t> की</a:t>
            </a:r>
            <a:r>
              <a:rPr lang="en-US"/>
              <a:t> मृत्यु के बाद उसका चचेरा भाई फिरोजशाह तुगलक दिल्ली की गद्दी पर बैठा</a:t>
            </a:r>
            <a:r>
              <a:rPr lang="en-US"/>
              <a:t>,</a:t>
            </a:r>
            <a:r>
              <a:rPr lang="en-US"/>
              <a:t> पर उसमें</a:t>
            </a:r>
            <a:r>
              <a:rPr lang="en-US"/>
              <a:t> सफल शासक</a:t>
            </a:r>
            <a:r>
              <a:rPr lang="en-US"/>
              <a:t> के</a:t>
            </a:r>
            <a:r>
              <a:rPr lang="en-US"/>
              <a:t> गुणों एवं</a:t>
            </a:r>
            <a:r>
              <a:rPr lang="en-US"/>
              <a:t> स</a:t>
            </a:r>
            <a:r>
              <a:rPr lang="en-US"/>
              <a:t>ा</a:t>
            </a:r>
            <a:r>
              <a:rPr lang="en-US"/>
              <a:t>ह</a:t>
            </a:r>
            <a:r>
              <a:rPr lang="en-US"/>
              <a:t>स</a:t>
            </a:r>
            <a:r>
              <a:rPr lang="en-US"/>
              <a:t> </a:t>
            </a:r>
            <a:r>
              <a:rPr lang="en-US"/>
              <a:t>दोनों</a:t>
            </a:r>
            <a:r>
              <a:rPr lang="en-US"/>
              <a:t> का</a:t>
            </a:r>
            <a:r>
              <a:rPr lang="en-US"/>
              <a:t> </a:t>
            </a:r>
            <a:r>
              <a:rPr lang="en-US"/>
              <a:t>अ</a:t>
            </a:r>
            <a:r>
              <a:rPr lang="en-US"/>
              <a:t>भाव</a:t>
            </a:r>
            <a:r>
              <a:rPr lang="en-US"/>
              <a:t> था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मोहम्मद बिन तुगलक के शासन काल में जो प्रदेश दिल्ली सल्तनत से पृथक हो गए उन्हें पुनर्जीवित करने का भी उसने कोई प्रयास नहीं किया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उसके कुशल ढीले प्रशासन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कमजोर</a:t>
            </a:r>
            <a:r>
              <a:rPr lang="en-US"/>
              <a:t> विदेश नीति और दोषपूर्ण सैनिक संगठन के दुष्प्रभाव के परिणाम स्वरूप सल्तनत का तेजी से पतन और विघटन हो गया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प्रशासन के मामले में फिरोज का दृष्टिकोण सस्ती लोकप्रियता अर्जित करना था</a:t>
            </a:r>
            <a:r>
              <a:rPr lang="en-US"/>
              <a:t>।</a:t>
            </a:r>
            <a:r>
              <a:rPr lang="en-US"/>
              <a:t> उसने मोहम्मद बिन तुगलक द्वारा प्रदत समस्त ऋणों को माफ कर दिया</a:t>
            </a:r>
            <a:r>
              <a:rPr lang="en-US"/>
              <a:t>।</a:t>
            </a:r>
            <a:r>
              <a:rPr lang="en-US"/>
              <a:t> दंड</a:t>
            </a:r>
            <a:r>
              <a:rPr lang="en-US"/>
              <a:t> संहिता</a:t>
            </a:r>
            <a:r>
              <a:rPr lang="en-US"/>
              <a:t> को</a:t>
            </a:r>
            <a:r>
              <a:rPr lang="en-US"/>
              <a:t> संशोधित</a:t>
            </a:r>
            <a:r>
              <a:rPr lang="en-US"/>
              <a:t> करके</a:t>
            </a:r>
            <a:r>
              <a:rPr lang="en-US"/>
              <a:t> </a:t>
            </a:r>
            <a:r>
              <a:rPr lang="en-US"/>
              <a:t>द</a:t>
            </a:r>
            <a:r>
              <a:rPr lang="en-US"/>
              <a:t>ण</a:t>
            </a:r>
            <a:r>
              <a:rPr lang="en-US"/>
              <a:t>्</a:t>
            </a:r>
            <a:r>
              <a:rPr lang="en-US"/>
              <a:t>डों को</a:t>
            </a:r>
            <a:r>
              <a:rPr lang="en-US"/>
              <a:t> अधिक</a:t>
            </a:r>
            <a:r>
              <a:rPr lang="en-US"/>
              <a:t> मानवीय</a:t>
            </a:r>
            <a:r>
              <a:rPr lang="en-US"/>
              <a:t> बनाया</a:t>
            </a:r>
            <a:r>
              <a:rPr lang="en-US"/>
              <a:t> तथा</a:t>
            </a:r>
            <a:r>
              <a:rPr lang="en-US"/>
              <a:t> सुल्तान</a:t>
            </a:r>
            <a:r>
              <a:rPr lang="en-US"/>
              <a:t> को</a:t>
            </a:r>
            <a:r>
              <a:rPr lang="en-US"/>
              <a:t> भेंट</a:t>
            </a:r>
            <a:r>
              <a:rPr lang="en-US"/>
              <a:t> देने</a:t>
            </a:r>
            <a:r>
              <a:rPr lang="en-US"/>
              <a:t> की</a:t>
            </a:r>
            <a:r>
              <a:rPr lang="en-US"/>
              <a:t> प्रथा</a:t>
            </a:r>
            <a:r>
              <a:rPr lang="en-US"/>
              <a:t> को</a:t>
            </a:r>
            <a:r>
              <a:rPr lang="en-US"/>
              <a:t> समाप्त</a:t>
            </a:r>
            <a:r>
              <a:rPr lang="en-US"/>
              <a:t> कर</a:t>
            </a:r>
            <a:r>
              <a:rPr lang="en-US"/>
              <a:t> दिया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उसने</a:t>
            </a:r>
            <a:r>
              <a:rPr lang="en-US"/>
              <a:t> कर</a:t>
            </a:r>
            <a:r>
              <a:rPr lang="en-US"/>
              <a:t> प्रणाली</a:t>
            </a:r>
            <a:r>
              <a:rPr lang="en-US"/>
              <a:t> को</a:t>
            </a:r>
            <a:r>
              <a:rPr lang="en-US"/>
              <a:t> धार्मिक</a:t>
            </a:r>
            <a:r>
              <a:rPr lang="en-US"/>
              <a:t> या</a:t>
            </a:r>
            <a:r>
              <a:rPr lang="en-US"/>
              <a:t> मजहबी</a:t>
            </a:r>
            <a:r>
              <a:rPr lang="en-US"/>
              <a:t> स्वरूप</a:t>
            </a:r>
            <a:r>
              <a:rPr lang="en-US"/>
              <a:t> प्रदान</a:t>
            </a:r>
            <a:r>
              <a:rPr lang="en-US"/>
              <a:t> किया</a:t>
            </a:r>
            <a:r>
              <a:rPr lang="en-US"/>
              <a:t> और</a:t>
            </a:r>
            <a:r>
              <a:rPr lang="en-US"/>
              <a:t> कम से</a:t>
            </a:r>
            <a:r>
              <a:rPr lang="en-US"/>
              <a:t> कम</a:t>
            </a:r>
            <a:r>
              <a:rPr lang="en-US"/>
              <a:t> 23 प्रचलित करों को समाप्त करके इस्लामी शरीयत कानून द्वारा अनुमति प्राप्त केवल चार करो </a:t>
            </a:r>
            <a:r>
              <a:rPr b="1" lang="en-US"/>
              <a:t>खराज</a:t>
            </a:r>
            <a:r>
              <a:rPr b="1" lang="en-US"/>
              <a:t>,</a:t>
            </a:r>
            <a:r>
              <a:rPr b="1" lang="en-US"/>
              <a:t> जकात</a:t>
            </a:r>
            <a:r>
              <a:rPr b="1" lang="en-US"/>
              <a:t>,</a:t>
            </a:r>
            <a:r>
              <a:rPr b="1" lang="en-US"/>
              <a:t> जजिया</a:t>
            </a:r>
            <a:r>
              <a:rPr b="1" lang="en-US"/>
              <a:t> और</a:t>
            </a:r>
            <a:r>
              <a:rPr b="1" lang="en-US"/>
              <a:t> खुम्स</a:t>
            </a:r>
            <a:r>
              <a:rPr lang="en-US"/>
              <a:t> को</a:t>
            </a:r>
            <a:r>
              <a:rPr lang="en-US"/>
              <a:t> आरोपित</a:t>
            </a:r>
            <a:r>
              <a:rPr lang="en-US"/>
              <a:t> किया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अपने</a:t>
            </a:r>
            <a:r>
              <a:rPr lang="en-US"/>
              <a:t> मजहबी</a:t>
            </a:r>
            <a:r>
              <a:rPr lang="en-US"/>
              <a:t> उत्साह</a:t>
            </a:r>
            <a:r>
              <a:rPr lang="en-US"/>
              <a:t> </a:t>
            </a:r>
            <a:r>
              <a:rPr lang="en-US"/>
              <a:t>या</a:t>
            </a:r>
            <a:r>
              <a:rPr lang="en-US"/>
              <a:t> धर्म</a:t>
            </a:r>
            <a:r>
              <a:rPr lang="en-US"/>
              <a:t> निष्ठा</a:t>
            </a:r>
            <a:r>
              <a:rPr lang="en-US"/>
              <a:t> का</a:t>
            </a:r>
            <a:r>
              <a:rPr lang="en-US"/>
              <a:t> प्रदर्शन</a:t>
            </a:r>
            <a:r>
              <a:rPr lang="en-US"/>
              <a:t> करने</a:t>
            </a:r>
            <a:r>
              <a:rPr lang="en-US"/>
              <a:t> के</a:t>
            </a:r>
            <a:r>
              <a:rPr lang="en-US"/>
              <a:t> लिए</a:t>
            </a:r>
            <a:r>
              <a:rPr lang="en-US"/>
              <a:t> उसने</a:t>
            </a:r>
            <a:r>
              <a:rPr lang="en-US"/>
              <a:t> ब्राह्मणों</a:t>
            </a:r>
            <a:r>
              <a:rPr lang="en-US"/>
              <a:t> पर</a:t>
            </a:r>
            <a:r>
              <a:rPr lang="en-US"/>
              <a:t> भी</a:t>
            </a:r>
            <a:r>
              <a:rPr lang="en-US"/>
              <a:t> जजिया</a:t>
            </a:r>
            <a:r>
              <a:rPr lang="en-US"/>
              <a:t> कर</a:t>
            </a:r>
            <a:r>
              <a:rPr lang="en-US"/>
              <a:t> लगाया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नहर प्रणाली के निर्माण के बाद उसने उलेमा की स्वीकृति के पश्चात </a:t>
            </a:r>
            <a:r>
              <a:rPr lang="en-US"/>
              <a:t>'</a:t>
            </a:r>
            <a:r>
              <a:rPr b="1" lang="en-US"/>
              <a:t>शर</a:t>
            </a:r>
            <a:r>
              <a:rPr b="1" lang="en-US"/>
              <a:t>्</a:t>
            </a:r>
            <a:r>
              <a:rPr b="1" lang="en-US"/>
              <a:t>व</a:t>
            </a:r>
            <a:r>
              <a:rPr lang="en-US"/>
              <a:t>'</a:t>
            </a:r>
            <a:r>
              <a:rPr lang="en-US"/>
              <a:t> नामक सिंचाई कर भी लगाया</a:t>
            </a:r>
            <a:r>
              <a:rPr lang="en-US"/>
              <a:t>।</a:t>
            </a:r>
            <a:r>
              <a:rPr lang="en-US"/>
              <a:t> जो</a:t>
            </a:r>
            <a:r>
              <a:rPr lang="en-US"/>
              <a:t> भूमि</a:t>
            </a:r>
            <a:r>
              <a:rPr lang="en-US"/>
              <a:t> की</a:t>
            </a:r>
            <a:r>
              <a:rPr lang="en-US"/>
              <a:t> उपज</a:t>
            </a:r>
            <a:r>
              <a:rPr lang="en-US"/>
              <a:t> का</a:t>
            </a:r>
            <a:r>
              <a:rPr lang="en-US"/>
              <a:t> 10%</a:t>
            </a:r>
            <a:r>
              <a:rPr lang="en-US"/>
              <a:t> होता</a:t>
            </a:r>
            <a:r>
              <a:rPr lang="en-US"/>
              <a:t> था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उसने नियंत्रण</a:t>
            </a:r>
            <a:r>
              <a:rPr lang="en-US"/>
              <a:t>ा</a:t>
            </a:r>
            <a:r>
              <a:rPr lang="en-US"/>
              <a:t>धीन फलों के 1200 सौ </a:t>
            </a:r>
            <a:r>
              <a:rPr lang="en-US"/>
              <a:t>ब</a:t>
            </a:r>
            <a:r>
              <a:rPr lang="en-US"/>
              <a:t>ा</a:t>
            </a:r>
            <a:r>
              <a:rPr lang="en-US"/>
              <a:t>ग लगाएं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उसने सरकारी पदों </a:t>
            </a:r>
            <a:r>
              <a:rPr lang="en-US"/>
              <a:t>(</a:t>
            </a:r>
            <a:r>
              <a:rPr lang="en-US"/>
              <a:t>सैन</a:t>
            </a:r>
            <a:r>
              <a:rPr lang="en-US"/>
              <a:t>ि</a:t>
            </a:r>
            <a:r>
              <a:rPr lang="en-US"/>
              <a:t>क</a:t>
            </a:r>
            <a:r>
              <a:rPr lang="en-US"/>
              <a:t> </a:t>
            </a:r>
            <a:r>
              <a:rPr lang="en-US"/>
              <a:t>-</a:t>
            </a:r>
            <a:r>
              <a:rPr lang="en-US"/>
              <a:t>अ</a:t>
            </a:r>
            <a:r>
              <a:rPr lang="en-US"/>
              <a:t>सैनिक</a:t>
            </a:r>
            <a:r>
              <a:rPr lang="en-US"/>
              <a:t>)</a:t>
            </a:r>
            <a:r>
              <a:rPr lang="en-US"/>
              <a:t> को वंशानुगत बनाया तथा अधिकतर सैनिकों को वेतन के बदले जा</a:t>
            </a:r>
            <a:r>
              <a:rPr lang="en-US"/>
              <a:t>ग</a:t>
            </a:r>
            <a:r>
              <a:rPr lang="en-US"/>
              <a:t>ी</a:t>
            </a:r>
            <a:r>
              <a:rPr lang="en-US"/>
              <a:t>र</a:t>
            </a:r>
            <a:r>
              <a:rPr lang="en-US"/>
              <a:t> देने की प्रथा को पुनर्जीवित किया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फिरोज तुगलक</a:t>
            </a:r>
            <a:r>
              <a:rPr lang="en-US"/>
              <a:t> ने</a:t>
            </a:r>
            <a:r>
              <a:rPr lang="en-US"/>
              <a:t> साम्राज्य</a:t>
            </a:r>
            <a:r>
              <a:rPr lang="en-US"/>
              <a:t> के</a:t>
            </a:r>
            <a:r>
              <a:rPr lang="en-US"/>
              <a:t> विस्तार</a:t>
            </a:r>
            <a:r>
              <a:rPr lang="en-US"/>
              <a:t> के</a:t>
            </a:r>
            <a:r>
              <a:rPr lang="en-US"/>
              <a:t> लिए</a:t>
            </a:r>
            <a:r>
              <a:rPr lang="en-US"/>
              <a:t> कोई</a:t>
            </a:r>
            <a:r>
              <a:rPr lang="en-US"/>
              <a:t> भी</a:t>
            </a:r>
            <a:r>
              <a:rPr lang="en-US"/>
              <a:t> सैनिक</a:t>
            </a:r>
            <a:r>
              <a:rPr lang="en-US"/>
              <a:t> अभियान</a:t>
            </a:r>
            <a:r>
              <a:rPr lang="en-US"/>
              <a:t> नहीं</a:t>
            </a:r>
            <a:r>
              <a:rPr lang="en-US"/>
              <a:t> किया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उसके द्वारा</a:t>
            </a:r>
            <a:r>
              <a:rPr lang="en-US"/>
              <a:t> स्थापित</a:t>
            </a:r>
            <a:r>
              <a:rPr lang="en-US"/>
              <a:t> तीन</a:t>
            </a:r>
            <a:r>
              <a:rPr lang="en-US"/>
              <a:t> प्रसिद्ध</a:t>
            </a:r>
            <a:r>
              <a:rPr lang="en-US"/>
              <a:t> नगर</a:t>
            </a:r>
            <a:r>
              <a:rPr lang="en-US"/>
              <a:t> थे</a:t>
            </a:r>
            <a:r>
              <a:rPr lang="en-US"/>
              <a:t> </a:t>
            </a:r>
            <a:r>
              <a:rPr b="1" lang="en-US"/>
              <a:t>हिसार</a:t>
            </a:r>
            <a:r>
              <a:rPr b="1" lang="en-US"/>
              <a:t> </a:t>
            </a:r>
            <a:r>
              <a:rPr b="1" lang="en-US"/>
              <a:t>-</a:t>
            </a:r>
            <a:r>
              <a:rPr b="1" lang="en-US"/>
              <a:t>फिरोजा</a:t>
            </a:r>
            <a:r>
              <a:rPr b="1" lang="en-US"/>
              <a:t>,</a:t>
            </a:r>
            <a:r>
              <a:rPr b="1" lang="en-US"/>
              <a:t> जौनपुर</a:t>
            </a:r>
            <a:r>
              <a:rPr b="1" lang="en-US"/>
              <a:t> और</a:t>
            </a:r>
            <a:r>
              <a:rPr b="1" lang="en-US"/>
              <a:t> दिल्ली</a:t>
            </a:r>
            <a:r>
              <a:rPr b="1" lang="en-US"/>
              <a:t> में</a:t>
            </a:r>
            <a:r>
              <a:rPr b="1" lang="en-US"/>
              <a:t> फिरोजाबाद</a:t>
            </a:r>
            <a:r>
              <a:rPr lang="en-US"/>
              <a:t>।</a:t>
            </a:r>
            <a:r>
              <a:rPr lang="en-US"/>
              <a:t> जौनपुर</a:t>
            </a:r>
            <a:r>
              <a:rPr lang="en-US"/>
              <a:t> की</a:t>
            </a:r>
            <a:r>
              <a:rPr lang="en-US"/>
              <a:t> स्थापना</a:t>
            </a:r>
            <a:r>
              <a:rPr lang="en-US"/>
              <a:t> उसने</a:t>
            </a:r>
            <a:r>
              <a:rPr lang="en-US"/>
              <a:t> अपने</a:t>
            </a:r>
            <a:r>
              <a:rPr lang="en-US"/>
              <a:t> भाई</a:t>
            </a:r>
            <a:r>
              <a:rPr lang="en-US"/>
              <a:t> ज</a:t>
            </a:r>
            <a:r>
              <a:rPr lang="en-US"/>
              <a:t>ौ</a:t>
            </a:r>
            <a:r>
              <a:rPr lang="en-US"/>
              <a:t>न</a:t>
            </a:r>
            <a:r>
              <a:rPr lang="en-US"/>
              <a:t>ा</a:t>
            </a:r>
            <a:r>
              <a:rPr lang="en-US"/>
              <a:t> </a:t>
            </a:r>
            <a:r>
              <a:rPr lang="en-US"/>
              <a:t>ख</a:t>
            </a:r>
            <a:r>
              <a:rPr lang="en-US"/>
              <a:t>ा</a:t>
            </a:r>
            <a:r>
              <a:rPr lang="en-US"/>
              <a:t>ँ</a:t>
            </a:r>
            <a:r>
              <a:rPr lang="en-US"/>
              <a:t> की स्मृति में की थी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फिरोज</a:t>
            </a:r>
            <a:r>
              <a:rPr lang="en-US"/>
              <a:t> ने</a:t>
            </a:r>
            <a:r>
              <a:rPr lang="en-US"/>
              <a:t> सिक्कों पर</a:t>
            </a:r>
            <a:r>
              <a:rPr lang="en-US"/>
              <a:t> अपने</a:t>
            </a:r>
            <a:r>
              <a:rPr lang="en-US"/>
              <a:t> नाम</a:t>
            </a:r>
            <a:r>
              <a:rPr lang="en-US"/>
              <a:t> के</a:t>
            </a:r>
            <a:r>
              <a:rPr lang="en-US"/>
              <a:t> साथ</a:t>
            </a:r>
            <a:r>
              <a:rPr lang="en-US"/>
              <a:t> अपने</a:t>
            </a:r>
            <a:r>
              <a:rPr lang="en-US"/>
              <a:t> पुत्र</a:t>
            </a:r>
            <a:r>
              <a:rPr lang="en-US"/>
              <a:t> अथवा</a:t>
            </a:r>
            <a:r>
              <a:rPr lang="en-US"/>
              <a:t> उत्तराधिकारी</a:t>
            </a:r>
            <a:r>
              <a:rPr lang="en-US"/>
              <a:t> फतेह</a:t>
            </a:r>
            <a:r>
              <a:rPr lang="en-US"/>
              <a:t> खान</a:t>
            </a:r>
            <a:r>
              <a:rPr lang="en-US"/>
              <a:t> का</a:t>
            </a:r>
            <a:r>
              <a:rPr lang="en-US"/>
              <a:t> नाम</a:t>
            </a:r>
            <a:r>
              <a:rPr lang="en-US"/>
              <a:t> अंकित</a:t>
            </a:r>
            <a:r>
              <a:rPr lang="en-US"/>
              <a:t> करवाया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धार्मिक वर्ग से प्रशंसा प्राप्त करने के लिए उसने </a:t>
            </a:r>
            <a:r>
              <a:rPr b="1" lang="en-US"/>
              <a:t>जगन्नाथ मंदिर </a:t>
            </a:r>
            <a:r>
              <a:rPr lang="en-US"/>
              <a:t>को हानि पहुंचाई</a:t>
            </a:r>
            <a:r>
              <a:rPr lang="en-US"/>
              <a:t>।</a:t>
            </a:r>
            <a:r>
              <a:rPr lang="en-US"/>
              <a:t> </a:t>
            </a:r>
            <a:r>
              <a:rPr b="1" lang="en-US"/>
              <a:t>ज्वालामुखी मंदिर</a:t>
            </a:r>
            <a:r>
              <a:rPr lang="en-US"/>
              <a:t> से संस्कृत के कुछ पुराने दस्तावेज दिल्ली लाया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मोहम्मद बिन तुगलक के खोए हुए प्रदेशों को वापस लाने के उद्देश्य से फिरोज ने बंगाल तथा सिंध पर सैनिक अभियान किया किंतु असफल रहा</a:t>
            </a:r>
            <a:r>
              <a:rPr lang="en-US"/>
              <a:t>।</a:t>
            </a:r>
            <a:r>
              <a:rPr lang="en-US"/>
              <a:t> वह कांगड़ा के दुर्ग पर भी आक्रमण किया किंतु उसे वहां भी सफलता नहीं मिली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अ</a:t>
            </a:r>
            <a:r>
              <a:rPr lang="en-US"/>
              <a:t>फ</a:t>
            </a:r>
            <a:r>
              <a:rPr lang="en-US"/>
              <a:t>ी</a:t>
            </a:r>
            <a:r>
              <a:rPr lang="en-US"/>
              <a:t>फ</a:t>
            </a:r>
            <a:r>
              <a:rPr lang="en-US"/>
              <a:t> के</a:t>
            </a:r>
            <a:r>
              <a:rPr lang="en-US"/>
              <a:t> अनुसार</a:t>
            </a:r>
            <a:r>
              <a:rPr lang="en-US"/>
              <a:t> सल्तनत</a:t>
            </a:r>
            <a:r>
              <a:rPr lang="en-US"/>
              <a:t> के</a:t>
            </a:r>
            <a:r>
              <a:rPr lang="en-US"/>
              <a:t> इतिहास</a:t>
            </a:r>
            <a:r>
              <a:rPr lang="en-US"/>
              <a:t> में</a:t>
            </a:r>
            <a:r>
              <a:rPr lang="en-US"/>
              <a:t> सिंध</a:t>
            </a:r>
            <a:r>
              <a:rPr lang="en-US"/>
              <a:t> का</a:t>
            </a:r>
            <a:r>
              <a:rPr lang="en-US"/>
              <a:t> अभियान</a:t>
            </a:r>
            <a:r>
              <a:rPr lang="en-US"/>
              <a:t> सर्वाधिक</a:t>
            </a:r>
            <a:r>
              <a:rPr lang="en-US"/>
              <a:t> को</a:t>
            </a:r>
            <a:r>
              <a:rPr lang="en-US"/>
              <a:t> व्यवस्थित</a:t>
            </a:r>
            <a:r>
              <a:rPr lang="en-US"/>
              <a:t> सैनिक</a:t>
            </a:r>
            <a:r>
              <a:rPr lang="en-US"/>
              <a:t> अभियान</a:t>
            </a:r>
            <a:r>
              <a:rPr lang="en-US"/>
              <a:t> था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सिंध के सैनिकों द्वारा पीछा किए जाने पर यह कहावत प्रसिद्ध हो गई </a:t>
            </a:r>
            <a:r>
              <a:rPr lang="en-US"/>
              <a:t>"</a:t>
            </a:r>
            <a:r>
              <a:rPr lang="en-US"/>
              <a:t>द</a:t>
            </a:r>
            <a:r>
              <a:rPr lang="en-US"/>
              <a:t>े</a:t>
            </a:r>
            <a:r>
              <a:rPr lang="en-US"/>
              <a:t>ख</a:t>
            </a:r>
            <a:r>
              <a:rPr lang="en-US"/>
              <a:t> </a:t>
            </a:r>
            <a:r>
              <a:rPr lang="en-US"/>
              <a:t>श</a:t>
            </a:r>
            <a:r>
              <a:rPr lang="en-US"/>
              <a:t>े</a:t>
            </a:r>
            <a:r>
              <a:rPr lang="en-US"/>
              <a:t>ख</a:t>
            </a:r>
            <a:r>
              <a:rPr lang="en-US"/>
              <a:t> प्रथा </a:t>
            </a:r>
            <a:r>
              <a:rPr lang="en-US"/>
              <a:t>(</a:t>
            </a:r>
            <a:r>
              <a:rPr lang="en-US"/>
              <a:t>स</a:t>
            </a:r>
            <a:r>
              <a:rPr lang="en-US"/>
              <a:t>ू</a:t>
            </a:r>
            <a:r>
              <a:rPr lang="en-US"/>
              <a:t>फ</a:t>
            </a:r>
            <a:r>
              <a:rPr lang="en-US"/>
              <a:t>ी</a:t>
            </a:r>
            <a:r>
              <a:rPr lang="en-US"/>
              <a:t> अब्राहिम शाह आलम</a:t>
            </a:r>
            <a:r>
              <a:rPr lang="en-US"/>
              <a:t>)</a:t>
            </a:r>
            <a:r>
              <a:rPr lang="en-US"/>
              <a:t> का कमल</a:t>
            </a:r>
            <a:r>
              <a:rPr lang="en-US"/>
              <a:t>ा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एक </a:t>
            </a:r>
            <a:r>
              <a:rPr lang="en-US"/>
              <a:t>तुगलक</a:t>
            </a:r>
            <a:r>
              <a:rPr lang="en-US"/>
              <a:t> </a:t>
            </a:r>
            <a:r>
              <a:rPr lang="en-US"/>
              <a:t>(</a:t>
            </a:r>
            <a:r>
              <a:rPr lang="en-US"/>
              <a:t>मोहम्मद बिन तुगलक</a:t>
            </a:r>
            <a:r>
              <a:rPr lang="en-US"/>
              <a:t>)</a:t>
            </a:r>
            <a:r>
              <a:rPr lang="en-US"/>
              <a:t> मर गया दूसरे को जरा संभाल</a:t>
            </a:r>
            <a:r>
              <a:rPr lang="en-US"/>
              <a:t>।</a:t>
            </a:r>
            <a:r>
              <a:rPr lang="en-US"/>
              <a:t>"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फिरोज शाह ने दिल्ली पहुंचते ही एक महत्वपूर्ण घोषणा की सभी अफसर जो सिंध अभियान में मारे गए हैं</a:t>
            </a:r>
            <a:r>
              <a:rPr lang="en-US"/>
              <a:t>।</a:t>
            </a:r>
            <a:r>
              <a:rPr lang="en-US"/>
              <a:t> उनकी जागीर</a:t>
            </a:r>
            <a:r>
              <a:rPr lang="en-US"/>
              <a:t> उनके उत्तराधिकारी</a:t>
            </a:r>
            <a:r>
              <a:rPr lang="en-US"/>
              <a:t>य</a:t>
            </a:r>
            <a:r>
              <a:rPr lang="en-US"/>
              <a:t>ो</a:t>
            </a:r>
            <a:r>
              <a:rPr lang="en-US"/>
              <a:t>ं</a:t>
            </a:r>
            <a:r>
              <a:rPr lang="en-US"/>
              <a:t> </a:t>
            </a:r>
            <a:r>
              <a:rPr lang="en-US"/>
              <a:t>के</a:t>
            </a:r>
            <a:r>
              <a:rPr lang="en-US"/>
              <a:t> नाम बगैर किसी शर्त के</a:t>
            </a:r>
            <a:r>
              <a:rPr lang="en-US"/>
              <a:t> और</a:t>
            </a:r>
            <a:r>
              <a:rPr lang="en-US"/>
              <a:t> स्थाई</a:t>
            </a:r>
            <a:r>
              <a:rPr lang="en-US"/>
              <a:t> तौर</a:t>
            </a:r>
            <a:r>
              <a:rPr lang="en-US"/>
              <a:t> पर</a:t>
            </a:r>
            <a:r>
              <a:rPr lang="en-US"/>
              <a:t> प्रदान कर</a:t>
            </a:r>
            <a:r>
              <a:rPr lang="en-US"/>
              <a:t> दी</a:t>
            </a:r>
            <a:r>
              <a:rPr lang="en-US"/>
              <a:t> गई</a:t>
            </a:r>
            <a:r>
              <a:rPr lang="en-US"/>
              <a:t> है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अ</a:t>
            </a:r>
            <a:r>
              <a:rPr lang="en-US"/>
              <a:t>फ</a:t>
            </a:r>
            <a:r>
              <a:rPr lang="en-US"/>
              <a:t>ी</a:t>
            </a:r>
            <a:r>
              <a:rPr lang="en-US"/>
              <a:t>फ</a:t>
            </a:r>
            <a:r>
              <a:rPr lang="en-US"/>
              <a:t> के</a:t>
            </a:r>
            <a:r>
              <a:rPr lang="en-US"/>
              <a:t> अनुसार</a:t>
            </a:r>
            <a:r>
              <a:rPr lang="en-US"/>
              <a:t> सुल्तान</a:t>
            </a:r>
            <a:r>
              <a:rPr lang="en-US"/>
              <a:t> ने</a:t>
            </a:r>
            <a:r>
              <a:rPr lang="en-US"/>
              <a:t> एक</a:t>
            </a:r>
            <a:r>
              <a:rPr lang="en-US"/>
              <a:t> </a:t>
            </a:r>
            <a:r>
              <a:rPr lang="en-US"/>
              <a:t>घ</a:t>
            </a:r>
            <a:r>
              <a:rPr lang="en-US"/>
              <a:t>ु</a:t>
            </a:r>
            <a:r>
              <a:rPr lang="en-US"/>
              <a:t>ड़सवार</a:t>
            </a:r>
            <a:r>
              <a:rPr lang="en-US"/>
              <a:t> को अपने</a:t>
            </a:r>
            <a:r>
              <a:rPr lang="en-US"/>
              <a:t> खजाने</a:t>
            </a:r>
            <a:r>
              <a:rPr lang="en-US"/>
              <a:t> से</a:t>
            </a:r>
            <a:r>
              <a:rPr lang="en-US"/>
              <a:t> 1 </a:t>
            </a:r>
            <a:r>
              <a:rPr lang="en-US"/>
              <a:t>ट</a:t>
            </a:r>
            <a:r>
              <a:rPr lang="en-US"/>
              <a:t>ं</a:t>
            </a:r>
            <a:r>
              <a:rPr lang="en-US"/>
              <a:t>क</a:t>
            </a:r>
            <a:r>
              <a:rPr lang="en-US"/>
              <a:t>ा</a:t>
            </a:r>
            <a:r>
              <a:rPr lang="en-US"/>
              <a:t> का</a:t>
            </a:r>
            <a:r>
              <a:rPr lang="en-US"/>
              <a:t> दिया</a:t>
            </a:r>
            <a:r>
              <a:rPr lang="en-US"/>
              <a:t> ताकि</a:t>
            </a:r>
            <a:r>
              <a:rPr lang="en-US"/>
              <a:t> व</a:t>
            </a:r>
            <a:r>
              <a:rPr lang="en-US"/>
              <a:t>ह</a:t>
            </a:r>
            <a:r>
              <a:rPr lang="en-US"/>
              <a:t> रिश्वत</a:t>
            </a:r>
            <a:r>
              <a:rPr lang="en-US"/>
              <a:t> देक</a:t>
            </a:r>
            <a:r>
              <a:rPr lang="en-US"/>
              <a:t>र</a:t>
            </a:r>
            <a:r>
              <a:rPr lang="en-US"/>
              <a:t> </a:t>
            </a:r>
            <a:r>
              <a:rPr lang="en-US"/>
              <a:t>अर्ज </a:t>
            </a:r>
            <a:r>
              <a:rPr lang="en-US"/>
              <a:t>म</a:t>
            </a:r>
            <a:r>
              <a:rPr lang="en-US"/>
              <a:t>ें</a:t>
            </a:r>
            <a:r>
              <a:rPr lang="en-US"/>
              <a:t> </a:t>
            </a:r>
            <a:r>
              <a:rPr lang="en-US"/>
              <a:t>अपने</a:t>
            </a:r>
            <a:r>
              <a:rPr lang="en-US"/>
              <a:t> घोड़े</a:t>
            </a:r>
            <a:r>
              <a:rPr lang="en-US"/>
              <a:t> को पास</a:t>
            </a:r>
            <a:r>
              <a:rPr lang="en-US"/>
              <a:t> करवा</a:t>
            </a:r>
            <a:r>
              <a:rPr lang="en-US"/>
              <a:t> सके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ख्वाजा हिसामुद्दीन के एक अनुमान के अनुसार फिरोज सरकार की वार्षिक आय 6 करोड़ 7500000 टंका थी</a:t>
            </a:r>
            <a:r>
              <a:rPr lang="en-US"/>
              <a:t>।</a:t>
            </a:r>
            <a:r>
              <a:rPr lang="en-US"/>
              <a:t> जबकि अकेले सेना मंत्री व</a:t>
            </a:r>
            <a:r>
              <a:rPr lang="en-US"/>
              <a:t>श</a:t>
            </a:r>
            <a:r>
              <a:rPr lang="en-US"/>
              <a:t>ी</a:t>
            </a:r>
            <a:r>
              <a:rPr lang="en-US"/>
              <a:t>र </a:t>
            </a:r>
            <a:r>
              <a:rPr lang="en-US"/>
              <a:t>(</a:t>
            </a:r>
            <a:r>
              <a:rPr lang="en-US"/>
              <a:t>जिसने अपना प्रारंभिक दौर सुल्तान के दांत से प्रारंभ किया था</a:t>
            </a:r>
            <a:r>
              <a:rPr lang="en-US"/>
              <a:t>)</a:t>
            </a:r>
            <a:r>
              <a:rPr lang="en-US"/>
              <a:t> के पास 13 करोड़ ट</a:t>
            </a:r>
            <a:r>
              <a:rPr lang="en-US"/>
              <a:t>ं</a:t>
            </a:r>
            <a:r>
              <a:rPr lang="en-US"/>
              <a:t>क</a:t>
            </a:r>
            <a:r>
              <a:rPr lang="en-US"/>
              <a:t>ा</a:t>
            </a:r>
            <a:r>
              <a:rPr lang="en-US"/>
              <a:t> धन दौलत था</a:t>
            </a:r>
            <a:r>
              <a:rPr lang="en-US"/>
              <a:t>।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सुल्तान</a:t>
            </a:r>
            <a:r>
              <a:rPr lang="en-US"/>
              <a:t> पहला</a:t>
            </a:r>
            <a:r>
              <a:rPr lang="en-US"/>
              <a:t> सल्तनत</a:t>
            </a:r>
            <a:r>
              <a:rPr lang="en-US"/>
              <a:t> कालीन</a:t>
            </a:r>
            <a:r>
              <a:rPr lang="en-US"/>
              <a:t> शासक</a:t>
            </a:r>
            <a:r>
              <a:rPr lang="en-US"/>
              <a:t> था</a:t>
            </a:r>
            <a:r>
              <a:rPr lang="en-US"/>
              <a:t> जिसने</a:t>
            </a:r>
            <a:r>
              <a:rPr lang="en-US"/>
              <a:t> राज्य</a:t>
            </a:r>
            <a:r>
              <a:rPr lang="en-US"/>
              <a:t> की</a:t>
            </a:r>
            <a:r>
              <a:rPr lang="en-US"/>
              <a:t> आमदनी</a:t>
            </a:r>
            <a:r>
              <a:rPr lang="en-US"/>
              <a:t> का</a:t>
            </a:r>
            <a:r>
              <a:rPr lang="en-US"/>
              <a:t> ब्यौरा तैयार</a:t>
            </a:r>
            <a:r>
              <a:rPr lang="en-US"/>
              <a:t> करवाया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फिरोज</a:t>
            </a:r>
            <a:r>
              <a:rPr lang="en-US"/>
              <a:t> तुगलक</a:t>
            </a:r>
            <a:r>
              <a:rPr lang="en-US"/>
              <a:t> के समय</a:t>
            </a:r>
            <a:r>
              <a:rPr lang="en-US"/>
              <a:t> में</a:t>
            </a:r>
            <a:r>
              <a:rPr lang="en-US"/>
              <a:t> इजारेदारी</a:t>
            </a:r>
            <a:r>
              <a:rPr lang="en-US"/>
              <a:t> को</a:t>
            </a:r>
            <a:r>
              <a:rPr lang="en-US"/>
              <a:t> पुनः</a:t>
            </a:r>
            <a:r>
              <a:rPr lang="en-US"/>
              <a:t> बढ़ावा</a:t>
            </a:r>
            <a:r>
              <a:rPr lang="en-US"/>
              <a:t> दिया</a:t>
            </a:r>
            <a:r>
              <a:rPr lang="en-US"/>
              <a:t> गया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उसने</a:t>
            </a:r>
            <a:r>
              <a:rPr lang="en-US"/>
              <a:t> सैनिकों के</a:t>
            </a:r>
            <a:r>
              <a:rPr lang="en-US"/>
              <a:t> पदों</a:t>
            </a:r>
            <a:r>
              <a:rPr lang="en-US"/>
              <a:t> को</a:t>
            </a:r>
            <a:r>
              <a:rPr lang="en-US"/>
              <a:t> वंशानुगत</a:t>
            </a:r>
            <a:r>
              <a:rPr lang="en-US"/>
              <a:t> बनाकर</a:t>
            </a:r>
            <a:r>
              <a:rPr lang="en-US"/>
              <a:t> सैनिकों</a:t>
            </a:r>
            <a:r>
              <a:rPr lang="en-US"/>
              <a:t> की</a:t>
            </a:r>
            <a:r>
              <a:rPr lang="en-US"/>
              <a:t> योग्यता</a:t>
            </a:r>
            <a:r>
              <a:rPr lang="en-US"/>
              <a:t> की</a:t>
            </a:r>
            <a:r>
              <a:rPr lang="en-US"/>
              <a:t> जांच</a:t>
            </a:r>
            <a:r>
              <a:rPr lang="en-US"/>
              <a:t> करने</a:t>
            </a:r>
            <a:r>
              <a:rPr lang="en-US"/>
              <a:t> के सरकारी</a:t>
            </a:r>
            <a:r>
              <a:rPr lang="en-US"/>
              <a:t> अधिकार को</a:t>
            </a:r>
            <a:r>
              <a:rPr lang="en-US"/>
              <a:t> तिलांजलि</a:t>
            </a:r>
            <a:r>
              <a:rPr lang="en-US"/>
              <a:t> दे</a:t>
            </a:r>
            <a:r>
              <a:rPr lang="en-US"/>
              <a:t> दी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lang="en-US"/>
              <a:t>*</a:t>
            </a:r>
            <a:r>
              <a:rPr lang="en-US"/>
              <a:t> </a:t>
            </a:r>
            <a:r>
              <a:rPr lang="en-US"/>
              <a:t>अ</a:t>
            </a:r>
            <a:r>
              <a:rPr lang="en-US"/>
              <a:t>फ</a:t>
            </a:r>
            <a:r>
              <a:rPr lang="en-US"/>
              <a:t>ी</a:t>
            </a:r>
            <a:r>
              <a:rPr lang="en-US"/>
              <a:t>फ</a:t>
            </a:r>
            <a:r>
              <a:rPr lang="en-US"/>
              <a:t> के</a:t>
            </a:r>
            <a:r>
              <a:rPr lang="en-US"/>
              <a:t> अनुसार</a:t>
            </a:r>
            <a:r>
              <a:rPr lang="en-US"/>
              <a:t> उसके</a:t>
            </a:r>
            <a:r>
              <a:rPr lang="en-US"/>
              <a:t> द्वारा</a:t>
            </a:r>
            <a:r>
              <a:rPr lang="en-US"/>
              <a:t> भर्ती</a:t>
            </a:r>
            <a:r>
              <a:rPr lang="en-US"/>
              <a:t> किए गए</a:t>
            </a:r>
            <a:r>
              <a:rPr lang="en-US"/>
              <a:t> गुलामों</a:t>
            </a:r>
            <a:r>
              <a:rPr lang="en-US"/>
              <a:t> की</a:t>
            </a:r>
            <a:r>
              <a:rPr lang="en-US"/>
              <a:t> संख्या</a:t>
            </a:r>
            <a:r>
              <a:rPr lang="en-US"/>
              <a:t> 180</a:t>
            </a:r>
            <a:r>
              <a:rPr lang="en-US"/>
              <a:t>,</a:t>
            </a:r>
            <a:r>
              <a:rPr lang="en-US"/>
              <a:t>000 थी</a:t>
            </a:r>
            <a:r>
              <a:rPr lang="en-US"/>
              <a:t>।</a:t>
            </a:r>
            <a:endParaRPr lang="en-US"/>
          </a:p>
          <a:p>
            <a:pPr indent="0" marL="0">
              <a:buNone/>
            </a:pPr>
            <a:r>
              <a:rPr b="1" sz="3854" lang="en-US">
                <a:solidFill>
                  <a:srgbClr val="FF6600"/>
                </a:solidFill>
              </a:rPr>
              <a:t>T</a:t>
            </a:r>
            <a:r>
              <a:rPr b="1" sz="3854" lang="en-US">
                <a:solidFill>
                  <a:srgbClr val="FF6600"/>
                </a:solidFill>
              </a:rPr>
              <a:t>o</a:t>
            </a:r>
            <a:r>
              <a:rPr b="1" sz="3854" lang="en-US">
                <a:solidFill>
                  <a:srgbClr val="FF6600"/>
                </a:solidFill>
              </a:rPr>
              <a:t> be</a:t>
            </a:r>
            <a:r>
              <a:rPr b="1" sz="3854" lang="en-US">
                <a:solidFill>
                  <a:srgbClr val="FF6600"/>
                </a:solidFill>
              </a:rPr>
              <a:t> continued</a:t>
            </a:r>
            <a:r>
              <a:rPr b="1" sz="3854" lang="en-US">
                <a:solidFill>
                  <a:srgbClr val="FF6600"/>
                </a:solidFill>
              </a:rPr>
              <a:t>.</a:t>
            </a:r>
            <a:r>
              <a:rPr b="1" sz="3854" lang="en-US">
                <a:solidFill>
                  <a:srgbClr val="FF6600"/>
                </a:solidFill>
              </a:rPr>
              <a:t>.</a:t>
            </a:r>
            <a:r>
              <a:rPr b="1" sz="3854" lang="en-US">
                <a:solidFill>
                  <a:srgbClr val="FF6600"/>
                </a:solidFill>
              </a:rPr>
              <a:t>.</a:t>
            </a:r>
            <a:r>
              <a:rPr b="1" sz="3854" lang="en-US">
                <a:solidFill>
                  <a:srgbClr val="FF6600"/>
                </a:solidFill>
              </a:rPr>
              <a:t>.</a:t>
            </a:r>
            <a:endParaRPr b="1" sz="3854"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2015-05-11T22:30:45Z</dcterms:created>
  <dcterms:modified xsi:type="dcterms:W3CDTF">2020-05-08T05:57:12Z</dcterms:modified>
</cp:coreProperties>
</file>