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357613"/>
          </a:xfrm>
        </p:spPr>
        <p:txBody>
          <a:bodyPr>
            <a:normAutofit/>
          </a:bodyPr>
          <a:p>
            <a:r>
              <a:rPr b="1" sz="5400" lang="en-US">
                <a:solidFill>
                  <a:srgbClr val="9933FF"/>
                </a:solidFill>
              </a:rPr>
              <a:t>Purnea University, purnea </a:t>
            </a:r>
            <a:br>
              <a:rPr b="1" sz="5400" lang="en-US">
                <a:solidFill>
                  <a:srgbClr val="9933FF"/>
                </a:solidFill>
              </a:rPr>
            </a:br>
            <a:r>
              <a:rPr sz="3888" lang="en-US"/>
              <a:t>      </a:t>
            </a:r>
            <a:br>
              <a:rPr sz="3888" lang="en-US"/>
            </a:br>
            <a:r>
              <a:rPr b="1" sz="3888" lang="en-US"/>
              <a:t>Class    : B.A. part - 2nd</a:t>
            </a:r>
            <a:br>
              <a:rPr b="1" sz="3888" lang="en-US"/>
            </a:br>
            <a:r>
              <a:rPr b="1" sz="3888" lang="en-US"/>
              <a:t>Subject : History (Hon.)                            </a:t>
            </a:r>
            <a:r>
              <a:rPr b="1" sz="3390" lang="en-US"/>
              <a:t>Paper  </a:t>
            </a:r>
            <a:r>
              <a:rPr b="1" sz="3390" lang="en-US"/>
              <a:t> </a:t>
            </a:r>
            <a:r>
              <a:rPr b="1" sz="3390" lang="en-US"/>
              <a:t> </a:t>
            </a:r>
            <a:r>
              <a:rPr b="1" sz="3390" lang="en-US"/>
              <a:t>: 3rd, Medieval India(1206 - 1764</a:t>
            </a:r>
            <a:r>
              <a:rPr b="1" sz="3390" lang="en-US"/>
              <a:t>)                     </a:t>
            </a:r>
            <a:r>
              <a:rPr b="1" sz="3490" lang="en-US"/>
              <a:t>Topic   </a:t>
            </a:r>
            <a:r>
              <a:rPr b="1" sz="3490" lang="en-US"/>
              <a:t> </a:t>
            </a:r>
            <a:r>
              <a:rPr b="1" sz="3490" lang="en-US"/>
              <a:t> : Tughlaq Dynasty (1320-1395 ई.)</a:t>
            </a:r>
            <a:r>
              <a:rPr lang="en-US"/>
              <a:t>  </a:t>
            </a:r>
            <a:endParaRPr lang="en-US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>
          <a:xfrm>
            <a:off x="5109625" y="4954650"/>
            <a:ext cx="3405725" cy="1325752"/>
          </a:xfrm>
        </p:spPr>
        <p:txBody>
          <a:bodyPr>
            <a:normAutofit fontScale="76852" lnSpcReduction="20000"/>
          </a:bodyPr>
          <a:p>
            <a:pPr indent="0" marL="0">
              <a:buNone/>
            </a:pPr>
            <a:r>
              <a:rPr b="1" sz="2987" lang="en-US">
                <a:solidFill>
                  <a:srgbClr val="002060"/>
                </a:solidFill>
              </a:rPr>
              <a:t>Dr. Suresh Kumar Meena   </a:t>
            </a:r>
            <a:r>
              <a:rPr lang="en-US">
                <a:solidFill>
                  <a:srgbClr val="002060"/>
                </a:solidFill>
              </a:rPr>
              <a:t>               </a:t>
            </a:r>
            <a:r>
              <a:rPr sz="2592" lang="en-US">
                <a:solidFill>
                  <a:srgbClr val="002060"/>
                </a:solidFill>
              </a:rPr>
              <a:t>Assistant Professor, History  </a:t>
            </a:r>
            <a:endParaRPr sz="2592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lang="en-US">
                <a:solidFill>
                  <a:srgbClr val="002060"/>
                </a:solidFill>
              </a:rPr>
              <a:t>M. L. Arya College, kasba</a:t>
            </a:r>
            <a:r>
              <a:rPr lang="en-US"/>
              <a:t>                    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8" name=""/>
          <p:cNvSpPr>
            <a:spLocks noGrp="1"/>
          </p:cNvSpPr>
          <p:nvPr>
            <p:ph idx="1"/>
          </p:nvPr>
        </p:nvSpPr>
        <p:spPr>
          <a:xfrm>
            <a:off x="416992" y="1799765"/>
            <a:ext cx="8098358" cy="4377198"/>
          </a:xfrm>
        </p:spPr>
        <p:txBody>
          <a:bodyPr/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मोहम्मद</a:t>
            </a:r>
            <a:r>
              <a:rPr sz="3100" lang="en-US"/>
              <a:t> बिन</a:t>
            </a:r>
            <a:r>
              <a:rPr sz="3100" lang="en-US"/>
              <a:t> तुगलक</a:t>
            </a:r>
            <a:r>
              <a:rPr sz="3100" lang="en-US"/>
              <a:t> ने</a:t>
            </a:r>
            <a:r>
              <a:rPr sz="3100" lang="en-US"/>
              <a:t> 200 </a:t>
            </a:r>
            <a:r>
              <a:rPr sz="3100" lang="en-US"/>
              <a:t>ग</a:t>
            </a:r>
            <a:r>
              <a:rPr sz="3100" lang="en-US"/>
              <a:t>्</a:t>
            </a:r>
            <a:r>
              <a:rPr sz="3100" lang="en-US"/>
              <a:t>र</a:t>
            </a:r>
            <a:r>
              <a:rPr sz="3100" lang="en-US"/>
              <a:t>े</a:t>
            </a:r>
            <a:r>
              <a:rPr sz="3100" lang="en-US"/>
              <a:t>न</a:t>
            </a:r>
            <a:r>
              <a:rPr sz="3100" lang="en-US"/>
              <a:t> का सोने</a:t>
            </a:r>
            <a:r>
              <a:rPr sz="3100" lang="en-US"/>
              <a:t> का</a:t>
            </a:r>
            <a:r>
              <a:rPr sz="3100" lang="en-US"/>
              <a:t> सिक्का</a:t>
            </a:r>
            <a:r>
              <a:rPr sz="3100" lang="en-US"/>
              <a:t> </a:t>
            </a:r>
            <a:r>
              <a:rPr b="1" sz="3100" lang="en-US"/>
              <a:t>द</a:t>
            </a:r>
            <a:r>
              <a:rPr b="1" sz="3100" lang="en-US"/>
              <a:t>ी</a:t>
            </a:r>
            <a:r>
              <a:rPr b="1" sz="3100" lang="en-US"/>
              <a:t>नार</a:t>
            </a:r>
            <a:r>
              <a:rPr sz="3100" lang="en-US"/>
              <a:t> चलाया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बरनी</a:t>
            </a:r>
            <a:r>
              <a:rPr sz="3100" lang="en-US"/>
              <a:t> के</a:t>
            </a:r>
            <a:r>
              <a:rPr sz="3100" lang="en-US"/>
              <a:t> अनुसार</a:t>
            </a:r>
            <a:r>
              <a:rPr sz="3100" lang="en-US"/>
              <a:t> सैनिक</a:t>
            </a:r>
            <a:r>
              <a:rPr sz="3100" lang="en-US"/>
              <a:t> अभियान</a:t>
            </a:r>
            <a:r>
              <a:rPr sz="3100" lang="en-US"/>
              <a:t> के</a:t>
            </a:r>
            <a:r>
              <a:rPr sz="3100" lang="en-US"/>
              <a:t> लिए</a:t>
            </a:r>
            <a:r>
              <a:rPr sz="3100" lang="en-US"/>
              <a:t> 370000 सैनिकों</a:t>
            </a:r>
            <a:r>
              <a:rPr sz="3100" lang="en-US"/>
              <a:t> की</a:t>
            </a:r>
            <a:r>
              <a:rPr sz="3100" lang="en-US"/>
              <a:t> विशाल</a:t>
            </a:r>
            <a:r>
              <a:rPr sz="3100" lang="en-US"/>
              <a:t> सेना</a:t>
            </a:r>
            <a:r>
              <a:rPr sz="3100" lang="en-US"/>
              <a:t> खड़ी</a:t>
            </a:r>
            <a:r>
              <a:rPr sz="3100" lang="en-US"/>
              <a:t> की</a:t>
            </a:r>
            <a:r>
              <a:rPr sz="3100" lang="en-US"/>
              <a:t> गई</a:t>
            </a:r>
            <a:r>
              <a:rPr sz="3100" lang="en-US"/>
              <a:t> और</a:t>
            </a:r>
            <a:r>
              <a:rPr sz="3100" lang="en-US"/>
              <a:t> सैनिकों</a:t>
            </a:r>
            <a:r>
              <a:rPr sz="3100" lang="en-US"/>
              <a:t> को</a:t>
            </a:r>
            <a:r>
              <a:rPr sz="3100" lang="en-US"/>
              <a:t> पूरे</a:t>
            </a:r>
            <a:r>
              <a:rPr sz="3100" lang="en-US"/>
              <a:t> 1</a:t>
            </a:r>
            <a:r>
              <a:rPr sz="3100" lang="en-US"/>
              <a:t> वर्ष</a:t>
            </a:r>
            <a:r>
              <a:rPr sz="3100" lang="en-US"/>
              <a:t> का</a:t>
            </a:r>
            <a:r>
              <a:rPr sz="3100" lang="en-US"/>
              <a:t> अग्रिम</a:t>
            </a:r>
            <a:r>
              <a:rPr sz="3100" lang="en-US"/>
              <a:t> वेतन</a:t>
            </a:r>
            <a:r>
              <a:rPr sz="3100" lang="en-US"/>
              <a:t> प्रदान</a:t>
            </a:r>
            <a:r>
              <a:rPr sz="3100" lang="en-US"/>
              <a:t> किया</a:t>
            </a:r>
            <a:r>
              <a:rPr sz="3100" lang="en-US"/>
              <a:t> गया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b="1" sz="3100" lang="en-US"/>
              <a:t>कराचिल</a:t>
            </a:r>
            <a:r>
              <a:rPr b="1" sz="3100" lang="en-US"/>
              <a:t> का</a:t>
            </a:r>
            <a:r>
              <a:rPr b="1" sz="3100" lang="en-US"/>
              <a:t> सैनिक</a:t>
            </a:r>
            <a:r>
              <a:rPr b="1" sz="3100" lang="en-US"/>
              <a:t> अभियान</a:t>
            </a:r>
            <a:r>
              <a:rPr sz="3100" lang="en-US"/>
              <a:t> </a:t>
            </a:r>
            <a:r>
              <a:rPr sz="3100" lang="en-US"/>
              <a:t>सुल्तान</a:t>
            </a:r>
            <a:r>
              <a:rPr sz="3100" lang="en-US"/>
              <a:t> की</a:t>
            </a:r>
            <a:r>
              <a:rPr sz="3100" lang="en-US"/>
              <a:t> अगली</a:t>
            </a:r>
            <a:r>
              <a:rPr sz="3100" lang="en-US"/>
              <a:t> विजय</a:t>
            </a:r>
            <a:r>
              <a:rPr sz="3100" lang="en-US"/>
              <a:t> योजना</a:t>
            </a:r>
            <a:r>
              <a:rPr sz="3100" lang="en-US"/>
              <a:t> थी</a:t>
            </a:r>
            <a:r>
              <a:rPr sz="3100" lang="en-US"/>
              <a:t> किंतु</a:t>
            </a:r>
            <a:r>
              <a:rPr sz="3100" lang="en-US"/>
              <a:t> इसका</a:t>
            </a:r>
            <a:r>
              <a:rPr sz="3100" lang="en-US"/>
              <a:t> विनाशकारी</a:t>
            </a:r>
            <a:r>
              <a:rPr sz="3100" lang="en-US"/>
              <a:t> अंत</a:t>
            </a:r>
            <a:r>
              <a:rPr sz="3100" lang="en-US"/>
              <a:t> हुआ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कराचिल</a:t>
            </a:r>
            <a:r>
              <a:rPr sz="3100" lang="en-US"/>
              <a:t> की तुलना</a:t>
            </a:r>
            <a:r>
              <a:rPr sz="3100" lang="en-US"/>
              <a:t> हिमाचल</a:t>
            </a:r>
            <a:r>
              <a:rPr sz="3100" lang="en-US"/>
              <a:t> प्रदेश</a:t>
            </a:r>
            <a:r>
              <a:rPr sz="3100" lang="en-US"/>
              <a:t> में</a:t>
            </a:r>
            <a:r>
              <a:rPr sz="3100" lang="en-US"/>
              <a:t> कांगड़ा</a:t>
            </a:r>
            <a:r>
              <a:rPr sz="3100" lang="en-US"/>
              <a:t> के</a:t>
            </a:r>
            <a:r>
              <a:rPr sz="3100" lang="en-US"/>
              <a:t> पर्वतीय</a:t>
            </a:r>
            <a:r>
              <a:rPr sz="3100" lang="en-US"/>
              <a:t> प्रदेश</a:t>
            </a:r>
            <a:r>
              <a:rPr sz="3100" lang="en-US"/>
              <a:t> के</a:t>
            </a:r>
            <a:r>
              <a:rPr sz="3100" lang="en-US"/>
              <a:t> साथ</a:t>
            </a:r>
            <a:r>
              <a:rPr sz="3100" lang="en-US"/>
              <a:t> की</a:t>
            </a:r>
            <a:r>
              <a:rPr sz="3100" lang="en-US"/>
              <a:t> गई</a:t>
            </a:r>
            <a:r>
              <a:rPr sz="3100" lang="en-US"/>
              <a:t> है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70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indent="0" marL="0">
              <a:buNone/>
            </a:pPr>
            <a:r>
              <a:rPr sz="2900" lang="en-US"/>
              <a:t>*</a:t>
            </a:r>
            <a:r>
              <a:rPr sz="2900" lang="en-US"/>
              <a:t> </a:t>
            </a:r>
            <a:r>
              <a:rPr sz="2900" lang="en-US"/>
              <a:t>तिब्बत की सर्दी और बर्फीले तूफान में सुल्तान की लगभग संपूर्ण सेना मारी गई जो सैनिक इस प्राकृतिक आपदाओं से बच गए वह </a:t>
            </a:r>
            <a:r>
              <a:rPr sz="2900" lang="en-US"/>
              <a:t>प</a:t>
            </a:r>
            <a:r>
              <a:rPr sz="2900" lang="en-US"/>
              <a:t>्</a:t>
            </a:r>
            <a:r>
              <a:rPr sz="2900" lang="en-US"/>
              <a:t>ल</a:t>
            </a:r>
            <a:r>
              <a:rPr sz="2900" lang="en-US"/>
              <a:t>े</a:t>
            </a:r>
            <a:r>
              <a:rPr sz="2900" lang="en-US"/>
              <a:t>ग में मारे गए</a:t>
            </a:r>
            <a:r>
              <a:rPr sz="2900" lang="en-US"/>
              <a:t>।</a:t>
            </a:r>
            <a:endParaRPr sz="2900" lang="en-US"/>
          </a:p>
          <a:p>
            <a:pPr indent="0" marL="0">
              <a:buNone/>
            </a:pPr>
            <a:r>
              <a:rPr sz="2900" lang="en-US"/>
              <a:t>*</a:t>
            </a:r>
            <a:r>
              <a:rPr b="1" sz="2900" lang="en-US"/>
              <a:t> दोआब में कर वृद्धि</a:t>
            </a:r>
            <a:r>
              <a:rPr sz="2900" lang="en-US"/>
              <a:t> की योजना को सुल्तान ने अपने शासन के अंतिम दिनों में क्रियान्वित किया था</a:t>
            </a:r>
            <a:r>
              <a:rPr sz="2900" lang="en-US"/>
              <a:t>।</a:t>
            </a:r>
            <a:r>
              <a:rPr sz="2900" lang="en-US"/>
              <a:t> </a:t>
            </a:r>
            <a:r>
              <a:rPr sz="2900" lang="en-US"/>
              <a:t>संभवतः</a:t>
            </a:r>
            <a:r>
              <a:rPr sz="2900" lang="en-US"/>
              <a:t> दो</a:t>
            </a:r>
            <a:r>
              <a:rPr sz="2900" lang="en-US"/>
              <a:t>आ</a:t>
            </a:r>
            <a:r>
              <a:rPr sz="2900" lang="en-US"/>
              <a:t>ब</a:t>
            </a:r>
            <a:r>
              <a:rPr sz="2900" lang="en-US"/>
              <a:t> में लगान वृद्धि को इस कारण लागू किया गया था क्योंकि यह सल्तनत का सर्वाधिक उपजाऊ क्षेत्र था</a:t>
            </a:r>
            <a:r>
              <a:rPr sz="2900" lang="en-US"/>
              <a:t>।</a:t>
            </a:r>
            <a:endParaRPr sz="2900" lang="en-US"/>
          </a:p>
          <a:p>
            <a:pPr indent="0" marL="0">
              <a:buNone/>
            </a:pPr>
            <a:r>
              <a:rPr sz="2900" lang="en-US"/>
              <a:t>*</a:t>
            </a:r>
            <a:r>
              <a:rPr sz="2900" lang="en-US"/>
              <a:t> दोआब</a:t>
            </a:r>
            <a:r>
              <a:rPr sz="2900" lang="en-US"/>
              <a:t> म</a:t>
            </a:r>
            <a:r>
              <a:rPr sz="2900" lang="en-US"/>
              <a:t>े</a:t>
            </a:r>
            <a:r>
              <a:rPr sz="2900" lang="en-US"/>
              <a:t>ं</a:t>
            </a:r>
            <a:r>
              <a:rPr sz="2900" lang="en-US"/>
              <a:t> </a:t>
            </a:r>
            <a:r>
              <a:rPr sz="2900" lang="en-US"/>
              <a:t>कर</a:t>
            </a:r>
            <a:r>
              <a:rPr sz="2900" lang="en-US"/>
              <a:t> वृद्धि</a:t>
            </a:r>
            <a:r>
              <a:rPr sz="2900" lang="en-US"/>
              <a:t> लगभग</a:t>
            </a:r>
            <a:r>
              <a:rPr sz="2900" lang="en-US"/>
              <a:t> 1</a:t>
            </a:r>
            <a:r>
              <a:rPr sz="2900" lang="en-US"/>
              <a:t>/</a:t>
            </a:r>
            <a:r>
              <a:rPr sz="2900" lang="en-US"/>
              <a:t>10 से 1</a:t>
            </a:r>
            <a:r>
              <a:rPr sz="2900" lang="en-US"/>
              <a:t>/</a:t>
            </a:r>
            <a:r>
              <a:rPr sz="2900" lang="en-US"/>
              <a:t>20</a:t>
            </a:r>
            <a:r>
              <a:rPr sz="2900" lang="en-US"/>
              <a:t> के</a:t>
            </a:r>
            <a:r>
              <a:rPr sz="2900" lang="en-US"/>
              <a:t> बीच</a:t>
            </a:r>
            <a:r>
              <a:rPr sz="2900" lang="en-US"/>
              <a:t> थी</a:t>
            </a:r>
            <a:r>
              <a:rPr sz="2900" lang="en-US"/>
              <a:t>।</a:t>
            </a:r>
            <a:r>
              <a:rPr sz="2900" lang="en-US"/>
              <a:t> </a:t>
            </a:r>
            <a:r>
              <a:rPr sz="2900" lang="en-US"/>
              <a:t>उपज</a:t>
            </a:r>
            <a:r>
              <a:rPr sz="2900" lang="en-US"/>
              <a:t> का</a:t>
            </a:r>
            <a:r>
              <a:rPr sz="2900" lang="en-US"/>
              <a:t> 50%</a:t>
            </a:r>
            <a:r>
              <a:rPr sz="2900" lang="en-US"/>
              <a:t> लगान</a:t>
            </a:r>
            <a:r>
              <a:rPr sz="2900" lang="en-US"/>
              <a:t> के रूप</a:t>
            </a:r>
            <a:r>
              <a:rPr sz="2900" lang="en-US"/>
              <a:t> में</a:t>
            </a:r>
            <a:r>
              <a:rPr sz="2900" lang="en-US"/>
              <a:t> तय</a:t>
            </a:r>
            <a:r>
              <a:rPr sz="2900" lang="en-US"/>
              <a:t> किया</a:t>
            </a:r>
            <a:r>
              <a:rPr sz="2900" lang="en-US"/>
              <a:t> गया</a:t>
            </a:r>
            <a:r>
              <a:rPr sz="2900" lang="en-US"/>
              <a:t>।</a:t>
            </a:r>
            <a:r>
              <a:rPr sz="2900" lang="en-US"/>
              <a:t> किंतु</a:t>
            </a:r>
            <a:r>
              <a:rPr sz="2900" lang="en-US"/>
              <a:t> दुर्भाग्य</a:t>
            </a:r>
            <a:r>
              <a:rPr sz="2900" lang="en-US"/>
              <a:t> से</a:t>
            </a:r>
            <a:r>
              <a:rPr sz="2900" lang="en-US"/>
              <a:t> </a:t>
            </a:r>
            <a:r>
              <a:rPr sz="2900" lang="en-US"/>
              <a:t>ज</a:t>
            </a:r>
            <a:r>
              <a:rPr sz="2900" lang="en-US"/>
              <a:t>ि</a:t>
            </a:r>
            <a:r>
              <a:rPr sz="2900" lang="en-US"/>
              <a:t>स वर्ष</a:t>
            </a:r>
            <a:r>
              <a:rPr sz="2900" lang="en-US"/>
              <a:t> वृद्धि</a:t>
            </a:r>
            <a:r>
              <a:rPr sz="2900" lang="en-US"/>
              <a:t> हुई</a:t>
            </a:r>
            <a:r>
              <a:rPr sz="2900" lang="en-US"/>
              <a:t> उसी</a:t>
            </a:r>
            <a:r>
              <a:rPr sz="2900" lang="en-US"/>
              <a:t> वर्ष</a:t>
            </a:r>
            <a:r>
              <a:rPr sz="2900" lang="en-US"/>
              <a:t> </a:t>
            </a:r>
            <a:r>
              <a:rPr sz="2900" lang="en-US"/>
              <a:t>अ</a:t>
            </a:r>
            <a:r>
              <a:rPr sz="2900" lang="en-US"/>
              <a:t>काल</a:t>
            </a:r>
            <a:r>
              <a:rPr sz="2900" lang="en-US"/>
              <a:t> और</a:t>
            </a:r>
            <a:r>
              <a:rPr sz="2900" lang="en-US"/>
              <a:t> तदुपरांत</a:t>
            </a:r>
            <a:r>
              <a:rPr sz="2900" lang="en-US"/>
              <a:t> प्लेग की महामारी</a:t>
            </a:r>
            <a:r>
              <a:rPr sz="2900" lang="en-US"/>
              <a:t> फैल</a:t>
            </a:r>
            <a:r>
              <a:rPr sz="2900" lang="en-US"/>
              <a:t>।</a:t>
            </a:r>
            <a:endParaRPr sz="2900"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72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sz="2989" lang="en-US"/>
              <a:t>*</a:t>
            </a:r>
            <a:r>
              <a:rPr sz="2989" lang="en-US"/>
              <a:t> </a:t>
            </a:r>
            <a:r>
              <a:rPr sz="2989" lang="en-US"/>
              <a:t>इस संकटा</a:t>
            </a:r>
            <a:r>
              <a:rPr sz="2989" lang="en-US"/>
              <a:t>प</a:t>
            </a:r>
            <a:r>
              <a:rPr sz="2989" lang="en-US"/>
              <a:t>न</a:t>
            </a:r>
            <a:r>
              <a:rPr sz="2989" lang="en-US"/>
              <a:t>्</a:t>
            </a:r>
            <a:r>
              <a:rPr sz="2989" lang="en-US"/>
              <a:t>न</a:t>
            </a:r>
            <a:r>
              <a:rPr sz="2989" lang="en-US"/>
              <a:t> परिस्थिति में सुल्तान ने कृषकों को सहायता प्रदान करने के लिए केंद्र में </a:t>
            </a:r>
            <a:r>
              <a:rPr b="1" sz="2989" lang="en-US"/>
              <a:t>कृषि विभाग </a:t>
            </a:r>
            <a:r>
              <a:rPr b="1" sz="2989" lang="en-US"/>
              <a:t>(</a:t>
            </a:r>
            <a:r>
              <a:rPr b="1" sz="2989" lang="en-US"/>
              <a:t>दीवान ए अमीर कोही </a:t>
            </a:r>
            <a:r>
              <a:rPr b="1" sz="2989" lang="en-US"/>
              <a:t>)</a:t>
            </a:r>
            <a:r>
              <a:rPr sz="2989" lang="en-US"/>
              <a:t>की स्थापना की</a:t>
            </a:r>
            <a:r>
              <a:rPr sz="2989" lang="en-US"/>
              <a:t>,</a:t>
            </a:r>
            <a:r>
              <a:rPr sz="2989" lang="en-US"/>
              <a:t> </a:t>
            </a:r>
            <a:r>
              <a:rPr b="1" sz="2989" lang="en-US"/>
              <a:t>अकाल</a:t>
            </a:r>
            <a:r>
              <a:rPr b="1" sz="2989" lang="en-US"/>
              <a:t> राहत संहिता</a:t>
            </a:r>
            <a:r>
              <a:rPr sz="2989" lang="en-US"/>
              <a:t> तैयार करवाई</a:t>
            </a:r>
            <a:r>
              <a:rPr sz="2989" lang="en-US"/>
              <a:t>,</a:t>
            </a:r>
            <a:r>
              <a:rPr sz="2989" lang="en-US"/>
              <a:t> सिंचाई के लिए सैकड़ों क</a:t>
            </a:r>
            <a:r>
              <a:rPr sz="2989" lang="en-US"/>
              <a:t>ु</a:t>
            </a:r>
            <a:r>
              <a:rPr sz="2989" lang="en-US"/>
              <a:t>ए</a:t>
            </a:r>
            <a:r>
              <a:rPr sz="2989" lang="en-US"/>
              <a:t>ं</a:t>
            </a:r>
            <a:r>
              <a:rPr sz="2989" lang="en-US"/>
              <a:t> खुद</a:t>
            </a:r>
            <a:r>
              <a:rPr sz="2989" lang="en-US"/>
              <a:t>व</a:t>
            </a:r>
            <a:r>
              <a:rPr sz="2989" lang="en-US"/>
              <a:t>ा</a:t>
            </a:r>
            <a:r>
              <a:rPr sz="2989" lang="en-US"/>
              <a:t>ए</a:t>
            </a:r>
            <a:r>
              <a:rPr sz="2989" lang="en-US"/>
              <a:t> तथा अकाल ग्रस्त कृषकों को </a:t>
            </a:r>
            <a:r>
              <a:rPr b="1" sz="2989" lang="en-US"/>
              <a:t>कृषि ऋण </a:t>
            </a:r>
            <a:r>
              <a:rPr b="1" sz="2989" lang="en-US"/>
              <a:t>(</a:t>
            </a:r>
            <a:r>
              <a:rPr b="1" sz="2989" lang="en-US"/>
              <a:t>तकावी</a:t>
            </a:r>
            <a:r>
              <a:rPr b="1" sz="2989" lang="en-US"/>
              <a:t>)</a:t>
            </a:r>
            <a:r>
              <a:rPr sz="2989" lang="en-US"/>
              <a:t> </a:t>
            </a:r>
            <a:r>
              <a:rPr sz="2989" lang="en-US"/>
              <a:t>प्रदान</a:t>
            </a:r>
            <a:r>
              <a:rPr sz="2989" lang="en-US"/>
              <a:t> की गई</a:t>
            </a:r>
            <a:r>
              <a:rPr sz="2989" lang="en-US"/>
              <a:t>।</a:t>
            </a:r>
            <a:r>
              <a:rPr sz="2989" lang="en-US"/>
              <a:t> </a:t>
            </a:r>
            <a:r>
              <a:rPr sz="2989" lang="en-US"/>
              <a:t>इसे </a:t>
            </a:r>
            <a:r>
              <a:rPr b="1" sz="2989" lang="en-US"/>
              <a:t>स</a:t>
            </a:r>
            <a:r>
              <a:rPr b="1" sz="2989" lang="en-US"/>
              <a:t>ो</a:t>
            </a:r>
            <a:r>
              <a:rPr b="1" sz="2989" lang="en-US"/>
              <a:t>न</a:t>
            </a:r>
            <a:r>
              <a:rPr b="1" sz="2989" lang="en-US"/>
              <a:t>ध</a:t>
            </a:r>
            <a:r>
              <a:rPr b="1" sz="2989" lang="en-US"/>
              <a:t>र</a:t>
            </a:r>
            <a:r>
              <a:rPr sz="2989" lang="en-US"/>
              <a:t> भी कहा गया है</a:t>
            </a:r>
            <a:r>
              <a:rPr sz="2989" lang="en-US"/>
              <a:t>।</a:t>
            </a:r>
            <a:endParaRPr sz="2989" lang="en-US"/>
          </a:p>
          <a:p>
            <a:pPr indent="0" marL="0">
              <a:buNone/>
            </a:pPr>
            <a:r>
              <a:rPr sz="2989" lang="en-US"/>
              <a:t>*</a:t>
            </a:r>
            <a:r>
              <a:rPr sz="2989" lang="en-US"/>
              <a:t> </a:t>
            </a:r>
            <a:r>
              <a:rPr sz="2989" lang="en-US"/>
              <a:t>सुल्तान की पहली </a:t>
            </a:r>
            <a:r>
              <a:rPr sz="2989" lang="en-US"/>
              <a:t>अ</a:t>
            </a:r>
            <a:r>
              <a:rPr sz="2989" lang="en-US"/>
              <a:t>स</a:t>
            </a:r>
            <a:r>
              <a:rPr sz="2989" lang="en-US"/>
              <a:t>फल योजना राजधानी में परिवर्तन तथा अंतिम </a:t>
            </a:r>
            <a:r>
              <a:rPr sz="2989" lang="en-US"/>
              <a:t>(</a:t>
            </a:r>
            <a:r>
              <a:rPr sz="2989" lang="en-US"/>
              <a:t>पांचवी</a:t>
            </a:r>
            <a:r>
              <a:rPr sz="2989" lang="en-US"/>
              <a:t>)</a:t>
            </a:r>
            <a:r>
              <a:rPr sz="2989" lang="en-US"/>
              <a:t> </a:t>
            </a:r>
            <a:r>
              <a:rPr sz="2989" lang="en-US"/>
              <a:t>य</a:t>
            </a:r>
            <a:r>
              <a:rPr sz="2989" lang="en-US"/>
              <a:t>ो</a:t>
            </a:r>
            <a:r>
              <a:rPr sz="2989" lang="en-US"/>
              <a:t>जना</a:t>
            </a:r>
            <a:r>
              <a:rPr sz="2989" lang="en-US"/>
              <a:t> </a:t>
            </a:r>
            <a:r>
              <a:rPr sz="2989" lang="en-US"/>
              <a:t>द</a:t>
            </a:r>
            <a:r>
              <a:rPr sz="2989" lang="en-US"/>
              <a:t>ो</a:t>
            </a:r>
            <a:r>
              <a:rPr sz="2989" lang="en-US"/>
              <a:t>आ</a:t>
            </a:r>
            <a:r>
              <a:rPr sz="2989" lang="en-US"/>
              <a:t>ब</a:t>
            </a:r>
            <a:r>
              <a:rPr sz="2989" lang="en-US"/>
              <a:t> </a:t>
            </a:r>
            <a:r>
              <a:rPr sz="2989" lang="en-US"/>
              <a:t>में</a:t>
            </a:r>
            <a:r>
              <a:rPr sz="2989" lang="en-US"/>
              <a:t> कर वृद्धि थी</a:t>
            </a:r>
            <a:r>
              <a:rPr sz="2989" lang="en-US"/>
              <a:t>।</a:t>
            </a:r>
            <a:endParaRPr sz="2989" lang="en-US"/>
          </a:p>
          <a:p>
            <a:pPr indent="0" marL="0">
              <a:buNone/>
            </a:pPr>
            <a:r>
              <a:rPr b="1" sz="4100" lang="en-US">
                <a:solidFill>
                  <a:srgbClr val="FF6600"/>
                </a:solidFill>
              </a:rPr>
              <a:t>T</a:t>
            </a:r>
            <a:r>
              <a:rPr b="1" sz="4100" lang="en-US">
                <a:solidFill>
                  <a:srgbClr val="FF6600"/>
                </a:solidFill>
              </a:rPr>
              <a:t>o</a:t>
            </a:r>
            <a:r>
              <a:rPr b="1" sz="4100" lang="en-US">
                <a:solidFill>
                  <a:srgbClr val="FF6600"/>
                </a:solidFill>
              </a:rPr>
              <a:t> be</a:t>
            </a:r>
            <a:r>
              <a:rPr b="1" sz="4100" lang="en-US">
                <a:solidFill>
                  <a:srgbClr val="FF6600"/>
                </a:solidFill>
              </a:rPr>
              <a:t> continued</a:t>
            </a:r>
            <a:r>
              <a:rPr b="1" sz="4100" lang="en-US">
                <a:solidFill>
                  <a:srgbClr val="FF6600"/>
                </a:solidFill>
              </a:rPr>
              <a:t>.</a:t>
            </a:r>
            <a:r>
              <a:rPr b="1" sz="4100" lang="en-US">
                <a:solidFill>
                  <a:srgbClr val="FF6600"/>
                </a:solidFill>
              </a:rPr>
              <a:t>.</a:t>
            </a:r>
            <a:r>
              <a:rPr b="1" sz="4100" lang="en-US">
                <a:solidFill>
                  <a:srgbClr val="FF6600"/>
                </a:solidFill>
              </a:rPr>
              <a:t>.</a:t>
            </a:r>
            <a:r>
              <a:rPr b="1" sz="4100" lang="en-US">
                <a:solidFill>
                  <a:srgbClr val="FF6600"/>
                </a:solidFill>
              </a:rPr>
              <a:t>.</a:t>
            </a:r>
            <a:r>
              <a:rPr b="1" sz="4100" lang="en-US">
                <a:solidFill>
                  <a:srgbClr val="FF6600"/>
                </a:solidFill>
              </a:rPr>
              <a:t>.</a:t>
            </a:r>
            <a:r>
              <a:rPr b="1" sz="4100" lang="en-US">
                <a:solidFill>
                  <a:srgbClr val="FF6600"/>
                </a:solidFill>
              </a:rPr>
              <a:t>.</a:t>
            </a:r>
            <a:r>
              <a:rPr b="1" sz="4100" lang="en-US">
                <a:solidFill>
                  <a:srgbClr val="FF6600"/>
                </a:solidFill>
              </a:rPr>
              <a:t>.</a:t>
            </a:r>
            <a:endParaRPr b="1" sz="4100" lang="en-US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4300" lang="en-US">
                <a:solidFill>
                  <a:srgbClr val="008000"/>
                </a:solidFill>
              </a:rPr>
              <a:t> </a:t>
            </a:r>
            <a:r>
              <a:rPr b="1" sz="4300" lang="en-US">
                <a:solidFill>
                  <a:srgbClr val="008000"/>
                </a:solidFill>
              </a:rPr>
              <a:t>मोहम्मद</a:t>
            </a:r>
            <a:r>
              <a:rPr b="1" sz="4300" lang="en-US">
                <a:solidFill>
                  <a:srgbClr val="008000"/>
                </a:solidFill>
              </a:rPr>
              <a:t> बिन</a:t>
            </a:r>
            <a:r>
              <a:rPr b="1" sz="4300" lang="en-US">
                <a:solidFill>
                  <a:srgbClr val="008000"/>
                </a:solidFill>
              </a:rPr>
              <a:t> तुगलक</a:t>
            </a:r>
            <a:r>
              <a:rPr b="1" sz="4300" lang="en-US">
                <a:solidFill>
                  <a:srgbClr val="008000"/>
                </a:solidFill>
              </a:rPr>
              <a:t> </a:t>
            </a:r>
            <a:r>
              <a:rPr b="1" sz="4300" lang="en-US">
                <a:solidFill>
                  <a:srgbClr val="008000"/>
                </a:solidFill>
              </a:rPr>
              <a:t>(</a:t>
            </a:r>
            <a:r>
              <a:rPr b="1" sz="4300" lang="en-US">
                <a:solidFill>
                  <a:srgbClr val="008000"/>
                </a:solidFill>
              </a:rPr>
              <a:t>1325</a:t>
            </a:r>
            <a:r>
              <a:rPr b="1" sz="4300" lang="en-US">
                <a:solidFill>
                  <a:srgbClr val="008000"/>
                </a:solidFill>
              </a:rPr>
              <a:t>-</a:t>
            </a:r>
            <a:r>
              <a:rPr b="1" sz="4300" lang="en-US">
                <a:solidFill>
                  <a:srgbClr val="008000"/>
                </a:solidFill>
              </a:rPr>
              <a:t>135</a:t>
            </a:r>
            <a:r>
              <a:rPr b="1" sz="4300" lang="en-US">
                <a:solidFill>
                  <a:srgbClr val="008000"/>
                </a:solidFill>
              </a:rPr>
              <a:t>1</a:t>
            </a:r>
            <a:r>
              <a:rPr b="1" sz="4300" lang="en-US">
                <a:solidFill>
                  <a:srgbClr val="008000"/>
                </a:solidFill>
              </a:rPr>
              <a:t> </a:t>
            </a:r>
            <a:r>
              <a:rPr b="1" sz="4300" lang="en-US">
                <a:solidFill>
                  <a:srgbClr val="008000"/>
                </a:solidFill>
              </a:rPr>
              <a:t>ई</a:t>
            </a:r>
            <a:r>
              <a:rPr b="1" sz="4300" lang="en-US">
                <a:solidFill>
                  <a:srgbClr val="008000"/>
                </a:solidFill>
              </a:rPr>
              <a:t>.</a:t>
            </a:r>
            <a:r>
              <a:rPr b="1" sz="4300" lang="en-US">
                <a:solidFill>
                  <a:srgbClr val="008000"/>
                </a:solidFill>
              </a:rPr>
              <a:t>)</a:t>
            </a:r>
            <a:endParaRPr b="1" sz="4300" lang="en-US">
              <a:solidFill>
                <a:srgbClr val="008000"/>
              </a:solidFill>
            </a:endParaRPr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दिल्ली सल्तनत के सुल्तानों में मोहम्मद बिन तुगलक सर्वाधिक विलक्षण व्यक्तित्व वाला शासक था</a:t>
            </a:r>
            <a:r>
              <a:rPr sz="3100" lang="en-US"/>
              <a:t>।</a:t>
            </a:r>
            <a:r>
              <a:rPr sz="3100" lang="en-US"/>
              <a:t> वह अरबी एवं फारसी का महान विद्वान तथा ज्ञान विज्ञान की विभिन्न विधाओं जैसे खगोल शास्त्र</a:t>
            </a:r>
            <a:r>
              <a:rPr sz="3100" lang="en-US"/>
              <a:t>,</a:t>
            </a:r>
            <a:r>
              <a:rPr sz="3100" lang="en-US"/>
              <a:t> दर्शन</a:t>
            </a:r>
            <a:r>
              <a:rPr sz="3100" lang="en-US"/>
              <a:t>,</a:t>
            </a:r>
            <a:r>
              <a:rPr sz="3100" lang="en-US"/>
              <a:t> गणित</a:t>
            </a:r>
            <a:r>
              <a:rPr sz="3100" lang="en-US"/>
              <a:t>,</a:t>
            </a:r>
            <a:r>
              <a:rPr sz="3100" lang="en-US"/>
              <a:t> चिकित्सा विज्ञान</a:t>
            </a:r>
            <a:r>
              <a:rPr sz="3100" lang="en-US"/>
              <a:t>,</a:t>
            </a:r>
            <a:r>
              <a:rPr sz="3100" lang="en-US"/>
              <a:t> तर्कशास्त्र आदि में पारंगत था</a:t>
            </a:r>
            <a:r>
              <a:rPr sz="3100" lang="en-US"/>
              <a:t>।</a:t>
            </a:r>
            <a:r>
              <a:rPr sz="3100" lang="en-US"/>
              <a:t> मोहम्मद बिन तुगलक शेख अल</a:t>
            </a:r>
            <a:r>
              <a:rPr sz="3100" lang="en-US"/>
              <a:t>ा</a:t>
            </a:r>
            <a:r>
              <a:rPr sz="3100" lang="en-US"/>
              <a:t>उद्दीन का शिष्य था जो फरीद का पोता था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उसका</a:t>
            </a:r>
            <a:r>
              <a:rPr sz="3100" lang="en-US"/>
              <a:t> नाम</a:t>
            </a:r>
            <a:r>
              <a:rPr sz="3100" lang="en-US"/>
              <a:t> कई</a:t>
            </a:r>
            <a:r>
              <a:rPr sz="3100" lang="en-US"/>
              <a:t> सं</a:t>
            </a:r>
            <a:r>
              <a:rPr sz="3100" lang="en-US"/>
              <a:t>ज्ञ</a:t>
            </a:r>
            <a:r>
              <a:rPr sz="3100" lang="en-US"/>
              <a:t>ा</a:t>
            </a:r>
            <a:r>
              <a:rPr sz="3100" lang="en-US"/>
              <a:t>ओं से</a:t>
            </a:r>
            <a:r>
              <a:rPr sz="3100" lang="en-US"/>
              <a:t> जोड़ा गया</a:t>
            </a:r>
            <a:r>
              <a:rPr sz="3100" lang="en-US"/>
              <a:t>-</a:t>
            </a:r>
            <a:r>
              <a:rPr sz="3100" lang="en-US"/>
              <a:t> अंतर</a:t>
            </a:r>
            <a:r>
              <a:rPr sz="3100" lang="en-US"/>
              <a:t>्</a:t>
            </a:r>
            <a:r>
              <a:rPr sz="3100" lang="en-US"/>
              <a:t>विरोधी</a:t>
            </a:r>
            <a:r>
              <a:rPr sz="3100" lang="en-US"/>
              <a:t> का</a:t>
            </a:r>
            <a:r>
              <a:rPr sz="3100" lang="en-US"/>
              <a:t> वि</a:t>
            </a:r>
            <a:r>
              <a:rPr sz="3100" lang="en-US"/>
              <a:t>स</a:t>
            </a:r>
            <a:r>
              <a:rPr sz="3100" lang="en-US"/>
              <a:t>्</a:t>
            </a:r>
            <a:r>
              <a:rPr sz="3100" lang="en-US"/>
              <a:t>म</a:t>
            </a:r>
            <a:r>
              <a:rPr sz="3100" lang="en-US"/>
              <a:t>य</a:t>
            </a:r>
            <a:r>
              <a:rPr sz="3100" lang="en-US"/>
              <a:t>कारी</a:t>
            </a:r>
            <a:r>
              <a:rPr sz="3100" lang="en-US"/>
              <a:t> मिश्रण</a:t>
            </a:r>
            <a:r>
              <a:rPr sz="3100" lang="en-US"/>
              <a:t>,</a:t>
            </a:r>
            <a:r>
              <a:rPr sz="3100" lang="en-US"/>
              <a:t> </a:t>
            </a:r>
            <a:r>
              <a:rPr sz="3100" lang="en-US"/>
              <a:t>रक्त</a:t>
            </a:r>
            <a:r>
              <a:rPr sz="3100" lang="en-US"/>
              <a:t> का</a:t>
            </a:r>
            <a:r>
              <a:rPr sz="3100" lang="en-US"/>
              <a:t> प्यासा</a:t>
            </a:r>
            <a:r>
              <a:rPr sz="3100" lang="en-US"/>
              <a:t> अथवा</a:t>
            </a:r>
            <a:r>
              <a:rPr sz="3100" lang="en-US"/>
              <a:t> परोपकारी आदि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उसके शासनकाल में 1333 ईस्वी में </a:t>
            </a:r>
            <a:r>
              <a:rPr b="1" lang="en-US"/>
              <a:t>अफ्रीकी यात्री इब्नबतूता</a:t>
            </a:r>
            <a:r>
              <a:rPr lang="en-US"/>
              <a:t> भारत आया था</a:t>
            </a:r>
            <a:r>
              <a:rPr lang="en-US"/>
              <a:t>।</a:t>
            </a:r>
            <a:r>
              <a:rPr lang="en-US"/>
              <a:t> सुल्तान ने उसका खूब स्वागत किया तथा दिल्ली का </a:t>
            </a:r>
            <a:r>
              <a:rPr b="1" lang="en-US"/>
              <a:t>काजी</a:t>
            </a:r>
            <a:r>
              <a:rPr lang="en-US"/>
              <a:t> नियुक्त किया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1342 ईस्वी में </a:t>
            </a:r>
            <a:r>
              <a:rPr lang="en-US"/>
              <a:t>इ</a:t>
            </a:r>
            <a:r>
              <a:rPr lang="en-US"/>
              <a:t>ब</a:t>
            </a:r>
            <a:r>
              <a:rPr lang="en-US"/>
              <a:t>्</a:t>
            </a:r>
            <a:r>
              <a:rPr lang="en-US"/>
              <a:t>न</a:t>
            </a:r>
            <a:r>
              <a:rPr lang="en-US"/>
              <a:t>बतूता</a:t>
            </a:r>
            <a:r>
              <a:rPr lang="en-US"/>
              <a:t> सुल्तान के राजदूत की हैसियत से चीनी शासक </a:t>
            </a:r>
            <a:r>
              <a:rPr b="1" lang="en-US"/>
              <a:t>तोगन तिमुर</a:t>
            </a:r>
            <a:r>
              <a:rPr lang="en-US"/>
              <a:t> के दरबार में गया</a:t>
            </a:r>
            <a:r>
              <a:rPr lang="en-US"/>
              <a:t>।</a:t>
            </a:r>
            <a:r>
              <a:rPr lang="en-US"/>
              <a:t> इस यात्री ने मुहम्मद तुगलक के समय की घटनाओं का अपनी पुस्तक </a:t>
            </a:r>
            <a:r>
              <a:rPr b="1" lang="en-US"/>
              <a:t>रेहला </a:t>
            </a:r>
            <a:r>
              <a:rPr lang="en-US"/>
              <a:t>में उल्लेख किया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b="1" lang="en-US"/>
              <a:t> </a:t>
            </a:r>
            <a:r>
              <a:rPr b="1" lang="en-US"/>
              <a:t>इब्नबतूता </a:t>
            </a:r>
            <a:r>
              <a:rPr lang="en-US"/>
              <a:t>के अनुसार कुछ समय तुगलक साम्राज्य 23 प्रांतों में बटा हुआ था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कश्मीर</a:t>
            </a:r>
            <a:r>
              <a:rPr lang="en-US"/>
              <a:t> एवं आधुनिक बलूचिस्तान को छोड़कर लगभग सारा हिंदुस्तान दिल्ली सल्तनत के नियंत्रण में था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>
            <a:normAutofit fontScale="96870" lnSpcReduction="20000"/>
          </a:bodyPr>
          <a:p>
            <a:pPr indent="0" marL="0">
              <a:buNone/>
            </a:pPr>
            <a:r>
              <a:rPr b="1" sz="3195" lang="en-US"/>
              <a:t>*</a:t>
            </a:r>
            <a:r>
              <a:rPr b="1" sz="3195" lang="en-US"/>
              <a:t> </a:t>
            </a:r>
            <a:r>
              <a:rPr b="1" sz="3195" lang="en-US"/>
              <a:t>राजनीतिक एवं प्रशासनिक योजनाएं</a:t>
            </a:r>
            <a:r>
              <a:rPr b="1" sz="3195" lang="en-US"/>
              <a:t> </a:t>
            </a:r>
            <a:r>
              <a:rPr b="1" sz="3195" lang="en-US"/>
              <a:t>-</a:t>
            </a:r>
            <a:r>
              <a:rPr b="1" sz="3195" lang="en-US"/>
              <a:t> </a:t>
            </a:r>
            <a:r>
              <a:rPr sz="3195" lang="en-US"/>
              <a:t>ब</a:t>
            </a:r>
            <a:r>
              <a:rPr sz="3195" lang="en-US"/>
              <a:t>र</a:t>
            </a:r>
            <a:r>
              <a:rPr sz="3195" lang="en-US"/>
              <a:t>नी सुल्तान की पांच मुख्य योजनाओं का विशेष रूप से उल्लेख करता है</a:t>
            </a:r>
            <a:r>
              <a:rPr sz="3195" lang="en-US"/>
              <a:t> </a:t>
            </a:r>
            <a:r>
              <a:rPr sz="3195" lang="en-US"/>
              <a:t>-</a:t>
            </a:r>
            <a:r>
              <a:rPr sz="3195" lang="en-US"/>
              <a:t> </a:t>
            </a:r>
            <a:r>
              <a:rPr b="1" sz="3195" lang="en-US"/>
              <a:t>1</a:t>
            </a:r>
            <a:r>
              <a:rPr b="1" sz="3195" lang="en-US"/>
              <a:t>.</a:t>
            </a:r>
            <a:r>
              <a:rPr b="1" sz="3195" lang="en-US"/>
              <a:t>दोआब में कर वृद्धि</a:t>
            </a:r>
            <a:r>
              <a:rPr b="1" sz="3195" lang="en-US"/>
              <a:t> </a:t>
            </a:r>
            <a:r>
              <a:rPr b="1" sz="3195" lang="en-US"/>
              <a:t>(</a:t>
            </a:r>
            <a:r>
              <a:rPr b="1" sz="3195" lang="en-US"/>
              <a:t>1</a:t>
            </a:r>
            <a:r>
              <a:rPr b="1" sz="3195" lang="en-US"/>
              <a:t>333</a:t>
            </a:r>
            <a:r>
              <a:rPr b="1" sz="3195" lang="en-US"/>
              <a:t>-</a:t>
            </a:r>
            <a:r>
              <a:rPr b="1" sz="3195" lang="en-US"/>
              <a:t>34</a:t>
            </a:r>
            <a:r>
              <a:rPr b="1" sz="3195" lang="en-US"/>
              <a:t>)</a:t>
            </a:r>
            <a:r>
              <a:rPr b="1" sz="3195" lang="en-US"/>
              <a:t> </a:t>
            </a:r>
            <a:r>
              <a:rPr b="1" sz="3195" lang="en-US"/>
              <a:t>2</a:t>
            </a:r>
            <a:r>
              <a:rPr b="1" sz="3195" lang="en-US"/>
              <a:t>.</a:t>
            </a:r>
            <a:r>
              <a:rPr b="1" sz="3195" lang="en-US"/>
              <a:t> </a:t>
            </a:r>
            <a:r>
              <a:rPr b="1" sz="3195" lang="en-US"/>
              <a:t>देवगिरी</a:t>
            </a:r>
            <a:r>
              <a:rPr b="1" sz="3195" lang="en-US"/>
              <a:t> को राजधानी</a:t>
            </a:r>
            <a:r>
              <a:rPr b="1" sz="3195" lang="en-US"/>
              <a:t> बनाना</a:t>
            </a:r>
            <a:r>
              <a:rPr b="1" sz="3195" lang="en-US"/>
              <a:t> </a:t>
            </a:r>
            <a:r>
              <a:rPr b="1" sz="3195" lang="en-US"/>
              <a:t>(</a:t>
            </a:r>
            <a:r>
              <a:rPr b="1" sz="3195" lang="en-US"/>
              <a:t>1326</a:t>
            </a:r>
            <a:r>
              <a:rPr b="1" sz="3195" lang="en-US"/>
              <a:t>-</a:t>
            </a:r>
            <a:r>
              <a:rPr b="1" sz="3195" lang="en-US"/>
              <a:t>2</a:t>
            </a:r>
            <a:r>
              <a:rPr b="1" sz="3195" lang="en-US"/>
              <a:t>7</a:t>
            </a:r>
            <a:r>
              <a:rPr b="1" sz="3195" lang="en-US"/>
              <a:t>)</a:t>
            </a:r>
            <a:r>
              <a:rPr b="1" sz="3195" lang="en-US"/>
              <a:t> </a:t>
            </a:r>
            <a:r>
              <a:rPr b="1" sz="3195" lang="en-US"/>
              <a:t>3</a:t>
            </a:r>
            <a:r>
              <a:rPr b="1" sz="3195" lang="en-US"/>
              <a:t>.</a:t>
            </a:r>
            <a:r>
              <a:rPr b="1" sz="3195" lang="en-US"/>
              <a:t> सांकेतिक</a:t>
            </a:r>
            <a:r>
              <a:rPr b="1" sz="3195" lang="en-US"/>
              <a:t> मुद्रा</a:t>
            </a:r>
            <a:r>
              <a:rPr b="1" sz="3195" lang="en-US"/>
              <a:t> जारी</a:t>
            </a:r>
            <a:r>
              <a:rPr b="1" sz="3195" lang="en-US"/>
              <a:t> करना</a:t>
            </a:r>
            <a:r>
              <a:rPr b="1" sz="3195" lang="en-US"/>
              <a:t> </a:t>
            </a:r>
            <a:r>
              <a:rPr b="1" sz="3195" lang="en-US"/>
              <a:t>(</a:t>
            </a:r>
            <a:r>
              <a:rPr b="1" sz="3195" lang="en-US"/>
              <a:t>133</a:t>
            </a:r>
            <a:r>
              <a:rPr b="1" sz="3195" lang="en-US"/>
              <a:t>0</a:t>
            </a:r>
            <a:r>
              <a:rPr b="1" sz="3195" lang="en-US"/>
              <a:t>-</a:t>
            </a:r>
            <a:r>
              <a:rPr b="1" sz="3195" lang="en-US"/>
              <a:t>31</a:t>
            </a:r>
            <a:r>
              <a:rPr b="1" sz="3195" lang="en-US"/>
              <a:t>)</a:t>
            </a:r>
            <a:r>
              <a:rPr b="1" sz="3195" lang="en-US"/>
              <a:t> </a:t>
            </a:r>
            <a:r>
              <a:rPr b="1" sz="3195" lang="en-US"/>
              <a:t>4</a:t>
            </a:r>
            <a:r>
              <a:rPr b="1" sz="3195" lang="en-US"/>
              <a:t>.</a:t>
            </a:r>
            <a:r>
              <a:rPr b="1" sz="3195" lang="en-US"/>
              <a:t> खुरासान</a:t>
            </a:r>
            <a:r>
              <a:rPr b="1" sz="3195" lang="en-US"/>
              <a:t> पर आक्रमण</a:t>
            </a:r>
            <a:r>
              <a:rPr b="1" sz="3195" lang="en-US"/>
              <a:t> </a:t>
            </a:r>
            <a:r>
              <a:rPr b="1" sz="3195" lang="en-US"/>
              <a:t>(</a:t>
            </a:r>
            <a:r>
              <a:rPr b="1" sz="3195" lang="en-US"/>
              <a:t>1332</a:t>
            </a:r>
            <a:r>
              <a:rPr b="1" sz="3195" lang="en-US"/>
              <a:t>-</a:t>
            </a:r>
            <a:r>
              <a:rPr b="1" sz="3195" lang="en-US"/>
              <a:t>33</a:t>
            </a:r>
            <a:r>
              <a:rPr b="1" sz="3195" lang="en-US"/>
              <a:t>)</a:t>
            </a:r>
            <a:r>
              <a:rPr b="1" sz="3195" lang="en-US"/>
              <a:t> </a:t>
            </a:r>
            <a:r>
              <a:rPr b="1" sz="3195" lang="en-US"/>
              <a:t>5</a:t>
            </a:r>
            <a:r>
              <a:rPr b="1" sz="3195" lang="en-US"/>
              <a:t>.</a:t>
            </a:r>
            <a:r>
              <a:rPr b="1" sz="3195" lang="en-US"/>
              <a:t> कराचिल अभियान</a:t>
            </a:r>
            <a:r>
              <a:rPr b="1" sz="3195" lang="en-US"/>
              <a:t> </a:t>
            </a:r>
            <a:r>
              <a:rPr b="1" sz="3195" lang="en-US"/>
              <a:t>(</a:t>
            </a:r>
            <a:r>
              <a:rPr b="1" sz="3195" lang="en-US"/>
              <a:t>1337</a:t>
            </a:r>
            <a:r>
              <a:rPr b="1" sz="3195" lang="en-US"/>
              <a:t>-</a:t>
            </a:r>
            <a:r>
              <a:rPr b="1" sz="3195" lang="en-US"/>
              <a:t>3</a:t>
            </a:r>
            <a:r>
              <a:rPr b="1" sz="3195" lang="en-US"/>
              <a:t>8</a:t>
            </a:r>
            <a:r>
              <a:rPr b="1" sz="3195" lang="en-US"/>
              <a:t>)</a:t>
            </a:r>
            <a:r>
              <a:rPr b="1" sz="3195" lang="en-US"/>
              <a:t>।</a:t>
            </a:r>
            <a:endParaRPr b="1" sz="3195" lang="en-US"/>
          </a:p>
          <a:p>
            <a:pPr indent="0" marL="0">
              <a:buNone/>
            </a:pPr>
            <a:r>
              <a:rPr sz="3195" lang="en-US"/>
              <a:t>*</a:t>
            </a:r>
            <a:r>
              <a:rPr sz="3195" lang="en-US"/>
              <a:t> </a:t>
            </a:r>
            <a:r>
              <a:rPr sz="3195" lang="en-US"/>
              <a:t>कुछ</a:t>
            </a:r>
            <a:r>
              <a:rPr sz="3195" lang="en-US"/>
              <a:t> विद्वानों</a:t>
            </a:r>
            <a:r>
              <a:rPr sz="3195" lang="en-US"/>
              <a:t> के</a:t>
            </a:r>
            <a:r>
              <a:rPr sz="3195" lang="en-US"/>
              <a:t> अनुसार</a:t>
            </a:r>
            <a:r>
              <a:rPr sz="3195" lang="en-US"/>
              <a:t> ट्रांस</a:t>
            </a:r>
            <a:r>
              <a:rPr sz="3195" lang="en-US"/>
              <a:t>ऑक्सियाना</a:t>
            </a:r>
            <a:r>
              <a:rPr sz="3195" lang="en-US"/>
              <a:t> के</a:t>
            </a:r>
            <a:r>
              <a:rPr sz="3195" lang="en-US"/>
              <a:t> मंगोल</a:t>
            </a:r>
            <a:r>
              <a:rPr sz="3195" lang="en-US"/>
              <a:t> शासक</a:t>
            </a:r>
            <a:r>
              <a:rPr sz="3195" lang="en-US"/>
              <a:t> </a:t>
            </a:r>
            <a:r>
              <a:rPr b="1" sz="3195" lang="en-US"/>
              <a:t>तरमा</a:t>
            </a:r>
            <a:r>
              <a:rPr b="1" sz="3195" lang="en-US"/>
              <a:t>शरी</a:t>
            </a:r>
            <a:r>
              <a:rPr b="1" sz="3195" lang="en-US"/>
              <a:t>न</a:t>
            </a:r>
            <a:r>
              <a:rPr b="1" sz="3195" lang="en-US"/>
              <a:t> </a:t>
            </a:r>
            <a:r>
              <a:rPr b="1" sz="3195" lang="en-US"/>
              <a:t>(</a:t>
            </a:r>
            <a:r>
              <a:rPr b="1" sz="3195" lang="en-US"/>
              <a:t>1327</a:t>
            </a:r>
            <a:r>
              <a:rPr b="1" sz="3195" lang="en-US"/>
              <a:t> ईसवी</a:t>
            </a:r>
            <a:r>
              <a:rPr b="1" sz="3195" lang="en-US"/>
              <a:t>)</a:t>
            </a:r>
            <a:r>
              <a:rPr b="1" sz="3195" lang="en-US"/>
              <a:t> </a:t>
            </a:r>
            <a:r>
              <a:rPr sz="3195" lang="en-US"/>
              <a:t>के</a:t>
            </a:r>
            <a:r>
              <a:rPr sz="3195" lang="en-US"/>
              <a:t> आक्रमण</a:t>
            </a:r>
            <a:r>
              <a:rPr sz="3195" lang="en-US"/>
              <a:t> को</a:t>
            </a:r>
            <a:r>
              <a:rPr sz="3195" lang="en-US"/>
              <a:t> रोकने</a:t>
            </a:r>
            <a:r>
              <a:rPr sz="3195" lang="en-US"/>
              <a:t> में</a:t>
            </a:r>
            <a:r>
              <a:rPr sz="3195" lang="en-US"/>
              <a:t> सुल्तान विफल</a:t>
            </a:r>
            <a:r>
              <a:rPr sz="3195" lang="en-US"/>
              <a:t> रहा</a:t>
            </a:r>
            <a:r>
              <a:rPr sz="3195" lang="en-US"/>
              <a:t> और</a:t>
            </a:r>
            <a:r>
              <a:rPr sz="3195" lang="en-US"/>
              <a:t> अंततः उसे</a:t>
            </a:r>
            <a:r>
              <a:rPr sz="3195" lang="en-US"/>
              <a:t> धन देकर वापस</a:t>
            </a:r>
            <a:r>
              <a:rPr sz="3195" lang="en-US"/>
              <a:t> </a:t>
            </a:r>
            <a:r>
              <a:rPr sz="3195" lang="en-US"/>
              <a:t>भ</a:t>
            </a:r>
            <a:r>
              <a:rPr sz="3195" lang="en-US"/>
              <a:t>ेजा</a:t>
            </a:r>
            <a:r>
              <a:rPr sz="3195" lang="en-US"/>
              <a:t>।</a:t>
            </a:r>
            <a:endParaRPr sz="3195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>
          <a:xfrm>
            <a:off x="1257300" y="1690688"/>
            <a:ext cx="7886700" cy="4351338"/>
          </a:xfrm>
        </p:spPr>
        <p:txBody>
          <a:bodyPr>
            <a:noAutofit/>
          </a:bodyPr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सुल्तान</a:t>
            </a:r>
            <a:r>
              <a:rPr sz="3100" lang="en-US"/>
              <a:t> ने कुछ</a:t>
            </a:r>
            <a:r>
              <a:rPr sz="3100" lang="en-US"/>
              <a:t> मंगोल</a:t>
            </a:r>
            <a:r>
              <a:rPr sz="3100" lang="en-US"/>
              <a:t> अफसरों</a:t>
            </a:r>
            <a:r>
              <a:rPr sz="3100" lang="en-US"/>
              <a:t> को</a:t>
            </a:r>
            <a:r>
              <a:rPr sz="3100" lang="en-US"/>
              <a:t> नौकरियां</a:t>
            </a:r>
            <a:r>
              <a:rPr sz="3100" lang="en-US"/>
              <a:t> दी</a:t>
            </a:r>
            <a:r>
              <a:rPr sz="3100" lang="en-US"/>
              <a:t> तथा</a:t>
            </a:r>
            <a:r>
              <a:rPr sz="3100" lang="en-US"/>
              <a:t> </a:t>
            </a:r>
            <a:r>
              <a:rPr sz="3100" lang="en-US"/>
              <a:t>त</a:t>
            </a:r>
            <a:r>
              <a:rPr sz="3100" lang="en-US"/>
              <a:t>र</a:t>
            </a:r>
            <a:r>
              <a:rPr sz="3100" lang="en-US"/>
              <a:t>म</a:t>
            </a:r>
            <a:r>
              <a:rPr sz="3100" lang="en-US"/>
              <a:t>ा</a:t>
            </a:r>
            <a:r>
              <a:rPr sz="3100" lang="en-US"/>
              <a:t>शरी</a:t>
            </a:r>
            <a:r>
              <a:rPr sz="3100" lang="en-US"/>
              <a:t>न</a:t>
            </a:r>
            <a:r>
              <a:rPr sz="3100" lang="en-US"/>
              <a:t> </a:t>
            </a:r>
            <a:r>
              <a:rPr sz="3100" lang="en-US"/>
              <a:t>से</a:t>
            </a:r>
            <a:r>
              <a:rPr sz="3100" lang="en-US"/>
              <a:t> मैत्रीपूर्ण</a:t>
            </a:r>
            <a:r>
              <a:rPr sz="3100" lang="en-US"/>
              <a:t> संबंध</a:t>
            </a:r>
            <a:r>
              <a:rPr sz="3100" lang="en-US"/>
              <a:t> स्थापित</a:t>
            </a:r>
            <a:r>
              <a:rPr sz="3100" lang="en-US"/>
              <a:t> किया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सुल्तान की सर्वाधिक विवादास्पद योजना दिल्ली से देवगिरी में राजधानी परिवर्तन था</a:t>
            </a:r>
            <a:r>
              <a:rPr sz="3100" lang="en-US"/>
              <a:t>।</a:t>
            </a:r>
            <a:r>
              <a:rPr sz="3100" lang="en-US"/>
              <a:t> 1327 ईस्वी में राजधानी </a:t>
            </a:r>
            <a:r>
              <a:rPr sz="3100" lang="en-US"/>
              <a:t>परिवर्तन</a:t>
            </a:r>
            <a:r>
              <a:rPr sz="3100" lang="en-US"/>
              <a:t> से</a:t>
            </a:r>
            <a:r>
              <a:rPr sz="3100" lang="en-US"/>
              <a:t> पूर्व</a:t>
            </a:r>
            <a:r>
              <a:rPr sz="3100" lang="en-US"/>
              <a:t> देवगिरी</a:t>
            </a:r>
            <a:r>
              <a:rPr sz="3100" lang="en-US"/>
              <a:t> को</a:t>
            </a:r>
            <a:r>
              <a:rPr sz="3100" lang="en-US"/>
              <a:t> दौलताबाद</a:t>
            </a:r>
            <a:r>
              <a:rPr sz="3100" lang="en-US"/>
              <a:t> नाम</a:t>
            </a:r>
            <a:r>
              <a:rPr sz="3100" lang="en-US"/>
              <a:t> दिया</a:t>
            </a:r>
            <a:r>
              <a:rPr sz="3100" lang="en-US"/>
              <a:t> गया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b="1" sz="3100" lang="en-US"/>
              <a:t>ई</a:t>
            </a:r>
            <a:r>
              <a:rPr b="1" sz="3100" lang="en-US"/>
              <a:t>स</a:t>
            </a:r>
            <a:r>
              <a:rPr b="1" sz="3100" lang="en-US"/>
              <a:t>ा</a:t>
            </a:r>
            <a:r>
              <a:rPr b="1" sz="3100" lang="en-US"/>
              <a:t>म</a:t>
            </a:r>
            <a:r>
              <a:rPr b="1" sz="3100" lang="en-US"/>
              <a:t>ी</a:t>
            </a:r>
            <a:r>
              <a:rPr b="1" sz="3100" lang="en-US"/>
              <a:t> </a:t>
            </a:r>
            <a:r>
              <a:rPr sz="3100" lang="en-US"/>
              <a:t>लिखता है कि सुल्तान खूनी एवं रक्त पिपासु था</a:t>
            </a:r>
            <a:r>
              <a:rPr sz="3100" lang="en-US"/>
              <a:t>।</a:t>
            </a:r>
            <a:r>
              <a:rPr sz="3100" lang="en-US"/>
              <a:t> वह दिल्ली वासियों को दंडित करना चाहता था क्योंकि वह लोग सुल्तान के महल में गालियों वाल</a:t>
            </a:r>
            <a:r>
              <a:rPr sz="3100" lang="en-US"/>
              <a:t>े</a:t>
            </a:r>
            <a:r>
              <a:rPr sz="3100" lang="en-US"/>
              <a:t> पत्र भेजते थे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sz="3200" lang="en-US"/>
              <a:t>*</a:t>
            </a:r>
            <a:r>
              <a:rPr b="1" sz="3200" lang="en-US"/>
              <a:t> </a:t>
            </a:r>
            <a:r>
              <a:rPr b="1" sz="3200" lang="en-US"/>
              <a:t>बरनी</a:t>
            </a:r>
            <a:r>
              <a:rPr sz="3200" lang="en-US"/>
              <a:t> के अनुसार </a:t>
            </a:r>
            <a:r>
              <a:rPr sz="3200" lang="en-US"/>
              <a:t>च</a:t>
            </a:r>
            <a:r>
              <a:rPr sz="3200" lang="en-US"/>
              <a:t>ू</a:t>
            </a:r>
            <a:r>
              <a:rPr sz="3200" lang="en-US"/>
              <a:t>ं</a:t>
            </a:r>
            <a:r>
              <a:rPr sz="3200" lang="en-US"/>
              <a:t>कि</a:t>
            </a:r>
            <a:r>
              <a:rPr sz="3200" lang="en-US"/>
              <a:t> देवगिरी साम्राज्य के केंद्र में स्थित था तथा सभी दिशाओं में एक जैसी दूरी थी</a:t>
            </a:r>
            <a:r>
              <a:rPr sz="3200" lang="en-US"/>
              <a:t>।</a:t>
            </a:r>
            <a:r>
              <a:rPr sz="3200" lang="en-US"/>
              <a:t> अतः इसे नई राजधानी के लिए चुना गया</a:t>
            </a:r>
            <a:r>
              <a:rPr sz="3200" lang="en-US"/>
              <a:t>।</a:t>
            </a:r>
            <a:endParaRPr sz="3200" lang="en-US"/>
          </a:p>
          <a:p>
            <a:pPr indent="0" marL="0">
              <a:buNone/>
            </a:pPr>
            <a:r>
              <a:rPr sz="3200" lang="en-US"/>
              <a:t>*</a:t>
            </a:r>
            <a:r>
              <a:rPr sz="3200" lang="en-US"/>
              <a:t> देवगिरि </a:t>
            </a:r>
            <a:r>
              <a:rPr sz="3200" lang="en-US"/>
              <a:t>(</a:t>
            </a:r>
            <a:r>
              <a:rPr sz="3200" lang="en-US"/>
              <a:t>दौलताबाद</a:t>
            </a:r>
            <a:r>
              <a:rPr sz="3200" lang="en-US"/>
              <a:t>)</a:t>
            </a:r>
            <a:r>
              <a:rPr sz="3200" lang="en-US"/>
              <a:t> मुस्लिम</a:t>
            </a:r>
            <a:r>
              <a:rPr sz="3200" lang="en-US"/>
              <a:t> संस्कृति</a:t>
            </a:r>
            <a:r>
              <a:rPr sz="3200" lang="en-US"/>
              <a:t> का</a:t>
            </a:r>
            <a:r>
              <a:rPr sz="3200" lang="en-US"/>
              <a:t> केंद्र</a:t>
            </a:r>
            <a:r>
              <a:rPr sz="3200" lang="en-US"/>
              <a:t> था</a:t>
            </a:r>
            <a:r>
              <a:rPr sz="3200" lang="en-US"/>
              <a:t>।</a:t>
            </a:r>
            <a:r>
              <a:rPr sz="3200" lang="en-US"/>
              <a:t> इसी</a:t>
            </a:r>
            <a:r>
              <a:rPr sz="3200" lang="en-US"/>
              <a:t> स्थान</a:t>
            </a:r>
            <a:r>
              <a:rPr sz="3200" lang="en-US"/>
              <a:t> पर</a:t>
            </a:r>
            <a:r>
              <a:rPr sz="3200" lang="en-US"/>
              <a:t> बहमनी</a:t>
            </a:r>
            <a:r>
              <a:rPr sz="3200" lang="en-US"/>
              <a:t> राज्य</a:t>
            </a:r>
            <a:r>
              <a:rPr sz="3200" lang="en-US"/>
              <a:t> का</a:t>
            </a:r>
            <a:r>
              <a:rPr sz="3200" lang="en-US"/>
              <a:t> विकास</a:t>
            </a:r>
            <a:r>
              <a:rPr sz="3200" lang="en-US"/>
              <a:t> हुआ</a:t>
            </a:r>
            <a:r>
              <a:rPr sz="3200" lang="en-US"/>
              <a:t>।</a:t>
            </a:r>
            <a:endParaRPr sz="3200" lang="en-US"/>
          </a:p>
          <a:p>
            <a:pPr indent="0" marL="0">
              <a:buNone/>
            </a:pPr>
            <a:r>
              <a:rPr sz="3200" lang="en-US"/>
              <a:t>*</a:t>
            </a:r>
            <a:r>
              <a:rPr sz="3200" lang="en-US"/>
              <a:t> </a:t>
            </a:r>
            <a:r>
              <a:rPr sz="3200" lang="en-US"/>
              <a:t>देवगिरी को</a:t>
            </a:r>
            <a:r>
              <a:rPr b="1" sz="3200" lang="en-US"/>
              <a:t> कु</a:t>
            </a:r>
            <a:r>
              <a:rPr b="1" sz="3200" lang="en-US"/>
              <a:t>ब</a:t>
            </a:r>
            <a:r>
              <a:rPr b="1" sz="3200" lang="en-US"/>
              <a:t>त</a:t>
            </a:r>
            <a:r>
              <a:rPr b="1" sz="3200" lang="en-US"/>
              <a:t>ु</a:t>
            </a:r>
            <a:r>
              <a:rPr b="1" sz="3200" lang="en-US"/>
              <a:t>ल इस्लाम</a:t>
            </a:r>
            <a:r>
              <a:rPr b="1" sz="3200" lang="en-US"/>
              <a:t> </a:t>
            </a:r>
            <a:r>
              <a:rPr sz="3200" lang="en-US"/>
              <a:t>भी</a:t>
            </a:r>
            <a:r>
              <a:rPr sz="3200" lang="en-US"/>
              <a:t> कहा</a:t>
            </a:r>
            <a:r>
              <a:rPr sz="3200" lang="en-US"/>
              <a:t> गया</a:t>
            </a:r>
            <a:r>
              <a:rPr sz="3200" lang="en-US"/>
              <a:t>।</a:t>
            </a:r>
            <a:r>
              <a:rPr sz="3200" lang="en-US"/>
              <a:t> </a:t>
            </a:r>
            <a:r>
              <a:rPr sz="3200" lang="en-US"/>
              <a:t>लेनपूल</a:t>
            </a:r>
            <a:r>
              <a:rPr sz="3200" lang="en-US"/>
              <a:t> </a:t>
            </a:r>
            <a:r>
              <a:rPr sz="3200" lang="en-US"/>
              <a:t>ने</a:t>
            </a:r>
            <a:r>
              <a:rPr sz="3200" lang="en-US"/>
              <a:t> दौलताबाद</a:t>
            </a:r>
            <a:r>
              <a:rPr sz="3200" lang="en-US"/>
              <a:t> को</a:t>
            </a:r>
            <a:r>
              <a:rPr sz="3200" lang="en-US"/>
              <a:t> गुमराह</a:t>
            </a:r>
            <a:r>
              <a:rPr sz="3200" lang="en-US"/>
              <a:t> शक्ति</a:t>
            </a:r>
            <a:r>
              <a:rPr sz="3200" lang="en-US"/>
              <a:t> का</a:t>
            </a:r>
            <a:r>
              <a:rPr sz="3200" lang="en-US"/>
              <a:t> स्मारक</a:t>
            </a:r>
            <a:r>
              <a:rPr sz="3200" lang="en-US"/>
              <a:t> कहा</a:t>
            </a:r>
            <a:r>
              <a:rPr sz="3200" lang="en-US"/>
              <a:t> है</a:t>
            </a:r>
            <a:r>
              <a:rPr sz="3200" lang="en-US"/>
              <a:t>।</a:t>
            </a:r>
            <a:endParaRPr sz="32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सुल्तान ने </a:t>
            </a:r>
            <a:r>
              <a:rPr b="1" sz="3100" lang="en-US"/>
              <a:t>सांकेतिक मुद्रा का प्रचलन </a:t>
            </a:r>
            <a:r>
              <a:rPr b="1" sz="3100" lang="en-US"/>
              <a:t>(</a:t>
            </a:r>
            <a:r>
              <a:rPr b="1" sz="3100" lang="en-US"/>
              <a:t>1330 ईसवी</a:t>
            </a:r>
            <a:r>
              <a:rPr b="1" sz="3100" lang="en-US"/>
              <a:t>)</a:t>
            </a:r>
            <a:r>
              <a:rPr b="1" sz="3100" lang="en-US"/>
              <a:t> </a:t>
            </a:r>
            <a:r>
              <a:rPr sz="3100" lang="en-US"/>
              <a:t>अत्यधिक विशाल सेना रखने के उद्देश्य से किया था क्योंकि लगातार दूसरे राज्यों को जीतने की सुल्तान की योजना</a:t>
            </a:r>
            <a:r>
              <a:rPr sz="3100" lang="en-US"/>
              <a:t>,</a:t>
            </a:r>
            <a:r>
              <a:rPr sz="3100" lang="en-US"/>
              <a:t> साथ ही उसकी उदारता</a:t>
            </a:r>
            <a:r>
              <a:rPr sz="3100" lang="en-US"/>
              <a:t>,</a:t>
            </a:r>
            <a:r>
              <a:rPr sz="3100" lang="en-US"/>
              <a:t> दान</a:t>
            </a:r>
            <a:r>
              <a:rPr sz="3100" lang="en-US"/>
              <a:t>श</a:t>
            </a:r>
            <a:r>
              <a:rPr sz="3100" lang="en-US"/>
              <a:t>ी</a:t>
            </a:r>
            <a:r>
              <a:rPr sz="3100" lang="en-US"/>
              <a:t>लता जो सुल्तान के स्वभाव का हिस्सा बन चुकी थी</a:t>
            </a:r>
            <a:r>
              <a:rPr sz="3100" lang="en-US"/>
              <a:t>,</a:t>
            </a:r>
            <a:r>
              <a:rPr sz="3100" lang="en-US"/>
              <a:t> के कारण राजकोष रिक्त हो गया था</a:t>
            </a:r>
            <a:r>
              <a:rPr sz="3100" lang="en-US"/>
              <a:t>।</a:t>
            </a:r>
            <a:r>
              <a:rPr sz="3100" lang="en-US"/>
              <a:t> उसने तांबे तथा इससे मिश्रित कांस्य के सिक्के जारी किए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b="1" sz="3100" lang="en-US"/>
              <a:t>बरनी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थ</a:t>
            </a:r>
            <a:r>
              <a:rPr sz="3100" lang="en-US"/>
              <a:t>न</a:t>
            </a:r>
            <a:r>
              <a:rPr sz="3100" lang="en-US"/>
              <a:t>ा</a:t>
            </a:r>
            <a:r>
              <a:rPr sz="3100" lang="en-US"/>
              <a:t>नुसार खजाने में</a:t>
            </a:r>
            <a:r>
              <a:rPr sz="3100" lang="en-US"/>
              <a:t> धन</a:t>
            </a:r>
            <a:r>
              <a:rPr sz="3100" lang="en-US"/>
              <a:t> की</a:t>
            </a:r>
            <a:r>
              <a:rPr sz="3100" lang="en-US"/>
              <a:t> कमी</a:t>
            </a:r>
            <a:r>
              <a:rPr sz="3100" lang="en-US"/>
              <a:t> और</a:t>
            </a:r>
            <a:r>
              <a:rPr sz="3100" lang="en-US"/>
              <a:t> साम्राज्य</a:t>
            </a:r>
            <a:r>
              <a:rPr sz="3100" lang="en-US"/>
              <a:t> विस्तार</a:t>
            </a:r>
            <a:r>
              <a:rPr sz="3100" lang="en-US"/>
              <a:t> की</a:t>
            </a:r>
            <a:r>
              <a:rPr sz="3100" lang="en-US"/>
              <a:t> नीति</a:t>
            </a:r>
            <a:r>
              <a:rPr sz="3100" lang="en-US"/>
              <a:t> को</a:t>
            </a:r>
            <a:r>
              <a:rPr sz="3100" lang="en-US"/>
              <a:t> कार्य</a:t>
            </a:r>
            <a:r>
              <a:rPr sz="3100" lang="en-US"/>
              <a:t> रूप</a:t>
            </a:r>
            <a:r>
              <a:rPr sz="3100" lang="en-US"/>
              <a:t> में</a:t>
            </a:r>
            <a:r>
              <a:rPr sz="3100" lang="en-US"/>
              <a:t> परिणत</a:t>
            </a:r>
            <a:r>
              <a:rPr sz="3100" lang="en-US"/>
              <a:t> करने</a:t>
            </a:r>
            <a:r>
              <a:rPr sz="3100" lang="en-US"/>
              <a:t> के</a:t>
            </a:r>
            <a:r>
              <a:rPr sz="3100" lang="en-US"/>
              <a:t> कारण</a:t>
            </a:r>
            <a:r>
              <a:rPr sz="3100" lang="en-US"/>
              <a:t> </a:t>
            </a:r>
            <a:r>
              <a:rPr sz="3100" lang="en-US"/>
              <a:t>मोहम्मद</a:t>
            </a:r>
            <a:r>
              <a:rPr sz="3100" lang="en-US"/>
              <a:t> बिन</a:t>
            </a:r>
            <a:r>
              <a:rPr sz="3100" lang="en-US"/>
              <a:t> तुगलक</a:t>
            </a:r>
            <a:r>
              <a:rPr sz="3100" lang="en-US"/>
              <a:t> को</a:t>
            </a:r>
            <a:r>
              <a:rPr sz="3100" lang="en-US"/>
              <a:t> सांकेतिक</a:t>
            </a:r>
            <a:r>
              <a:rPr sz="3100" lang="en-US"/>
              <a:t> मुद्रा</a:t>
            </a:r>
            <a:r>
              <a:rPr sz="3100" lang="en-US"/>
              <a:t> चलानी</a:t>
            </a:r>
            <a:r>
              <a:rPr sz="3100" lang="en-US"/>
              <a:t> पड़ी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4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मोहम्मद</a:t>
            </a:r>
            <a:r>
              <a:rPr sz="3100" lang="en-US"/>
              <a:t> अपने</a:t>
            </a:r>
            <a:r>
              <a:rPr sz="3100" lang="en-US"/>
              <a:t> पूर्ववर्ती</a:t>
            </a:r>
            <a:r>
              <a:rPr sz="3100" lang="en-US"/>
              <a:t> चीन के</a:t>
            </a:r>
            <a:r>
              <a:rPr sz="3100" lang="en-US"/>
              <a:t> मंगोल</a:t>
            </a:r>
            <a:r>
              <a:rPr sz="3100" lang="en-US"/>
              <a:t> शासक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ु</a:t>
            </a:r>
            <a:r>
              <a:rPr sz="3100" lang="en-US"/>
              <a:t>ब</a:t>
            </a:r>
            <a:r>
              <a:rPr sz="3100" lang="en-US"/>
              <a:t>ल</a:t>
            </a:r>
            <a:r>
              <a:rPr sz="3100" lang="en-US"/>
              <a:t>ै</a:t>
            </a:r>
            <a:r>
              <a:rPr sz="3100" lang="en-US"/>
              <a:t> </a:t>
            </a:r>
            <a:r>
              <a:rPr sz="3100" lang="en-US"/>
              <a:t>ख</a:t>
            </a:r>
            <a:r>
              <a:rPr sz="3100" lang="en-US"/>
              <a:t>ा</a:t>
            </a:r>
            <a:r>
              <a:rPr sz="3100" lang="en-US"/>
              <a:t>ँ</a:t>
            </a:r>
            <a:r>
              <a:rPr sz="3100" lang="en-US"/>
              <a:t> द्वारा चलाए गए कागज के सिक्के</a:t>
            </a:r>
            <a:r>
              <a:rPr sz="3100" lang="en-US"/>
              <a:t> तथा</a:t>
            </a:r>
            <a:r>
              <a:rPr sz="3100" lang="en-US"/>
              <a:t> फारस के</a:t>
            </a:r>
            <a:r>
              <a:rPr sz="3100" lang="en-US"/>
              <a:t> शासक</a:t>
            </a:r>
            <a:r>
              <a:rPr sz="3100" lang="en-US"/>
              <a:t> ग</a:t>
            </a:r>
            <a:r>
              <a:rPr sz="3100" lang="en-US"/>
              <a:t>ै</a:t>
            </a:r>
            <a:r>
              <a:rPr sz="3100" lang="en-US"/>
              <a:t>त</a:t>
            </a:r>
            <a:r>
              <a:rPr sz="3100" lang="en-US"/>
              <a:t>ा</a:t>
            </a:r>
            <a:r>
              <a:rPr sz="3100" lang="en-US"/>
              <a:t>ख</a:t>
            </a:r>
            <a:r>
              <a:rPr sz="3100" lang="en-US"/>
              <a:t>ू</a:t>
            </a:r>
            <a:r>
              <a:rPr sz="3100" lang="en-US"/>
              <a:t> द्वारा</a:t>
            </a:r>
            <a:r>
              <a:rPr sz="3100" lang="en-US"/>
              <a:t> इसी</a:t>
            </a:r>
            <a:r>
              <a:rPr sz="3100" lang="en-US"/>
              <a:t> तरह</a:t>
            </a:r>
            <a:r>
              <a:rPr sz="3100" lang="en-US"/>
              <a:t> के</a:t>
            </a:r>
            <a:r>
              <a:rPr sz="3100" lang="en-US"/>
              <a:t> प्रयोग</a:t>
            </a:r>
            <a:r>
              <a:rPr sz="3100" lang="en-US"/>
              <a:t> से</a:t>
            </a:r>
            <a:r>
              <a:rPr sz="3100" lang="en-US"/>
              <a:t> उत्साहित</a:t>
            </a:r>
            <a:r>
              <a:rPr sz="3100" lang="en-US"/>
              <a:t> होकर</a:t>
            </a:r>
            <a:r>
              <a:rPr sz="3100" lang="en-US"/>
              <a:t> शाम के</a:t>
            </a:r>
            <a:r>
              <a:rPr sz="3100" lang="en-US"/>
              <a:t> अतीत</a:t>
            </a:r>
            <a:r>
              <a:rPr sz="3100" lang="en-US"/>
              <a:t> मुद्रा</a:t>
            </a:r>
            <a:r>
              <a:rPr sz="3100" lang="en-US"/>
              <a:t> जारी</a:t>
            </a:r>
            <a:r>
              <a:rPr sz="3100" lang="en-US"/>
              <a:t> करने</a:t>
            </a:r>
            <a:r>
              <a:rPr sz="3100" lang="en-US"/>
              <a:t> को</a:t>
            </a:r>
            <a:r>
              <a:rPr sz="3100" lang="en-US"/>
              <a:t> तैयार</a:t>
            </a:r>
            <a:r>
              <a:rPr sz="3100" lang="en-US"/>
              <a:t> हुआ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संकेतिक मुद्रा का अर्थ था चांदी के डंके के स्थान पर तांबे </a:t>
            </a:r>
            <a:r>
              <a:rPr sz="3100" lang="en-US"/>
              <a:t>(</a:t>
            </a:r>
            <a:r>
              <a:rPr sz="3100" lang="en-US"/>
              <a:t>जीत</a:t>
            </a:r>
            <a:r>
              <a:rPr sz="3100" lang="en-US"/>
              <a:t>ल</a:t>
            </a:r>
            <a:r>
              <a:rPr sz="3100" lang="en-US"/>
              <a:t>)</a:t>
            </a:r>
            <a:r>
              <a:rPr sz="3100" lang="en-US"/>
              <a:t> के टंक</a:t>
            </a:r>
            <a:r>
              <a:rPr sz="3100" lang="en-US"/>
              <a:t>े</a:t>
            </a:r>
            <a:r>
              <a:rPr sz="3100" lang="en-US"/>
              <a:t> का प्रचलन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तांबे</a:t>
            </a:r>
            <a:r>
              <a:rPr sz="3100" lang="en-US"/>
              <a:t> के टंक</a:t>
            </a:r>
            <a:r>
              <a:rPr sz="3100" lang="en-US"/>
              <a:t>े</a:t>
            </a:r>
            <a:r>
              <a:rPr sz="3100" lang="en-US"/>
              <a:t> का मूल्य चांदी क</a:t>
            </a:r>
            <a:r>
              <a:rPr sz="3100" lang="en-US"/>
              <a:t>े</a:t>
            </a:r>
            <a:r>
              <a:rPr sz="3100" lang="en-US"/>
              <a:t> टंक</a:t>
            </a:r>
            <a:r>
              <a:rPr sz="3100" lang="en-US"/>
              <a:t>े</a:t>
            </a:r>
            <a:r>
              <a:rPr sz="3100" lang="en-US"/>
              <a:t> के समतुल्य</a:t>
            </a:r>
            <a:r>
              <a:rPr sz="3100" lang="en-US"/>
              <a:t> रखा</a:t>
            </a:r>
            <a:r>
              <a:rPr sz="3100" lang="en-US"/>
              <a:t> गया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आधुनिक इतिहासकारों के अनुसार अंतर्राष्ट्रीय बाजारों में चांदी के अभाव के कारण इसका मूल्य बढ़ गया जिससे लोगों ने इसका भंडारण शुरू कर दिया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6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b="1" sz="3100" lang="en-US"/>
              <a:t>खुरासान अभियान</a:t>
            </a:r>
            <a:r>
              <a:rPr b="1" sz="3100" lang="en-US"/>
              <a:t> </a:t>
            </a:r>
            <a:r>
              <a:rPr sz="3100" lang="en-US"/>
              <a:t>त</a:t>
            </a:r>
            <a:r>
              <a:rPr sz="3100" lang="en-US"/>
              <a:t>र</a:t>
            </a:r>
            <a:r>
              <a:rPr sz="3100" lang="en-US"/>
              <a:t>म</a:t>
            </a:r>
            <a:r>
              <a:rPr sz="3100" lang="en-US"/>
              <a:t>ा</a:t>
            </a:r>
            <a:r>
              <a:rPr sz="3100" lang="en-US"/>
              <a:t>शरीन</a:t>
            </a:r>
            <a:r>
              <a:rPr sz="3100" lang="en-US"/>
              <a:t> के साथ मैत्री का परिणाम था</a:t>
            </a:r>
            <a:r>
              <a:rPr sz="3100" lang="en-US"/>
              <a:t>।</a:t>
            </a:r>
            <a:r>
              <a:rPr sz="3100" lang="en-US"/>
              <a:t> कहा जाता है कि </a:t>
            </a:r>
            <a:r>
              <a:rPr sz="3100" lang="en-US"/>
              <a:t>त्र</a:t>
            </a:r>
            <a:r>
              <a:rPr sz="3100" lang="en-US"/>
              <a:t>ि</a:t>
            </a:r>
            <a:r>
              <a:rPr sz="3100" lang="en-US"/>
              <a:t>मैत्री संगठन </a:t>
            </a:r>
            <a:r>
              <a:rPr sz="3100" lang="en-US"/>
              <a:t>(</a:t>
            </a:r>
            <a:r>
              <a:rPr sz="3100" lang="en-US"/>
              <a:t>मोहम्मद बिन तुगलक</a:t>
            </a:r>
            <a:r>
              <a:rPr sz="3100" lang="en-US"/>
              <a:t>,</a:t>
            </a:r>
            <a:r>
              <a:rPr sz="3100" lang="en-US"/>
              <a:t> तरमाशरी</a:t>
            </a:r>
            <a:r>
              <a:rPr sz="3100" lang="en-US"/>
              <a:t>न</a:t>
            </a:r>
            <a:r>
              <a:rPr sz="3100" lang="en-US"/>
              <a:t> तथा मिश्र क</a:t>
            </a:r>
            <a:r>
              <a:rPr sz="3100" lang="en-US"/>
              <a:t>े</a:t>
            </a:r>
            <a:r>
              <a:rPr sz="3100" lang="en-US"/>
              <a:t> सुल्तान</a:t>
            </a:r>
            <a:r>
              <a:rPr sz="3100" lang="en-US"/>
              <a:t>)</a:t>
            </a:r>
            <a:r>
              <a:rPr sz="3100" lang="en-US"/>
              <a:t> </a:t>
            </a:r>
            <a:r>
              <a:rPr sz="3100" lang="en-US"/>
              <a:t>भी</a:t>
            </a:r>
            <a:r>
              <a:rPr sz="3100" lang="en-US"/>
              <a:t> खुरासान के सुल्तान अबू </a:t>
            </a:r>
            <a:r>
              <a:rPr sz="3100" lang="en-US"/>
              <a:t>स</a:t>
            </a:r>
            <a:r>
              <a:rPr sz="3100" lang="en-US"/>
              <a:t>ै</a:t>
            </a:r>
            <a:r>
              <a:rPr sz="3100" lang="en-US"/>
              <a:t>य</a:t>
            </a:r>
            <a:r>
              <a:rPr sz="3100" lang="en-US"/>
              <a:t>्</a:t>
            </a:r>
            <a:r>
              <a:rPr sz="3100" lang="en-US"/>
              <a:t>यद के विरुद्ध बनाया गया था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किंतु</a:t>
            </a:r>
            <a:r>
              <a:rPr sz="3100" lang="en-US"/>
              <a:t> जब</a:t>
            </a:r>
            <a:r>
              <a:rPr sz="3100" lang="en-US"/>
              <a:t> सुल्तान</a:t>
            </a:r>
            <a:r>
              <a:rPr sz="3100" lang="en-US"/>
              <a:t> की</a:t>
            </a:r>
            <a:r>
              <a:rPr sz="3100" lang="en-US"/>
              <a:t> सेना</a:t>
            </a:r>
            <a:r>
              <a:rPr sz="3100" lang="en-US"/>
              <a:t> तैयार</a:t>
            </a:r>
            <a:r>
              <a:rPr sz="3100" lang="en-US"/>
              <a:t> हुई</a:t>
            </a:r>
            <a:r>
              <a:rPr sz="3100" lang="en-US"/>
              <a:t> तो</a:t>
            </a:r>
            <a:r>
              <a:rPr sz="3100" lang="en-US"/>
              <a:t> ट्रांस</a:t>
            </a:r>
            <a:r>
              <a:rPr sz="3100" lang="en-US"/>
              <a:t> ऑक्सियाना</a:t>
            </a:r>
            <a:r>
              <a:rPr sz="3100" lang="en-US"/>
              <a:t> में</a:t>
            </a:r>
            <a:r>
              <a:rPr sz="3100" lang="en-US"/>
              <a:t> राजनीतिक</a:t>
            </a:r>
            <a:r>
              <a:rPr sz="3100" lang="en-US"/>
              <a:t> परिवर्तन</a:t>
            </a:r>
            <a:r>
              <a:rPr sz="3100" lang="en-US"/>
              <a:t> होने</a:t>
            </a:r>
            <a:r>
              <a:rPr sz="3100" lang="en-US"/>
              <a:t> के</a:t>
            </a:r>
            <a:r>
              <a:rPr sz="3100" lang="en-US"/>
              <a:t> कारण</a:t>
            </a:r>
            <a:r>
              <a:rPr sz="3100" lang="en-US"/>
              <a:t> तरमाशरी</a:t>
            </a:r>
            <a:r>
              <a:rPr sz="3100" lang="en-US"/>
              <a:t>न</a:t>
            </a:r>
            <a:r>
              <a:rPr sz="3100" lang="en-US"/>
              <a:t> को</a:t>
            </a:r>
            <a:r>
              <a:rPr sz="3100" lang="en-US"/>
              <a:t> शासक</a:t>
            </a:r>
            <a:r>
              <a:rPr sz="3100" lang="en-US"/>
              <a:t> पद</a:t>
            </a:r>
            <a:r>
              <a:rPr sz="3100" lang="en-US"/>
              <a:t> से</a:t>
            </a:r>
            <a:r>
              <a:rPr sz="3100" lang="en-US"/>
              <a:t> हटा</a:t>
            </a:r>
            <a:r>
              <a:rPr sz="3100" lang="en-US"/>
              <a:t> दिया</a:t>
            </a:r>
            <a:r>
              <a:rPr sz="3100" lang="en-US"/>
              <a:t> गया</a:t>
            </a:r>
            <a:r>
              <a:rPr sz="3100" lang="en-US"/>
              <a:t>।</a:t>
            </a:r>
            <a:r>
              <a:rPr sz="3100" lang="en-US"/>
              <a:t> इस</a:t>
            </a:r>
            <a:r>
              <a:rPr sz="3100" lang="en-US"/>
              <a:t> प्रकार</a:t>
            </a:r>
            <a:r>
              <a:rPr sz="3100" lang="en-US"/>
              <a:t> यह</a:t>
            </a:r>
            <a:r>
              <a:rPr sz="3100" lang="en-US"/>
              <a:t> अभियान</a:t>
            </a:r>
            <a:r>
              <a:rPr sz="3100" lang="en-US"/>
              <a:t> कभी</a:t>
            </a:r>
            <a:r>
              <a:rPr sz="3100" lang="en-US"/>
              <a:t> भी</a:t>
            </a:r>
            <a:r>
              <a:rPr sz="3100" lang="en-US"/>
              <a:t> प्रारंभ</a:t>
            </a:r>
            <a:r>
              <a:rPr sz="3100" lang="en-US"/>
              <a:t> </a:t>
            </a:r>
            <a:r>
              <a:rPr sz="3100" lang="en-US"/>
              <a:t>न </a:t>
            </a:r>
            <a:r>
              <a:rPr sz="3100" lang="en-US"/>
              <a:t>हो</a:t>
            </a:r>
            <a:r>
              <a:rPr sz="3100" lang="en-US"/>
              <a:t> सका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मोहम्मद</a:t>
            </a:r>
            <a:r>
              <a:rPr sz="3100" lang="en-US"/>
              <a:t> बिन</a:t>
            </a:r>
            <a:r>
              <a:rPr sz="3100" lang="en-US"/>
              <a:t> तुगलक</a:t>
            </a:r>
            <a:r>
              <a:rPr sz="3100" lang="en-US"/>
              <a:t> को</a:t>
            </a:r>
            <a:r>
              <a:rPr sz="3100" lang="en-US"/>
              <a:t> एडवर्ड</a:t>
            </a:r>
            <a:r>
              <a:rPr sz="3100" lang="en-US"/>
              <a:t> </a:t>
            </a:r>
            <a:r>
              <a:rPr sz="3100" lang="en-US"/>
              <a:t>ट</a:t>
            </a:r>
            <a:r>
              <a:rPr sz="3100" lang="en-US"/>
              <a:t>ॉ</a:t>
            </a:r>
            <a:r>
              <a:rPr sz="3100" lang="en-US"/>
              <a:t>मस ने</a:t>
            </a:r>
            <a:r>
              <a:rPr sz="3100" lang="en-US"/>
              <a:t> धनवान</a:t>
            </a:r>
            <a:r>
              <a:rPr sz="3100" lang="en-US"/>
              <a:t>ओ</a:t>
            </a:r>
            <a:r>
              <a:rPr sz="3100" lang="en-US"/>
              <a:t>ं</a:t>
            </a:r>
            <a:r>
              <a:rPr sz="3100" lang="en-US"/>
              <a:t> </a:t>
            </a:r>
            <a:r>
              <a:rPr sz="3100" lang="en-US"/>
              <a:t>के</a:t>
            </a:r>
            <a:r>
              <a:rPr sz="3100" lang="en-US"/>
              <a:t> युवराज</a:t>
            </a:r>
            <a:r>
              <a:rPr sz="3100" lang="en-US"/>
              <a:t> की</a:t>
            </a:r>
            <a:r>
              <a:rPr sz="3100" lang="en-US"/>
              <a:t> उपाधि प्रदान</a:t>
            </a:r>
            <a:r>
              <a:rPr sz="3100" lang="en-US"/>
              <a:t> की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2015-05-11T22:30:45Z</dcterms:created>
  <dcterms:modified xsi:type="dcterms:W3CDTF">2020-05-05T05:44:43Z</dcterms:modified>
</cp:coreProperties>
</file>