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CD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54589"/>
          </a:xfrm>
        </p:spPr>
        <p:txBody>
          <a:bodyPr>
            <a:normAutofit/>
          </a:bodyPr>
          <a:p>
            <a:r>
              <a:rPr lang="en-US"/>
              <a:t> </a:t>
            </a:r>
            <a:r>
              <a:rPr b="1" sz="5300" lang="en-US">
                <a:solidFill>
                  <a:srgbClr val="9933FF"/>
                </a:solidFill>
              </a:rPr>
              <a:t>Purnea University, purnea </a:t>
            </a:r>
            <a:br>
              <a:rPr b="1" sz="5300" lang="en-US">
                <a:solidFill>
                  <a:srgbClr val="9933FF"/>
                </a:solidFill>
              </a:rPr>
            </a:br>
            <a:r>
              <a:rPr b="1" lang="en-US"/>
              <a:t>      </a:t>
            </a:r>
            <a:br>
              <a:rPr b="1" lang="en-US"/>
            </a:br>
            <a:r>
              <a:rPr b="1" sz="3490" lang="en-US"/>
              <a:t>Class    : B.A. part - 2nd</a:t>
            </a:r>
            <a:br>
              <a:rPr b="1" sz="3490" lang="en-US"/>
            </a:br>
            <a:r>
              <a:rPr b="1" sz="3490" lang="en-US"/>
              <a:t>Subject : History (Hon.)        </a:t>
            </a:r>
            <a:r>
              <a:rPr b="1" sz="3290" lang="en-US"/>
              <a:t>                    Paper    : 3rd, Medieval India (1206 - 1764)                     </a:t>
            </a:r>
            <a:r>
              <a:rPr b="1" sz="3490" lang="en-US"/>
              <a:t>Topic   :</a:t>
            </a:r>
            <a:r>
              <a:rPr b="1" sz="3490" lang="en-US"/>
              <a:t> </a:t>
            </a:r>
            <a:r>
              <a:rPr b="1" sz="3490" lang="en-US"/>
              <a:t>T</a:t>
            </a:r>
            <a:r>
              <a:rPr b="1" sz="3490" lang="en-US"/>
              <a:t>u</a:t>
            </a:r>
            <a:r>
              <a:rPr b="1" sz="3490" lang="en-US"/>
              <a:t>g</a:t>
            </a:r>
            <a:r>
              <a:rPr b="1" sz="3490" lang="en-US"/>
              <a:t>h</a:t>
            </a:r>
            <a:r>
              <a:rPr b="1" sz="3490" lang="en-US"/>
              <a:t>l</a:t>
            </a:r>
            <a:r>
              <a:rPr b="1" sz="3490" lang="en-US"/>
              <a:t>a</a:t>
            </a:r>
            <a:r>
              <a:rPr b="1" sz="3490" lang="en-US"/>
              <a:t>q</a:t>
            </a:r>
            <a:r>
              <a:rPr b="1" sz="3490" lang="en-US"/>
              <a:t> </a:t>
            </a:r>
            <a:r>
              <a:rPr b="1" sz="3490" lang="en-US"/>
              <a:t>D</a:t>
            </a:r>
            <a:r>
              <a:rPr b="1" sz="3490" lang="en-US"/>
              <a:t>y</a:t>
            </a:r>
            <a:r>
              <a:rPr b="1" sz="3490" lang="en-US"/>
              <a:t>n</a:t>
            </a:r>
            <a:r>
              <a:rPr b="1" sz="3490" lang="en-US"/>
              <a:t>a</a:t>
            </a:r>
            <a:r>
              <a:rPr b="1" sz="3490" lang="en-US"/>
              <a:t>s</a:t>
            </a:r>
            <a:r>
              <a:rPr b="1" sz="3490" lang="en-US"/>
              <a:t>t</a:t>
            </a:r>
            <a:r>
              <a:rPr b="1" sz="3490" lang="en-US"/>
              <a:t>y</a:t>
            </a:r>
            <a:r>
              <a:rPr b="1" sz="3490" lang="en-US"/>
              <a:t> </a:t>
            </a:r>
            <a:r>
              <a:rPr b="1" sz="3490" lang="en-US"/>
              <a:t>(</a:t>
            </a:r>
            <a:r>
              <a:rPr b="1" sz="3490" lang="en-US"/>
              <a:t>1</a:t>
            </a:r>
            <a:r>
              <a:rPr b="1" sz="3490" lang="en-US"/>
              <a:t>3</a:t>
            </a:r>
            <a:r>
              <a:rPr b="1" sz="3490" lang="en-US"/>
              <a:t>2</a:t>
            </a:r>
            <a:r>
              <a:rPr b="1" sz="3490" lang="en-US"/>
              <a:t>0</a:t>
            </a:r>
            <a:r>
              <a:rPr b="1" sz="3490" lang="en-US"/>
              <a:t>-</a:t>
            </a:r>
            <a:r>
              <a:rPr b="1" sz="3490" lang="en-US"/>
              <a:t>1</a:t>
            </a:r>
            <a:r>
              <a:rPr b="1" sz="3490" lang="en-US"/>
              <a:t>3</a:t>
            </a:r>
            <a:r>
              <a:rPr b="1" sz="3490" lang="en-US"/>
              <a:t>9</a:t>
            </a:r>
            <a:r>
              <a:rPr b="1" sz="3490" lang="en-US"/>
              <a:t>5</a:t>
            </a:r>
            <a:r>
              <a:rPr b="1" sz="3490" lang="en-US"/>
              <a:t> </a:t>
            </a:r>
            <a:r>
              <a:rPr b="1" sz="3490" lang="en-US"/>
              <a:t>ई</a:t>
            </a:r>
            <a:r>
              <a:rPr b="1" sz="3490" lang="en-US"/>
              <a:t>.</a:t>
            </a:r>
            <a:r>
              <a:rPr b="1" sz="3490" lang="en-US"/>
              <a:t>)</a:t>
            </a:r>
            <a:endParaRPr b="1" sz="3490" lang="en-US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4272462" y="4953180"/>
            <a:ext cx="4060367" cy="1286962"/>
          </a:xfrm>
        </p:spPr>
        <p:txBody>
          <a:bodyPr>
            <a:normAutofit fontScale="67857" lnSpcReduction="20000"/>
          </a:bodyPr>
          <a:p>
            <a:pPr indent="0" marL="0">
              <a:buNone/>
            </a:pPr>
            <a:r>
              <a:rPr b="1" sz="3866" lang="en-US">
                <a:solidFill>
                  <a:srgbClr val="002060"/>
                </a:solidFill>
              </a:rPr>
              <a:t>Dr. Suresh Kumar Meena  </a:t>
            </a:r>
            <a:r>
              <a:rPr lang="en-US">
                <a:solidFill>
                  <a:srgbClr val="002060"/>
                </a:solidFill>
              </a:rPr>
              <a:t>                </a:t>
            </a:r>
            <a:r>
              <a:rPr lang="en-US">
                <a:solidFill>
                  <a:srgbClr val="002060"/>
                </a:solidFill>
              </a:rPr>
              <a:t> </a:t>
            </a:r>
            <a:r>
              <a:rPr sz="3466" lang="en-US">
                <a:solidFill>
                  <a:srgbClr val="002060"/>
                </a:solidFill>
              </a:rPr>
              <a:t>Assistant Professor, History  </a:t>
            </a:r>
            <a:endParaRPr sz="3466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3970" lang="en-US">
                <a:solidFill>
                  <a:srgbClr val="002060"/>
                </a:solidFill>
              </a:rPr>
              <a:t>M. L. Arya College, kasba</a:t>
            </a:r>
            <a:r>
              <a:rPr lang="en-US">
                <a:solidFill>
                  <a:srgbClr val="002060"/>
                </a:solidFill>
              </a:rPr>
              <a:t>    </a:t>
            </a:r>
            <a:endParaRPr 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700" lang="en-US">
                <a:solidFill>
                  <a:srgbClr val="008000"/>
                </a:solidFill>
              </a:rPr>
              <a:t>तुगलक</a:t>
            </a:r>
            <a:r>
              <a:rPr b="1" sz="5700" lang="en-US">
                <a:solidFill>
                  <a:srgbClr val="008000"/>
                </a:solidFill>
              </a:rPr>
              <a:t> वंश</a:t>
            </a:r>
            <a:r>
              <a:rPr b="1" sz="5700" lang="en-US">
                <a:solidFill>
                  <a:srgbClr val="008000"/>
                </a:solidFill>
              </a:rPr>
              <a:t> </a:t>
            </a:r>
            <a:r>
              <a:rPr b="1" sz="5700" lang="en-US">
                <a:solidFill>
                  <a:srgbClr val="008000"/>
                </a:solidFill>
              </a:rPr>
              <a:t>(</a:t>
            </a:r>
            <a:r>
              <a:rPr b="1" sz="5700" lang="en-US">
                <a:solidFill>
                  <a:srgbClr val="008000"/>
                </a:solidFill>
              </a:rPr>
              <a:t>1320</a:t>
            </a:r>
            <a:r>
              <a:rPr b="1" sz="5700" lang="en-US">
                <a:solidFill>
                  <a:srgbClr val="008000"/>
                </a:solidFill>
              </a:rPr>
              <a:t>-</a:t>
            </a:r>
            <a:r>
              <a:rPr b="1" sz="5700" lang="en-US">
                <a:solidFill>
                  <a:srgbClr val="008000"/>
                </a:solidFill>
              </a:rPr>
              <a:t>1414 ई</a:t>
            </a:r>
            <a:r>
              <a:rPr b="1" sz="5700" lang="en-US">
                <a:solidFill>
                  <a:srgbClr val="008000"/>
                </a:solidFill>
              </a:rPr>
              <a:t>.</a:t>
            </a:r>
            <a:r>
              <a:rPr b="1" sz="5700" lang="en-US">
                <a:solidFill>
                  <a:srgbClr val="008000"/>
                </a:solidFill>
              </a:rPr>
              <a:t>)</a:t>
            </a:r>
            <a:endParaRPr b="1" sz="5700" lang="en-US">
              <a:solidFill>
                <a:srgbClr val="008000"/>
              </a:solidFill>
            </a:endParaRPr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rmAutofit fontScale="92683" lnSpcReduction="20000"/>
          </a:bodyPr>
          <a:p>
            <a:pPr indent="0" marL="0">
              <a:buNone/>
            </a:pPr>
            <a:r>
              <a:rPr b="1" sz="4100" lang="en-US"/>
              <a:t> </a:t>
            </a:r>
            <a:r>
              <a:rPr b="1" sz="4100" lang="en-US"/>
              <a:t> </a:t>
            </a:r>
            <a:r>
              <a:rPr b="1" sz="4100" lang="en-US"/>
              <a:t> </a:t>
            </a:r>
            <a:r>
              <a:rPr b="1" sz="4100" lang="en-US"/>
              <a:t> </a:t>
            </a:r>
            <a:r>
              <a:rPr b="1" sz="4100" lang="en-US"/>
              <a:t> </a:t>
            </a:r>
            <a:r>
              <a:rPr b="1" sz="4100" lang="en-US"/>
              <a:t> </a:t>
            </a:r>
            <a:r>
              <a:rPr b="1" sz="4100" lang="en-US">
                <a:solidFill>
                  <a:srgbClr val="FF6600"/>
                </a:solidFill>
              </a:rPr>
              <a:t>गयासुद्दीन तुगलक </a:t>
            </a:r>
            <a:r>
              <a:rPr b="1" sz="4100" lang="en-US">
                <a:solidFill>
                  <a:srgbClr val="FF6600"/>
                </a:solidFill>
              </a:rPr>
              <a:t>(</a:t>
            </a:r>
            <a:r>
              <a:rPr b="1" sz="4100" lang="en-US">
                <a:solidFill>
                  <a:srgbClr val="FF6600"/>
                </a:solidFill>
              </a:rPr>
              <a:t>1320</a:t>
            </a:r>
            <a:r>
              <a:rPr b="1" sz="4100" lang="en-US">
                <a:solidFill>
                  <a:srgbClr val="FF6600"/>
                </a:solidFill>
              </a:rPr>
              <a:t>-</a:t>
            </a:r>
            <a:r>
              <a:rPr b="1" sz="4100" lang="en-US">
                <a:solidFill>
                  <a:srgbClr val="FF6600"/>
                </a:solidFill>
              </a:rPr>
              <a:t>1325 ई</a:t>
            </a:r>
            <a:r>
              <a:rPr b="1" sz="4100" lang="en-US">
                <a:solidFill>
                  <a:srgbClr val="FF6600"/>
                </a:solidFill>
              </a:rPr>
              <a:t>.</a:t>
            </a:r>
            <a:r>
              <a:rPr b="1" sz="4100" lang="en-US">
                <a:solidFill>
                  <a:srgbClr val="FF6600"/>
                </a:solidFill>
              </a:rPr>
              <a:t>)</a:t>
            </a:r>
            <a:endParaRPr b="1" sz="4100" lang="en-US">
              <a:solidFill>
                <a:srgbClr val="FF6600"/>
              </a:solidFill>
            </a:endParaRPr>
          </a:p>
          <a:p>
            <a:pPr indent="0" marL="0">
              <a:buNone/>
            </a:pP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इस</a:t>
            </a:r>
            <a:r>
              <a:rPr b="0" sz="4100" lang="en-US">
                <a:solidFill>
                  <a:srgbClr val="000000"/>
                </a:solidFill>
              </a:rPr>
              <a:t> वंश</a:t>
            </a:r>
            <a:r>
              <a:rPr b="0" sz="4100" lang="en-US">
                <a:solidFill>
                  <a:srgbClr val="000000"/>
                </a:solidFill>
              </a:rPr>
              <a:t> की स्थापना</a:t>
            </a:r>
            <a:r>
              <a:rPr b="0" sz="4100" lang="en-US">
                <a:solidFill>
                  <a:srgbClr val="000000"/>
                </a:solidFill>
              </a:rPr>
              <a:t> गयासुद्दीन</a:t>
            </a:r>
            <a:r>
              <a:rPr b="0" sz="4100" lang="en-US">
                <a:solidFill>
                  <a:srgbClr val="000000"/>
                </a:solidFill>
              </a:rPr>
              <a:t> तुगलक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(</a:t>
            </a:r>
            <a:r>
              <a:rPr b="0" sz="4100" lang="en-US">
                <a:solidFill>
                  <a:srgbClr val="000000"/>
                </a:solidFill>
              </a:rPr>
              <a:t>गाजी</a:t>
            </a:r>
            <a:r>
              <a:rPr b="0" sz="4100" lang="en-US">
                <a:solidFill>
                  <a:srgbClr val="000000"/>
                </a:solidFill>
              </a:rPr>
              <a:t> मलिक</a:t>
            </a:r>
            <a:r>
              <a:rPr b="0" sz="4100" lang="en-US">
                <a:solidFill>
                  <a:srgbClr val="000000"/>
                </a:solidFill>
              </a:rPr>
              <a:t>)</a:t>
            </a:r>
            <a:r>
              <a:rPr b="0" sz="4100" lang="en-US">
                <a:solidFill>
                  <a:srgbClr val="000000"/>
                </a:solidFill>
              </a:rPr>
              <a:t> ने</a:t>
            </a:r>
            <a:r>
              <a:rPr b="0" sz="4100" lang="en-US">
                <a:solidFill>
                  <a:srgbClr val="000000"/>
                </a:solidFill>
              </a:rPr>
              <a:t> 1320</a:t>
            </a:r>
            <a:r>
              <a:rPr b="0" sz="4100" lang="en-US">
                <a:solidFill>
                  <a:srgbClr val="000000"/>
                </a:solidFill>
              </a:rPr>
              <a:t> ईस्वी</a:t>
            </a:r>
            <a:r>
              <a:rPr b="0" sz="4100" lang="en-US">
                <a:solidFill>
                  <a:srgbClr val="000000"/>
                </a:solidFill>
              </a:rPr>
              <a:t> में</a:t>
            </a:r>
            <a:r>
              <a:rPr b="0" sz="4100" lang="en-US">
                <a:solidFill>
                  <a:srgbClr val="000000"/>
                </a:solidFill>
              </a:rPr>
              <a:t> की</a:t>
            </a:r>
            <a:r>
              <a:rPr b="0" sz="4100" lang="en-US">
                <a:solidFill>
                  <a:srgbClr val="000000"/>
                </a:solidFill>
              </a:rPr>
              <a:t> थी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यह सुल्तान कुतुबुद्दीन मुबारक शाह खिलजी के शासन काल में उत्तर पश्चिमी सीमांत प्रांत का शक्तिशाली गवर्नर नियुक्त हुआ था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किसानों</a:t>
            </a:r>
            <a:r>
              <a:rPr b="0" sz="4100" lang="en-US">
                <a:solidFill>
                  <a:srgbClr val="000000"/>
                </a:solidFill>
              </a:rPr>
              <a:t> की स्थिति में सुधार करना और कृषि योग्य भूमि में वृद्धि करना उसके दो मुख्य उद्देश्य थे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endParaRPr b="0" sz="41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indent="0" marL="0">
              <a:buNone/>
            </a:pP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अलाउद्दीन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खिलजी</a:t>
            </a:r>
            <a:r>
              <a:rPr b="0" sz="4100" lang="en-US">
                <a:solidFill>
                  <a:srgbClr val="000000"/>
                </a:solidFill>
              </a:rPr>
              <a:t> द्वारा लागू की गई भूमि लगान तथा मंडी संबंधी नीति के पक्ष में वह नहीं था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उसने मुक</a:t>
            </a:r>
            <a:r>
              <a:rPr b="0" sz="4100" lang="en-US">
                <a:solidFill>
                  <a:srgbClr val="000000"/>
                </a:solidFill>
              </a:rPr>
              <a:t>द</a:t>
            </a:r>
            <a:r>
              <a:rPr b="0" sz="4100" lang="en-US">
                <a:solidFill>
                  <a:srgbClr val="000000"/>
                </a:solidFill>
              </a:rPr>
              <a:t>्</a:t>
            </a:r>
            <a:r>
              <a:rPr b="0" sz="4100" lang="en-US">
                <a:solidFill>
                  <a:srgbClr val="000000"/>
                </a:solidFill>
              </a:rPr>
              <a:t>दम तथा </a:t>
            </a:r>
            <a:r>
              <a:rPr b="0" sz="4100" lang="en-US">
                <a:solidFill>
                  <a:srgbClr val="000000"/>
                </a:solidFill>
              </a:rPr>
              <a:t>ख</a:t>
            </a:r>
            <a:r>
              <a:rPr b="0" sz="4100" lang="en-US">
                <a:solidFill>
                  <a:srgbClr val="000000"/>
                </a:solidFill>
              </a:rPr>
              <a:t>ू</a:t>
            </a:r>
            <a:r>
              <a:rPr b="0" sz="4100" lang="en-US">
                <a:solidFill>
                  <a:srgbClr val="000000"/>
                </a:solidFill>
              </a:rPr>
              <a:t>त</a:t>
            </a:r>
            <a:r>
              <a:rPr b="0" sz="4100" lang="en-US">
                <a:solidFill>
                  <a:srgbClr val="000000"/>
                </a:solidFill>
              </a:rPr>
              <a:t>ो</a:t>
            </a:r>
            <a:r>
              <a:rPr b="0" sz="4100" lang="en-US">
                <a:solidFill>
                  <a:srgbClr val="000000"/>
                </a:solidFill>
              </a:rPr>
              <a:t>ं</a:t>
            </a:r>
            <a:r>
              <a:rPr b="0" sz="4100" lang="en-US">
                <a:solidFill>
                  <a:srgbClr val="000000"/>
                </a:solidFill>
              </a:rPr>
              <a:t> को उनके पुराने अधिकार लौटा दिए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लगान निश्चित करने में बटाई का प्रयोग फिर से प्रारंभ कर दिया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ऋणों</a:t>
            </a:r>
            <a:r>
              <a:rPr b="0" sz="4100" lang="en-US">
                <a:solidFill>
                  <a:srgbClr val="000000"/>
                </a:solidFill>
              </a:rPr>
              <a:t> की वसूली को बंद करवा दिया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r>
              <a:rPr b="0" sz="4100" lang="en-US">
                <a:solidFill>
                  <a:srgbClr val="000000"/>
                </a:solidFill>
              </a:rPr>
              <a:t> भू राजस्व की दर को </a:t>
            </a:r>
            <a:r>
              <a:rPr b="0" sz="4100" lang="en-US">
                <a:solidFill>
                  <a:srgbClr val="000000"/>
                </a:solidFill>
              </a:rPr>
              <a:t>1</a:t>
            </a:r>
            <a:r>
              <a:rPr b="0" sz="4100" lang="en-US">
                <a:solidFill>
                  <a:srgbClr val="000000"/>
                </a:solidFill>
              </a:rPr>
              <a:t>/</a:t>
            </a:r>
            <a:r>
              <a:rPr b="0" sz="4100" lang="en-US">
                <a:solidFill>
                  <a:srgbClr val="000000"/>
                </a:solidFill>
              </a:rPr>
              <a:t>3</a:t>
            </a:r>
            <a:r>
              <a:rPr b="0" sz="4100" lang="en-US">
                <a:solidFill>
                  <a:srgbClr val="000000"/>
                </a:solidFill>
              </a:rPr>
              <a:t> </a:t>
            </a:r>
            <a:r>
              <a:rPr b="0" sz="4100" lang="en-US">
                <a:solidFill>
                  <a:srgbClr val="000000"/>
                </a:solidFill>
              </a:rPr>
              <a:t>किया</a:t>
            </a:r>
            <a:r>
              <a:rPr b="0" sz="4100" lang="en-US">
                <a:solidFill>
                  <a:srgbClr val="000000"/>
                </a:solidFill>
              </a:rPr>
              <a:t> तथा सिंचाई के लिए नहरों का निर्माण करवाया</a:t>
            </a:r>
            <a:r>
              <a:rPr b="0" sz="4100" lang="en-US">
                <a:solidFill>
                  <a:srgbClr val="000000"/>
                </a:solidFill>
              </a:rPr>
              <a:t>।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>
            <a:normAutofit fontScale="90460" lnSpcReduction="20000"/>
          </a:bodyPr>
          <a:p>
            <a:pPr indent="0" marL="0">
              <a:buNone/>
            </a:pPr>
            <a:r>
              <a:rPr sz="4193" lang="en-US"/>
              <a:t>अलाउद्दीन की कठोर नीति के विपरीत गयासुद्दीन ने उदारता की नीति अपनाई जिसे बर</a:t>
            </a:r>
            <a:r>
              <a:rPr sz="4193" lang="en-US"/>
              <a:t>न</a:t>
            </a:r>
            <a:r>
              <a:rPr sz="4193" lang="en-US"/>
              <a:t>ी</a:t>
            </a:r>
            <a:r>
              <a:rPr sz="4193" lang="en-US"/>
              <a:t> ने रस</a:t>
            </a:r>
            <a:r>
              <a:rPr sz="4193" lang="en-US"/>
              <a:t>्</a:t>
            </a:r>
            <a:r>
              <a:rPr sz="4193" lang="en-US"/>
              <a:t>म</a:t>
            </a:r>
            <a:r>
              <a:rPr sz="4193" lang="en-US"/>
              <a:t>े</a:t>
            </a:r>
            <a:r>
              <a:rPr sz="4193" lang="en-US"/>
              <a:t>म</a:t>
            </a:r>
            <a:r>
              <a:rPr sz="4193" lang="en-US"/>
              <a:t>ि</a:t>
            </a:r>
            <a:r>
              <a:rPr sz="4193" lang="en-US"/>
              <a:t>य</a:t>
            </a:r>
            <a:r>
              <a:rPr sz="4193" lang="en-US"/>
              <a:t>ा</a:t>
            </a:r>
            <a:r>
              <a:rPr sz="4193" lang="en-US"/>
              <a:t>न</a:t>
            </a:r>
            <a:r>
              <a:rPr sz="4193" lang="en-US"/>
              <a:t> </a:t>
            </a:r>
            <a:r>
              <a:rPr sz="4193" lang="en-US"/>
              <a:t>अथवा</a:t>
            </a:r>
            <a:r>
              <a:rPr sz="4193" lang="en-US"/>
              <a:t> मध्यपंथी नीति क</a:t>
            </a:r>
            <a:r>
              <a:rPr sz="4193" lang="en-US"/>
              <a:t>ह</a:t>
            </a:r>
            <a:r>
              <a:rPr sz="4193" lang="en-US"/>
              <a:t>ा</a:t>
            </a:r>
            <a:r>
              <a:rPr sz="4193" lang="en-US"/>
              <a:t>।</a:t>
            </a:r>
            <a:r>
              <a:rPr sz="4193" lang="en-US"/>
              <a:t> सिंचाई हेतु</a:t>
            </a:r>
            <a:r>
              <a:rPr sz="4193" lang="en-US"/>
              <a:t> नहर</a:t>
            </a:r>
            <a:r>
              <a:rPr sz="4193" lang="en-US"/>
              <a:t> निर्माण</a:t>
            </a:r>
            <a:r>
              <a:rPr sz="4193" lang="en-US"/>
              <a:t> कराने</a:t>
            </a:r>
            <a:r>
              <a:rPr sz="4193" lang="en-US"/>
              <a:t> वाला</a:t>
            </a:r>
            <a:r>
              <a:rPr sz="4193" lang="en-US"/>
              <a:t> गयासुद्दीन</a:t>
            </a:r>
            <a:r>
              <a:rPr sz="4193" lang="en-US"/>
              <a:t> पहला</a:t>
            </a:r>
            <a:r>
              <a:rPr sz="4193" lang="en-US"/>
              <a:t> शासक</a:t>
            </a:r>
            <a:r>
              <a:rPr sz="4193" lang="en-US"/>
              <a:t> था</a:t>
            </a:r>
            <a:r>
              <a:rPr sz="4193" lang="en-US"/>
              <a:t>।</a:t>
            </a:r>
            <a:r>
              <a:rPr sz="4193" lang="en-US"/>
              <a:t> उसकी</a:t>
            </a:r>
            <a:r>
              <a:rPr sz="4193" lang="en-US"/>
              <a:t> डाक</a:t>
            </a:r>
            <a:r>
              <a:rPr sz="4193" lang="en-US"/>
              <a:t> व्यवस्था</a:t>
            </a:r>
            <a:r>
              <a:rPr sz="4193" lang="en-US"/>
              <a:t> श्रेष्ठ</a:t>
            </a:r>
            <a:r>
              <a:rPr sz="4193" lang="en-US"/>
              <a:t> थी</a:t>
            </a:r>
            <a:r>
              <a:rPr sz="4193" lang="en-US"/>
              <a:t>।</a:t>
            </a:r>
            <a:r>
              <a:rPr sz="4193" lang="en-US"/>
              <a:t> अमीरों को पद</a:t>
            </a:r>
            <a:r>
              <a:rPr sz="4193" lang="en-US"/>
              <a:t> देने</a:t>
            </a:r>
            <a:r>
              <a:rPr sz="4193" lang="en-US"/>
              <a:t> में</a:t>
            </a:r>
            <a:r>
              <a:rPr sz="4193" lang="en-US"/>
              <a:t> वंशानुगत</a:t>
            </a:r>
            <a:r>
              <a:rPr sz="4193" lang="en-US"/>
              <a:t> के</a:t>
            </a:r>
            <a:r>
              <a:rPr sz="4193" lang="en-US"/>
              <a:t> साथ-साथ</a:t>
            </a:r>
            <a:r>
              <a:rPr sz="4193" lang="en-US"/>
              <a:t> योग्यता</a:t>
            </a:r>
            <a:r>
              <a:rPr sz="4193" lang="en-US"/>
              <a:t> को</a:t>
            </a:r>
            <a:r>
              <a:rPr sz="4193" lang="en-US"/>
              <a:t> भी</a:t>
            </a:r>
            <a:r>
              <a:rPr sz="4193" lang="en-US"/>
              <a:t> आधार</a:t>
            </a:r>
            <a:r>
              <a:rPr sz="4193" lang="en-US"/>
              <a:t> बनाया</a:t>
            </a:r>
            <a:r>
              <a:rPr sz="4193" lang="en-US"/>
              <a:t> गया</a:t>
            </a:r>
            <a:r>
              <a:rPr sz="4193" lang="en-US"/>
              <a:t> ताकि</a:t>
            </a:r>
            <a:r>
              <a:rPr sz="4193" lang="en-US"/>
              <a:t> </a:t>
            </a:r>
            <a:r>
              <a:rPr sz="4193" lang="en-US"/>
              <a:t>इ</a:t>
            </a:r>
            <a:r>
              <a:rPr sz="4193" lang="en-US"/>
              <a:t>जार</a:t>
            </a:r>
            <a:r>
              <a:rPr sz="4193" lang="en-US"/>
              <a:t>े</a:t>
            </a:r>
            <a:r>
              <a:rPr sz="4193" lang="en-US"/>
              <a:t>दारी</a:t>
            </a:r>
            <a:r>
              <a:rPr sz="4193" lang="en-US"/>
              <a:t> </a:t>
            </a:r>
            <a:r>
              <a:rPr sz="4193" lang="en-US"/>
              <a:t>प</a:t>
            </a:r>
            <a:r>
              <a:rPr sz="4193" lang="en-US"/>
              <a:t>्</a:t>
            </a:r>
            <a:r>
              <a:rPr sz="4193" lang="en-US"/>
              <a:t>र</a:t>
            </a:r>
            <a:r>
              <a:rPr sz="4193" lang="en-US"/>
              <a:t>थ</a:t>
            </a:r>
            <a:r>
              <a:rPr sz="4193" lang="en-US"/>
              <a:t>ा</a:t>
            </a:r>
            <a:r>
              <a:rPr sz="4193" lang="en-US"/>
              <a:t> </a:t>
            </a:r>
            <a:r>
              <a:rPr sz="4193" lang="en-US"/>
              <a:t>को</a:t>
            </a:r>
            <a:r>
              <a:rPr sz="4193" lang="en-US"/>
              <a:t> समाप्त</a:t>
            </a:r>
            <a:r>
              <a:rPr sz="4193" lang="en-US"/>
              <a:t> किया</a:t>
            </a:r>
            <a:r>
              <a:rPr sz="4193" lang="en-US"/>
              <a:t> जा</a:t>
            </a:r>
            <a:r>
              <a:rPr sz="4193" lang="en-US"/>
              <a:t> सके</a:t>
            </a:r>
            <a:r>
              <a:rPr sz="4193" lang="en-US"/>
              <a:t>।</a:t>
            </a:r>
            <a:endParaRPr sz="4193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800" lang="en-US"/>
              <a:t>अलाउद्दीन द्वारा चलाई</a:t>
            </a:r>
            <a:r>
              <a:rPr sz="3800" lang="en-US"/>
              <a:t> गई दाग तथा चेहरा प्रथा को प्रभावशाली ढंग तथा उत्साह से लागू किया गया</a:t>
            </a:r>
            <a:r>
              <a:rPr sz="3800" lang="en-US"/>
              <a:t>।</a:t>
            </a:r>
            <a:r>
              <a:rPr sz="3800" lang="en-US"/>
              <a:t> 1323 ईस्वी में उसने शहजादे </a:t>
            </a:r>
            <a:r>
              <a:rPr sz="3800" lang="en-US"/>
              <a:t>जौना </a:t>
            </a:r>
            <a:r>
              <a:rPr sz="3800" lang="en-US"/>
              <a:t>ख</a:t>
            </a:r>
            <a:r>
              <a:rPr sz="3800" lang="en-US"/>
              <a:t>ा</a:t>
            </a:r>
            <a:r>
              <a:rPr sz="3800" lang="en-US"/>
              <a:t>ँ</a:t>
            </a:r>
            <a:r>
              <a:rPr sz="3800" lang="en-US"/>
              <a:t> </a:t>
            </a:r>
            <a:r>
              <a:rPr sz="3800" lang="en-US"/>
              <a:t>(</a:t>
            </a:r>
            <a:r>
              <a:rPr sz="3800" lang="en-US"/>
              <a:t>मोहम्मद</a:t>
            </a:r>
            <a:r>
              <a:rPr sz="3800" lang="en-US"/>
              <a:t> बिन तुगलक</a:t>
            </a:r>
            <a:r>
              <a:rPr sz="3800" lang="en-US"/>
              <a:t>)</a:t>
            </a:r>
            <a:r>
              <a:rPr sz="3800" lang="en-US"/>
              <a:t> को दक्षिण भारत में सल्तनत के प्रभुत्व की पुनर्स्थापना के लिए भेजा</a:t>
            </a:r>
            <a:r>
              <a:rPr sz="3800" lang="en-US"/>
              <a:t>।</a:t>
            </a:r>
            <a:r>
              <a:rPr sz="3800" lang="en-US"/>
              <a:t> ज</a:t>
            </a:r>
            <a:r>
              <a:rPr sz="3800" lang="en-US"/>
              <a:t>ौ</a:t>
            </a:r>
            <a:r>
              <a:rPr sz="3800" lang="en-US"/>
              <a:t>न</a:t>
            </a:r>
            <a:r>
              <a:rPr sz="3800" lang="en-US"/>
              <a:t>ा</a:t>
            </a:r>
            <a:r>
              <a:rPr sz="3800" lang="en-US"/>
              <a:t> </a:t>
            </a:r>
            <a:r>
              <a:rPr sz="3800" lang="en-US"/>
              <a:t>ख</a:t>
            </a:r>
            <a:r>
              <a:rPr sz="3800" lang="en-US"/>
              <a:t>ा</a:t>
            </a:r>
            <a:r>
              <a:rPr sz="3800" lang="en-US"/>
              <a:t>ँ</a:t>
            </a:r>
            <a:r>
              <a:rPr sz="3800" lang="en-US"/>
              <a:t> </a:t>
            </a:r>
            <a:r>
              <a:rPr sz="3800" lang="en-US"/>
              <a:t>ने</a:t>
            </a:r>
            <a:r>
              <a:rPr sz="3800" lang="en-US"/>
              <a:t> वारंगल के काकतीय एवं म</a:t>
            </a:r>
            <a:r>
              <a:rPr sz="3800" lang="en-US"/>
              <a:t>द</a:t>
            </a:r>
            <a:r>
              <a:rPr sz="3800" lang="en-US"/>
              <a:t>ु</a:t>
            </a:r>
            <a:r>
              <a:rPr sz="3800" lang="en-US"/>
              <a:t>रा के पा</a:t>
            </a:r>
            <a:r>
              <a:rPr sz="3800" lang="en-US"/>
              <a:t>ण</a:t>
            </a:r>
            <a:r>
              <a:rPr sz="3800" lang="en-US"/>
              <a:t>्</a:t>
            </a:r>
            <a:r>
              <a:rPr sz="3800" lang="en-US"/>
              <a:t>ड</a:t>
            </a:r>
            <a:r>
              <a:rPr sz="3800" lang="en-US"/>
              <a:t>्</a:t>
            </a:r>
            <a:r>
              <a:rPr sz="3800" lang="en-US"/>
              <a:t>य</a:t>
            </a:r>
            <a:r>
              <a:rPr sz="3800" lang="en-US"/>
              <a:t> रा</a:t>
            </a:r>
            <a:r>
              <a:rPr sz="3800" lang="en-US"/>
              <a:t>ज</a:t>
            </a:r>
            <a:r>
              <a:rPr sz="3800" lang="en-US"/>
              <a:t>्</a:t>
            </a:r>
            <a:r>
              <a:rPr sz="3800" lang="en-US"/>
              <a:t>य</a:t>
            </a:r>
            <a:r>
              <a:rPr sz="3800" lang="en-US"/>
              <a:t>ो</a:t>
            </a:r>
            <a:r>
              <a:rPr sz="3800" lang="en-US"/>
              <a:t>ं</a:t>
            </a:r>
            <a:r>
              <a:rPr sz="3800" lang="en-US"/>
              <a:t> को विजित कर उस</a:t>
            </a:r>
            <a:r>
              <a:rPr sz="3800" lang="en-US"/>
              <a:t>े</a:t>
            </a:r>
            <a:r>
              <a:rPr sz="3800" lang="en-US"/>
              <a:t> दिल्ली सल्तनत में शामिल कर लिया</a:t>
            </a:r>
            <a:r>
              <a:rPr sz="3800" lang="en-US"/>
              <a:t>।</a:t>
            </a:r>
            <a:r>
              <a:rPr sz="3800" lang="en-US"/>
              <a:t> तेलंगाना का नाम सुल्तानपुर रखा गया</a:t>
            </a:r>
            <a:r>
              <a:rPr sz="3800" lang="en-US"/>
              <a:t>।</a:t>
            </a:r>
            <a:endParaRPr sz="38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3900" lang="en-US"/>
              <a:t>राजमुंद्री के अभिलेखों में ज</a:t>
            </a:r>
            <a:r>
              <a:rPr sz="3900" lang="en-US"/>
              <a:t>ौ</a:t>
            </a:r>
            <a:r>
              <a:rPr sz="3900" lang="en-US"/>
              <a:t>न</a:t>
            </a:r>
            <a:r>
              <a:rPr sz="3900" lang="en-US"/>
              <a:t>ा</a:t>
            </a:r>
            <a:r>
              <a:rPr sz="3900" lang="en-US"/>
              <a:t> </a:t>
            </a:r>
            <a:r>
              <a:rPr sz="3900" lang="en-US"/>
              <a:t>ख</a:t>
            </a:r>
            <a:r>
              <a:rPr sz="3900" lang="en-US"/>
              <a:t>ा</a:t>
            </a:r>
            <a:r>
              <a:rPr sz="3900" lang="en-US"/>
              <a:t>ँ</a:t>
            </a:r>
            <a:r>
              <a:rPr sz="3900" lang="en-US"/>
              <a:t> </a:t>
            </a:r>
            <a:r>
              <a:rPr sz="3900" lang="en-US"/>
              <a:t>(</a:t>
            </a:r>
            <a:r>
              <a:rPr sz="3900" lang="en-US"/>
              <a:t>उल</a:t>
            </a:r>
            <a:r>
              <a:rPr sz="3900" lang="en-US"/>
              <a:t>ु</a:t>
            </a:r>
            <a:r>
              <a:rPr sz="3900" lang="en-US"/>
              <a:t>ग</a:t>
            </a:r>
            <a:r>
              <a:rPr sz="3900" lang="en-US"/>
              <a:t> </a:t>
            </a:r>
            <a:r>
              <a:rPr sz="3900" lang="en-US"/>
              <a:t>ख</a:t>
            </a:r>
            <a:r>
              <a:rPr sz="3900" lang="en-US"/>
              <a:t>ा</a:t>
            </a:r>
            <a:r>
              <a:rPr sz="3900" lang="en-US"/>
              <a:t>ँ</a:t>
            </a:r>
            <a:r>
              <a:rPr sz="3900" lang="en-US"/>
              <a:t>)</a:t>
            </a:r>
            <a:r>
              <a:rPr sz="3900" lang="en-US"/>
              <a:t> को दुनिया का खान कहा गया</a:t>
            </a:r>
            <a:r>
              <a:rPr sz="3900" lang="en-US"/>
              <a:t>।</a:t>
            </a:r>
            <a:r>
              <a:rPr sz="3900" lang="en-US"/>
              <a:t> सर्वप्रथम</a:t>
            </a:r>
            <a:r>
              <a:rPr sz="3900" lang="en-US"/>
              <a:t> गयासुद्दीन</a:t>
            </a:r>
            <a:r>
              <a:rPr sz="3900" lang="en-US"/>
              <a:t> तुगलक</a:t>
            </a:r>
            <a:r>
              <a:rPr sz="3900" lang="en-US"/>
              <a:t> के</a:t>
            </a:r>
            <a:r>
              <a:rPr sz="3900" lang="en-US"/>
              <a:t> समय</a:t>
            </a:r>
            <a:r>
              <a:rPr sz="3900" lang="en-US"/>
              <a:t> में</a:t>
            </a:r>
            <a:r>
              <a:rPr sz="3900" lang="en-US"/>
              <a:t> ही</a:t>
            </a:r>
            <a:r>
              <a:rPr sz="3900" lang="en-US"/>
              <a:t> दक्षिण के</a:t>
            </a:r>
            <a:r>
              <a:rPr sz="3900" lang="en-US"/>
              <a:t> राज्यों को</a:t>
            </a:r>
            <a:r>
              <a:rPr sz="3900" lang="en-US"/>
              <a:t> दिल्ली</a:t>
            </a:r>
            <a:r>
              <a:rPr sz="3900" lang="en-US"/>
              <a:t> सल्तनत</a:t>
            </a:r>
            <a:r>
              <a:rPr sz="3900" lang="en-US"/>
              <a:t> में</a:t>
            </a:r>
            <a:r>
              <a:rPr sz="3900" lang="en-US"/>
              <a:t> मिलाया</a:t>
            </a:r>
            <a:r>
              <a:rPr sz="3900" lang="en-US"/>
              <a:t> गया</a:t>
            </a:r>
            <a:r>
              <a:rPr sz="3900" lang="en-US"/>
              <a:t> </a:t>
            </a:r>
            <a:r>
              <a:rPr sz="3900" lang="en-US"/>
              <a:t>।</a:t>
            </a:r>
            <a:r>
              <a:rPr sz="3900" lang="en-US"/>
              <a:t> </a:t>
            </a:r>
            <a:r>
              <a:rPr sz="3900" lang="en-US"/>
              <a:t>जिसमें सर्वप्रथम</a:t>
            </a:r>
            <a:r>
              <a:rPr sz="3900" lang="en-US"/>
              <a:t> वारंगल</a:t>
            </a:r>
            <a:r>
              <a:rPr sz="3900" lang="en-US"/>
              <a:t> था</a:t>
            </a:r>
            <a:r>
              <a:rPr sz="3900" lang="en-US"/>
              <a:t>।</a:t>
            </a:r>
            <a:r>
              <a:rPr sz="3900" lang="en-US"/>
              <a:t> सुल्तान</a:t>
            </a:r>
            <a:r>
              <a:rPr sz="3900" lang="en-US"/>
              <a:t> गयासुद्दीन</a:t>
            </a:r>
            <a:r>
              <a:rPr sz="3900" lang="en-US"/>
              <a:t> का</a:t>
            </a:r>
            <a:r>
              <a:rPr sz="3900" lang="en-US"/>
              <a:t> अंतिम सैन्य</a:t>
            </a:r>
            <a:r>
              <a:rPr sz="3900" lang="en-US"/>
              <a:t> अभियान</a:t>
            </a:r>
            <a:r>
              <a:rPr sz="3900" lang="en-US"/>
              <a:t> बंगाल</a:t>
            </a:r>
            <a:r>
              <a:rPr sz="3900" lang="en-US"/>
              <a:t> की</a:t>
            </a:r>
            <a:r>
              <a:rPr sz="3900" lang="en-US"/>
              <a:t> गड़बड़ी</a:t>
            </a:r>
            <a:r>
              <a:rPr sz="3900" lang="en-US"/>
              <a:t> को</a:t>
            </a:r>
            <a:r>
              <a:rPr sz="3900" lang="en-US"/>
              <a:t> समाप्त</a:t>
            </a:r>
            <a:r>
              <a:rPr sz="3900" lang="en-US"/>
              <a:t> करना</a:t>
            </a:r>
            <a:r>
              <a:rPr sz="3900" lang="en-US"/>
              <a:t> था</a:t>
            </a:r>
            <a:r>
              <a:rPr sz="3900" lang="en-US"/>
              <a:t> क्योंकि</a:t>
            </a:r>
            <a:r>
              <a:rPr sz="3900" lang="en-US"/>
              <a:t> बलबन के</a:t>
            </a:r>
            <a:r>
              <a:rPr sz="3900" lang="en-US"/>
              <a:t> लड़के</a:t>
            </a:r>
            <a:r>
              <a:rPr sz="3900" lang="en-US"/>
              <a:t> बुगरा खान ने</a:t>
            </a:r>
            <a:r>
              <a:rPr sz="3900" lang="en-US"/>
              <a:t> बंगाल</a:t>
            </a:r>
            <a:r>
              <a:rPr sz="3900" lang="en-US"/>
              <a:t> को</a:t>
            </a:r>
            <a:r>
              <a:rPr sz="3900" lang="en-US"/>
              <a:t> स्वतंत्र</a:t>
            </a:r>
            <a:r>
              <a:rPr sz="3900" lang="en-US"/>
              <a:t> घोषित</a:t>
            </a:r>
            <a:r>
              <a:rPr sz="3900" lang="en-US"/>
              <a:t> कर</a:t>
            </a:r>
            <a:r>
              <a:rPr sz="3900" lang="en-US"/>
              <a:t> दिया</a:t>
            </a:r>
            <a:r>
              <a:rPr sz="3900" lang="en-US"/>
              <a:t> था</a:t>
            </a:r>
            <a:r>
              <a:rPr sz="3900" lang="en-US"/>
              <a:t>।</a:t>
            </a:r>
            <a:endParaRPr sz="39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indent="0" marL="0">
              <a:buNone/>
            </a:pPr>
            <a:r>
              <a:rPr sz="4200" lang="en-US"/>
              <a:t>निजामुद्दीन</a:t>
            </a:r>
            <a:r>
              <a:rPr sz="4200" lang="en-US"/>
              <a:t> औलिया</a:t>
            </a:r>
            <a:r>
              <a:rPr sz="4200" lang="en-US"/>
              <a:t> ने</a:t>
            </a:r>
            <a:r>
              <a:rPr sz="4200" lang="en-US"/>
              <a:t> गयासुद्दीन</a:t>
            </a:r>
            <a:r>
              <a:rPr sz="4200" lang="en-US"/>
              <a:t> तुगलक</a:t>
            </a:r>
            <a:r>
              <a:rPr sz="4200" lang="en-US"/>
              <a:t> के</a:t>
            </a:r>
            <a:r>
              <a:rPr sz="4200" lang="en-US"/>
              <a:t> बारे</a:t>
            </a:r>
            <a:r>
              <a:rPr sz="4200" lang="en-US"/>
              <a:t> में</a:t>
            </a:r>
            <a:r>
              <a:rPr sz="4200" lang="en-US"/>
              <a:t> कहा</a:t>
            </a:r>
            <a:r>
              <a:rPr sz="4200" lang="en-US"/>
              <a:t> था</a:t>
            </a:r>
            <a:r>
              <a:rPr sz="4200" lang="en-US"/>
              <a:t> कि</a:t>
            </a:r>
            <a:r>
              <a:rPr sz="4200" lang="en-US"/>
              <a:t> </a:t>
            </a:r>
            <a:r>
              <a:rPr sz="4200" lang="en-US"/>
              <a:t> दिल्ली</a:t>
            </a:r>
            <a:r>
              <a:rPr sz="4200" lang="en-US"/>
              <a:t> </a:t>
            </a:r>
            <a:r>
              <a:rPr sz="4200" lang="en-US"/>
              <a:t>अ</a:t>
            </a:r>
            <a:r>
              <a:rPr sz="4200" lang="en-US"/>
              <a:t>भ</a:t>
            </a:r>
            <a:r>
              <a:rPr sz="4200" lang="en-US"/>
              <a:t>ी</a:t>
            </a:r>
            <a:r>
              <a:rPr sz="4200" lang="en-US"/>
              <a:t> </a:t>
            </a:r>
            <a:r>
              <a:rPr sz="4200" lang="en-US"/>
              <a:t>ब</a:t>
            </a:r>
            <a:r>
              <a:rPr sz="4200" lang="en-US"/>
              <a:t>ह</a:t>
            </a:r>
            <a:r>
              <a:rPr sz="4200" lang="en-US"/>
              <a:t>ुत</a:t>
            </a:r>
            <a:r>
              <a:rPr sz="4200" lang="en-US"/>
              <a:t> </a:t>
            </a:r>
            <a:r>
              <a:rPr sz="4200" lang="en-US"/>
              <a:t>दूर</a:t>
            </a:r>
            <a:r>
              <a:rPr sz="4200" lang="en-US"/>
              <a:t> है</a:t>
            </a:r>
            <a:r>
              <a:rPr sz="4200" lang="en-US"/>
              <a:t>।</a:t>
            </a:r>
            <a:r>
              <a:rPr sz="4200" lang="en-US"/>
              <a:t> सुल्तान का औलिया से मनमुटाव हो गया था</a:t>
            </a:r>
            <a:r>
              <a:rPr sz="4200" lang="en-US"/>
              <a:t>।</a:t>
            </a:r>
            <a:r>
              <a:rPr sz="4200" lang="en-US"/>
              <a:t> स्वागत</a:t>
            </a:r>
            <a:r>
              <a:rPr sz="4200" lang="en-US"/>
              <a:t> समारोह</a:t>
            </a:r>
            <a:r>
              <a:rPr sz="4200" lang="en-US"/>
              <a:t> के लिए निर्मित लकड़ी के भवन </a:t>
            </a:r>
            <a:r>
              <a:rPr sz="4200" lang="en-US"/>
              <a:t>(</a:t>
            </a:r>
            <a:r>
              <a:rPr sz="4200" lang="en-US"/>
              <a:t>तुगलकाबाद के समीप अफगानपुर के गांव</a:t>
            </a:r>
            <a:r>
              <a:rPr sz="4200" lang="en-US"/>
              <a:t>)</a:t>
            </a:r>
            <a:r>
              <a:rPr sz="4200" lang="en-US"/>
              <a:t> के गिरने से</a:t>
            </a:r>
            <a:r>
              <a:rPr sz="4200" lang="en-US"/>
              <a:t> फरवरी</a:t>
            </a:r>
            <a:r>
              <a:rPr sz="4200" lang="en-US"/>
              <a:t>-मार्च</a:t>
            </a:r>
            <a:r>
              <a:rPr sz="4200" lang="en-US"/>
              <a:t> 1325</a:t>
            </a:r>
            <a:r>
              <a:rPr sz="4200" lang="en-US"/>
              <a:t> ईस्वी</a:t>
            </a:r>
            <a:r>
              <a:rPr sz="4200" lang="en-US"/>
              <a:t> में</a:t>
            </a:r>
            <a:r>
              <a:rPr sz="4200" lang="en-US"/>
              <a:t> उसकी</a:t>
            </a:r>
            <a:r>
              <a:rPr sz="4200" lang="en-US"/>
              <a:t> मृत्यु</a:t>
            </a:r>
            <a:r>
              <a:rPr sz="4200" lang="en-US"/>
              <a:t> हो</a:t>
            </a:r>
            <a:r>
              <a:rPr sz="4200" lang="en-US"/>
              <a:t> गई</a:t>
            </a:r>
            <a:r>
              <a:rPr sz="4200" lang="en-US"/>
              <a:t>।</a:t>
            </a:r>
            <a:r>
              <a:rPr sz="4200" lang="en-US"/>
              <a:t> </a:t>
            </a:r>
            <a:endParaRPr sz="42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4000" lang="en-US"/>
              <a:t>तुगलकाबाद</a:t>
            </a:r>
            <a:r>
              <a:rPr sz="4000" lang="en-US"/>
              <a:t> के</a:t>
            </a:r>
            <a:r>
              <a:rPr sz="4000" lang="en-US"/>
              <a:t> समीप</a:t>
            </a:r>
            <a:r>
              <a:rPr sz="4000" lang="en-US"/>
              <a:t> उसे</a:t>
            </a:r>
            <a:r>
              <a:rPr sz="4000" lang="en-US"/>
              <a:t> दफनाया</a:t>
            </a:r>
            <a:r>
              <a:rPr sz="4000" lang="en-US"/>
              <a:t> गया</a:t>
            </a:r>
            <a:r>
              <a:rPr sz="4000" lang="en-US"/>
              <a:t>।</a:t>
            </a:r>
            <a:r>
              <a:rPr sz="4000" lang="en-US"/>
              <a:t> </a:t>
            </a:r>
            <a:r>
              <a:rPr sz="4000" lang="en-US"/>
              <a:t>इस</a:t>
            </a:r>
            <a:r>
              <a:rPr sz="4000" lang="en-US"/>
              <a:t> भवन का निर्माण करने वाला अहमद अयाज का पुत्र था</a:t>
            </a:r>
            <a:r>
              <a:rPr sz="4000" lang="en-US"/>
              <a:t>।</a:t>
            </a:r>
            <a:r>
              <a:rPr sz="4000" lang="en-US"/>
              <a:t> </a:t>
            </a:r>
            <a:r>
              <a:rPr sz="4000" lang="en-US"/>
              <a:t>गयासुद्दीन</a:t>
            </a:r>
            <a:r>
              <a:rPr sz="4000" lang="en-US"/>
              <a:t> ने लगभग संपूर्ण दक्षिण भारत को दिल्ली सल्तनत में मिला लिया था</a:t>
            </a:r>
            <a:r>
              <a:rPr sz="4000" lang="en-US"/>
              <a:t>।</a:t>
            </a:r>
            <a:r>
              <a:rPr sz="4000" lang="en-US"/>
              <a:t> उसने पेंशन विभाग की स्थापना की</a:t>
            </a:r>
            <a:r>
              <a:rPr sz="4000" lang="en-US"/>
              <a:t>।</a:t>
            </a:r>
            <a:endParaRPr sz="4000" lang="en-US"/>
          </a:p>
          <a:p>
            <a:pPr indent="0" marL="0">
              <a:buNone/>
            </a:pPr>
            <a:r>
              <a:rPr b="1" sz="5100" lang="en-US">
                <a:solidFill>
                  <a:srgbClr val="800000"/>
                </a:solidFill>
              </a:rPr>
              <a:t>T</a:t>
            </a:r>
            <a:r>
              <a:rPr b="1" sz="5100" lang="en-US">
                <a:solidFill>
                  <a:srgbClr val="800000"/>
                </a:solidFill>
              </a:rPr>
              <a:t>h</a:t>
            </a:r>
            <a:r>
              <a:rPr b="1" sz="5100" lang="en-US">
                <a:solidFill>
                  <a:srgbClr val="800000"/>
                </a:solidFill>
              </a:rPr>
              <a:t>anks</a:t>
            </a:r>
            <a:endParaRPr b="1" sz="5100" lang="en-US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2020-05-04T05:04:33Z</dcterms:modified>
</cp:coreProperties>
</file>