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48" r:id="rId3"/>
    <p:sldId id="349" r:id="rId4"/>
    <p:sldId id="341" r:id="rId5"/>
    <p:sldId id="342" r:id="rId6"/>
    <p:sldId id="343" r:id="rId7"/>
    <p:sldId id="350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0" y="260648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charset="0"/>
                <a:cs typeface="+mn-cs"/>
              </a:rPr>
              <a:t>Friedel</a:t>
            </a: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-Craft Reaction</a:t>
            </a:r>
            <a:endParaRPr lang="de-DE" sz="3600" b="1" dirty="0">
              <a:solidFill>
                <a:srgbClr val="FF0000"/>
              </a:solidFill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by Dr. </a:t>
            </a:r>
            <a:r>
              <a:rPr lang="en-US" sz="2000" b="1" dirty="0" err="1" smtClean="0">
                <a:solidFill>
                  <a:srgbClr val="002060"/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 algn="ctr">
              <a:lnSpc>
                <a:spcPct val="150000"/>
              </a:lnSpc>
            </a:pPr>
            <a:r>
              <a:rPr lang="en-US" sz="3200" b="1" dirty="0" smtClean="0">
                <a:latin typeface="Times New Roman" charset="0"/>
              </a:rPr>
              <a:t> </a:t>
            </a:r>
            <a:r>
              <a:rPr lang="en-US" sz="3200" b="1" dirty="0" err="1" smtClean="0">
                <a:latin typeface="Times New Roman" charset="0"/>
              </a:rPr>
              <a:t>Friedel</a:t>
            </a:r>
            <a:r>
              <a:rPr lang="en-US" sz="3200" b="1" dirty="0" smtClean="0">
                <a:latin typeface="Times New Roman" charset="0"/>
              </a:rPr>
              <a:t>-Craft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Acylation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reaction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51520" y="948690"/>
            <a:ext cx="84249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Introduction of an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acyl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group into an aromatic ring in the presence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lewis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acid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acyl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halide (some time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carboxylic acids, anhydrides and ketenes also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used) 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known as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Friedel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-Crafts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acylation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reaction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Commonly used Lewis acid are AlCl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AlBr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BF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ZnCl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HF etc</a:t>
            </a:r>
          </a:p>
        </p:txBody>
      </p:sp>
      <p:graphicFrame>
        <p:nvGraphicFramePr>
          <p:cNvPr id="157704" name="Object 8"/>
          <p:cNvGraphicFramePr>
            <a:graphicFrameLocks noChangeAspect="1"/>
          </p:cNvGraphicFramePr>
          <p:nvPr/>
        </p:nvGraphicFramePr>
        <p:xfrm>
          <a:off x="2195736" y="3429000"/>
          <a:ext cx="5471684" cy="2016224"/>
        </p:xfrm>
        <a:graphic>
          <a:graphicData uri="http://schemas.openxmlformats.org/presentationml/2006/ole">
            <p:oleObj spid="_x0000_s157704" name="CS ChemDraw Drawing" r:id="rId3" imgW="4019840" imgH="1481233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 algn="just">
              <a:lnSpc>
                <a:spcPct val="150000"/>
              </a:lnSpc>
              <a:buAutoNum type="arabicPeriod"/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8" y="188640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Acyl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halides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reactivity order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5536" y="2852936"/>
            <a:ext cx="8424936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Lewis acid enhance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electrophilicity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acyl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halide by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complexing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with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acylhalide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800" dirty="0" smtClean="0"/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reactive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electrophile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acyl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carbocation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acylium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ion)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formed by the removal of the halide by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lewis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acid catalyst.</a:t>
            </a:r>
          </a:p>
        </p:txBody>
      </p:sp>
      <p:graphicFrame>
        <p:nvGraphicFramePr>
          <p:cNvPr id="158725" name="Object 5"/>
          <p:cNvGraphicFramePr>
            <a:graphicFrameLocks noChangeAspect="1"/>
          </p:cNvGraphicFramePr>
          <p:nvPr/>
        </p:nvGraphicFramePr>
        <p:xfrm>
          <a:off x="971600" y="1268760"/>
          <a:ext cx="7721222" cy="1368152"/>
        </p:xfrm>
        <a:graphic>
          <a:graphicData uri="http://schemas.openxmlformats.org/presentationml/2006/ole">
            <p:oleObj spid="_x0000_s158725" name="CS ChemDraw Drawing" r:id="rId3" imgW="4649217" imgH="824002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5567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Mechanism</a:t>
            </a:r>
            <a:endParaRPr lang="en-IN" sz="360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4154" name="Object 10"/>
          <p:cNvGraphicFramePr>
            <a:graphicFrameLocks noChangeAspect="1"/>
          </p:cNvGraphicFramePr>
          <p:nvPr/>
        </p:nvGraphicFramePr>
        <p:xfrm>
          <a:off x="323528" y="1556792"/>
          <a:ext cx="8303208" cy="4176464"/>
        </p:xfrm>
        <a:graphic>
          <a:graphicData uri="http://schemas.openxmlformats.org/presentationml/2006/ole">
            <p:oleObj spid="_x0000_s134154" name="CS ChemDraw Drawing" r:id="rId3" imgW="5301665" imgH="2666447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176" name="Object 8"/>
          <p:cNvGraphicFramePr>
            <a:graphicFrameLocks noChangeAspect="1"/>
          </p:cNvGraphicFramePr>
          <p:nvPr/>
        </p:nvGraphicFramePr>
        <p:xfrm>
          <a:off x="611560" y="836712"/>
          <a:ext cx="8024380" cy="5184576"/>
        </p:xfrm>
        <a:graphic>
          <a:graphicData uri="http://schemas.openxmlformats.org/presentationml/2006/ole">
            <p:oleObj spid="_x0000_s135176" name="CS ChemDraw Drawing" r:id="rId3" imgW="6252538" imgH="4039658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528" y="404664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major problem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Friedel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-Craft alkylation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i.e.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rearrangement of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carbocation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not present 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Friedel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-Craft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acylation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acyl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carbocation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acylium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ion) 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formed 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Friedel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-Craft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acylation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acylium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ion is stabilized by resonance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structure hence rearrangement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never found 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acylium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ion. 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6202" name="Object 10"/>
          <p:cNvGraphicFramePr>
            <a:graphicFrameLocks noChangeAspect="1"/>
          </p:cNvGraphicFramePr>
          <p:nvPr/>
        </p:nvGraphicFramePr>
        <p:xfrm>
          <a:off x="1907704" y="4581128"/>
          <a:ext cx="4867049" cy="1584176"/>
        </p:xfrm>
        <a:graphic>
          <a:graphicData uri="http://schemas.openxmlformats.org/presentationml/2006/ole">
            <p:oleObj spid="_x0000_s136202" name="CS ChemDraw Drawing" r:id="rId3" imgW="2832951" imgH="922928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0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Polysubstitution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occurs in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Friedal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-craft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acylation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because RCO is a de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activating group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long primary alkyl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benzene can be synthesized by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Friedal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-craft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acylation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followed by reduction, which we could not be made by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Friedal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-craft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alkylation  due to rearrangement.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8962" name="Object 2"/>
          <p:cNvGraphicFramePr>
            <a:graphicFrameLocks noChangeAspect="1"/>
          </p:cNvGraphicFramePr>
          <p:nvPr/>
        </p:nvGraphicFramePr>
        <p:xfrm>
          <a:off x="179512" y="4803091"/>
          <a:ext cx="8712968" cy="1457800"/>
        </p:xfrm>
        <a:graphic>
          <a:graphicData uri="http://schemas.openxmlformats.org/presentationml/2006/ole">
            <p:oleObj spid="_x0000_s168962" name="CS ChemDraw Drawing" r:id="rId3" imgW="8994336" imgH="1505491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2915816" y="2132856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1887</TotalTime>
  <Words>223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CS ChemDraw Drawing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ATUL</cp:lastModifiedBy>
  <cp:revision>226</cp:revision>
  <dcterms:created xsi:type="dcterms:W3CDTF">2019-12-17T10:24:49Z</dcterms:created>
  <dcterms:modified xsi:type="dcterms:W3CDTF">2020-05-06T15:41:53Z</dcterms:modified>
</cp:coreProperties>
</file>