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39" r:id="rId3"/>
    <p:sldId id="346" r:id="rId4"/>
    <p:sldId id="348" r:id="rId5"/>
    <p:sldId id="349" r:id="rId6"/>
    <p:sldId id="341" r:id="rId7"/>
    <p:sldId id="342" r:id="rId8"/>
    <p:sldId id="343" r:id="rId9"/>
    <p:sldId id="350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06-May-20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charset="0"/>
                <a:cs typeface="+mn-cs"/>
              </a:rPr>
              <a:t>Friedel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-Craft Reaction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260648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defRPr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charset="0"/>
              </a:rPr>
              <a:t>Friedel</a:t>
            </a:r>
            <a:r>
              <a:rPr lang="en-US" sz="3200" b="1" dirty="0" smtClean="0">
                <a:solidFill>
                  <a:srgbClr val="FF0000"/>
                </a:solidFill>
                <a:latin typeface="Times New Roman" charset="0"/>
              </a:rPr>
              <a:t>-Craft Reaction</a:t>
            </a:r>
            <a:endParaRPr lang="de-DE" sz="32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052736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First developed by French scientist Charles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and his American partner James Crafts in 1877 to attach substituent to an aromatic rings.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 of an alkyl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group into an aromatic ring is called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-Crafts reaction.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-Crafts reaction are of two main type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en-US" sz="2800" dirty="0" err="1" smtClean="0">
                <a:latin typeface="Times New Roman" charset="0"/>
              </a:rPr>
              <a:t>Friedel</a:t>
            </a:r>
            <a:r>
              <a:rPr lang="en-US" sz="2800" dirty="0" smtClean="0">
                <a:latin typeface="Times New Roman" charset="0"/>
              </a:rPr>
              <a:t>-Craft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Alkylation reaction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en-US" sz="2800" dirty="0" err="1" smtClean="0">
                <a:latin typeface="Times New Roman" charset="0"/>
              </a:rPr>
              <a:t>Friedel</a:t>
            </a:r>
            <a:r>
              <a:rPr lang="en-US" sz="2800" dirty="0" smtClean="0">
                <a:latin typeface="Times New Roman" charset="0"/>
              </a:rPr>
              <a:t>-Craft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reaction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latin typeface="Times New Roman" charset="0"/>
              </a:rPr>
              <a:t>Friedel</a:t>
            </a:r>
            <a:r>
              <a:rPr lang="en-US" sz="3200" b="1" dirty="0" smtClean="0">
                <a:latin typeface="Times New Roman" charset="0"/>
              </a:rPr>
              <a:t>-Craft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Alkylation reaction</a:t>
            </a:r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0" y="2924944"/>
            <a:ext cx="7380312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2. </a:t>
            </a:r>
            <a:r>
              <a:rPr lang="en-US" sz="3200" b="1" dirty="0" err="1" smtClean="0">
                <a:latin typeface="Times New Roman" charset="0"/>
              </a:rPr>
              <a:t>Friedel</a:t>
            </a:r>
            <a:r>
              <a:rPr lang="en-US" sz="3200" b="1" dirty="0" smtClean="0">
                <a:latin typeface="Times New Roman" charset="0"/>
              </a:rPr>
              <a:t>-Craft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Acylation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reaction</a:t>
            </a:r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/>
        </p:nvGraphicFramePr>
        <p:xfrm>
          <a:off x="1259632" y="4005064"/>
          <a:ext cx="5688632" cy="2107840"/>
        </p:xfrm>
        <a:graphic>
          <a:graphicData uri="http://schemas.openxmlformats.org/presentationml/2006/ole">
            <p:oleObj spid="_x0000_s151556" name="CS ChemDraw Drawing" r:id="rId3" imgW="3912044" imgH="1449016" progId="ChemDraw.Document.6.0">
              <p:embed/>
            </p:oleObj>
          </a:graphicData>
        </a:graphic>
      </p:graphicFrame>
      <p:graphicFrame>
        <p:nvGraphicFramePr>
          <p:cNvPr id="151557" name="Object 5"/>
          <p:cNvGraphicFramePr>
            <a:graphicFrameLocks noChangeAspect="1"/>
          </p:cNvGraphicFramePr>
          <p:nvPr/>
        </p:nvGraphicFramePr>
        <p:xfrm>
          <a:off x="1403648" y="1124744"/>
          <a:ext cx="5688632" cy="1640206"/>
        </p:xfrm>
        <a:graphic>
          <a:graphicData uri="http://schemas.openxmlformats.org/presentationml/2006/ole">
            <p:oleObj spid="_x0000_s151557" name="CS ChemDraw Drawing" r:id="rId4" imgW="4420765" imgH="127504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 </a:t>
            </a:r>
            <a:r>
              <a:rPr lang="en-US" sz="3200" b="1" dirty="0" err="1" smtClean="0">
                <a:latin typeface="Times New Roman" charset="0"/>
              </a:rPr>
              <a:t>Friedel</a:t>
            </a:r>
            <a:r>
              <a:rPr lang="en-US" sz="3200" b="1" dirty="0" smtClean="0">
                <a:latin typeface="Times New Roman" charset="0"/>
              </a:rPr>
              <a:t>-Craft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Alkylation reaction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Introduction of an alkyl group into an aromatic ring in the presence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lewis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and alkyl halide (some time other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carbocations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source like alcohol, alkenes also used) is called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Friedel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-Crafts reaction.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Commonly used Lewis acid are AlCl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AlBr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BF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ZnCl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HF etc</a:t>
            </a:r>
          </a:p>
        </p:txBody>
      </p:sp>
      <p:graphicFrame>
        <p:nvGraphicFramePr>
          <p:cNvPr id="157703" name="Object 7"/>
          <p:cNvGraphicFramePr>
            <a:graphicFrameLocks noChangeAspect="1"/>
          </p:cNvGraphicFramePr>
          <p:nvPr/>
        </p:nvGraphicFramePr>
        <p:xfrm>
          <a:off x="2195736" y="3717032"/>
          <a:ext cx="5494306" cy="1584176"/>
        </p:xfrm>
        <a:graphic>
          <a:graphicData uri="http://schemas.openxmlformats.org/presentationml/2006/ole">
            <p:oleObj spid="_x0000_s157703" name="CS ChemDraw Drawing" r:id="rId3" imgW="4420765" imgH="127504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76672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Alkyl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halide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reactivity order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1547664" y="1556792"/>
          <a:ext cx="5660996" cy="948109"/>
        </p:xfrm>
        <a:graphic>
          <a:graphicData uri="http://schemas.openxmlformats.org/presentationml/2006/ole">
            <p:oleObj spid="_x0000_s158724" name="CS ChemDraw Drawing" r:id="rId3" imgW="3573527" imgH="598482" progId="ChemDraw.Document.6.0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95536" y="2852936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Lewis acid enhance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electrophilicity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alkyl halide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complexing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alkylhalide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reactive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formed by the removal of the halide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lewis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catalyst.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51" name="Object 7"/>
          <p:cNvGraphicFramePr>
            <a:graphicFrameLocks noChangeAspect="1"/>
          </p:cNvGraphicFramePr>
          <p:nvPr/>
        </p:nvGraphicFramePr>
        <p:xfrm>
          <a:off x="179512" y="1556792"/>
          <a:ext cx="8448372" cy="3816424"/>
        </p:xfrm>
        <a:graphic>
          <a:graphicData uri="http://schemas.openxmlformats.org/presentationml/2006/ole">
            <p:oleObj spid="_x0000_s134151" name="CS ChemDraw Drawing" r:id="rId3" imgW="4621984" imgH="208729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75" name="Object 7"/>
          <p:cNvGraphicFramePr>
            <a:graphicFrameLocks noChangeAspect="1"/>
          </p:cNvGraphicFramePr>
          <p:nvPr/>
        </p:nvGraphicFramePr>
        <p:xfrm>
          <a:off x="179512" y="764704"/>
          <a:ext cx="8713060" cy="5256584"/>
        </p:xfrm>
        <a:graphic>
          <a:graphicData uri="http://schemas.openxmlformats.org/presentationml/2006/ole">
            <p:oleObj spid="_x0000_s135175" name="CS ChemDraw Drawing" r:id="rId3" imgW="6254051" imgH="377320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Limitation of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charset="0"/>
              </a:rPr>
              <a:t>Friedel</a:t>
            </a:r>
            <a:r>
              <a:rPr lang="en-US" sz="3200" b="1" dirty="0" smtClean="0">
                <a:solidFill>
                  <a:srgbClr val="FF0000"/>
                </a:solidFill>
                <a:latin typeface="Times New Roman" charset="0"/>
              </a:rPr>
              <a:t>-Craft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Alkylation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836712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Rearrangement: alkylation reaction are prone to rearrangement so it is not possible to introduce a long primary alkyl group.</a:t>
            </a:r>
          </a:p>
        </p:txBody>
      </p:sp>
      <p:graphicFrame>
        <p:nvGraphicFramePr>
          <p:cNvPr id="136201" name="Object 9"/>
          <p:cNvGraphicFramePr>
            <a:graphicFrameLocks noChangeAspect="1"/>
          </p:cNvGraphicFramePr>
          <p:nvPr/>
        </p:nvGraphicFramePr>
        <p:xfrm>
          <a:off x="755576" y="3789040"/>
          <a:ext cx="7431545" cy="2088232"/>
        </p:xfrm>
        <a:graphic>
          <a:graphicData uri="http://schemas.openxmlformats.org/presentationml/2006/ole">
            <p:oleObj spid="_x0000_s136201" name="CS ChemDraw Drawing" r:id="rId3" imgW="6631904" imgH="186367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0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Polysubstitution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Since product is more reactive than the starting material because entering group 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Friedal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-Craft alkylation is an activating group, hence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and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polyalkylation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occurs.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Aromatic compounds with m-directing group and deactivated benzene do not undergoes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Friedal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-craft alkylation.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Aryl halide and Vinyl halide can not be used in the place of alkyl halide.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282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212</cp:revision>
  <dcterms:created xsi:type="dcterms:W3CDTF">2019-12-17T10:24:49Z</dcterms:created>
  <dcterms:modified xsi:type="dcterms:W3CDTF">2020-05-06T05:57:16Z</dcterms:modified>
</cp:coreProperties>
</file>