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353" r:id="rId3"/>
    <p:sldId id="349" r:id="rId4"/>
    <p:sldId id="354" r:id="rId5"/>
    <p:sldId id="355" r:id="rId6"/>
    <p:sldId id="341" r:id="rId7"/>
    <p:sldId id="356" r:id="rId8"/>
    <p:sldId id="27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18-May-20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18-May-20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18-May-20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18-May-20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18-May-20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18-May-20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18-May-20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18-May-20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18-May-20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18-May-20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18-May-20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40014-986D-47D3-B564-5C6F2E08D09C}" type="datetimeFigureOut">
              <a:rPr lang="en-US" smtClean="0"/>
              <a:pPr/>
              <a:t>18-May-20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0" y="685165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endParaRPr lang="en-IN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0" y="13716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0" y="260648"/>
            <a:ext cx="9144000" cy="1200150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Times New Roman" charset="0"/>
                <a:cs typeface="+mn-cs"/>
              </a:rPr>
              <a:t>Aromatic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charset="0"/>
                <a:cs typeface="+mn-cs"/>
              </a:rPr>
              <a:t>Electrophilic</a:t>
            </a:r>
            <a:r>
              <a:rPr lang="en-US" sz="3600" b="1" dirty="0" smtClean="0">
                <a:solidFill>
                  <a:srgbClr val="FF0000"/>
                </a:solidFill>
                <a:latin typeface="Times New Roman" charset="0"/>
                <a:cs typeface="+mn-cs"/>
              </a:rPr>
              <a:t> Substitution</a:t>
            </a:r>
            <a:endParaRPr lang="de-DE" sz="3600" b="1" dirty="0">
              <a:solidFill>
                <a:srgbClr val="FF0000"/>
              </a:solidFill>
              <a:latin typeface="Times New Roman" charset="0"/>
              <a:cs typeface="+mn-cs"/>
            </a:endParaRPr>
          </a:p>
          <a:p>
            <a:pPr algn="ctr">
              <a:defRPr/>
            </a:pPr>
            <a:endParaRPr lang="en-IN" dirty="0">
              <a:latin typeface="Times New Roman" charset="0"/>
              <a:cs typeface="+mn-cs"/>
            </a:endParaRPr>
          </a:p>
          <a:p>
            <a:pPr algn="ctr">
              <a:defRPr/>
            </a:pPr>
            <a:endParaRPr lang="en-IN" dirty="0">
              <a:latin typeface="Times New Roman" charset="0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57400" y="4337050"/>
            <a:ext cx="4724400" cy="1692771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 eaLnBrk="0" hangingPunct="0">
              <a:buClr>
                <a:schemeClr val="accent1"/>
              </a:buClr>
              <a:buSzPct val="70000"/>
              <a:defRPr/>
            </a:pPr>
            <a:r>
              <a:rPr lang="en-US" sz="2000" b="1" dirty="0" smtClean="0">
                <a:solidFill>
                  <a:srgbClr val="002060"/>
                </a:solidFill>
                <a:cs typeface="Times New Roman" pitchFamily="18" charset="0"/>
              </a:rPr>
              <a:t>by Dr. </a:t>
            </a:r>
            <a:r>
              <a:rPr lang="en-US" sz="2000" b="1" dirty="0" err="1" smtClean="0">
                <a:solidFill>
                  <a:srgbClr val="002060"/>
                </a:solidFill>
                <a:cs typeface="Times New Roman" pitchFamily="18" charset="0"/>
              </a:rPr>
              <a:t>Atul</a:t>
            </a:r>
            <a:r>
              <a:rPr lang="en-US" sz="2000" b="1" dirty="0" smtClean="0">
                <a:solidFill>
                  <a:srgbClr val="002060"/>
                </a:solidFill>
                <a:cs typeface="Times New Roman" pitchFamily="18" charset="0"/>
              </a:rPr>
              <a:t> Kumar Singh</a:t>
            </a:r>
          </a:p>
          <a:p>
            <a:pPr algn="ctr" eaLnBrk="0" hangingPunct="0">
              <a:buClr>
                <a:schemeClr val="accent1"/>
              </a:buClr>
              <a:buSzPct val="70000"/>
              <a:defRPr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Assistant Professor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Department of Chemistry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M. L. </a:t>
            </a:r>
            <a:r>
              <a:rPr lang="en-US" sz="2000" b="1" dirty="0" err="1" smtClean="0">
                <a:cs typeface="Times New Roman" pitchFamily="18" charset="0"/>
              </a:rPr>
              <a:t>Arya</a:t>
            </a:r>
            <a:r>
              <a:rPr lang="en-US" sz="2000" b="1" dirty="0" smtClean="0">
                <a:cs typeface="Times New Roman" pitchFamily="18" charset="0"/>
              </a:rPr>
              <a:t> College, </a:t>
            </a:r>
            <a:r>
              <a:rPr lang="en-US" sz="2000" b="1" dirty="0" err="1" smtClean="0">
                <a:cs typeface="Times New Roman" pitchFamily="18" charset="0"/>
              </a:rPr>
              <a:t>Kasba</a:t>
            </a:r>
            <a:endParaRPr lang="en-US" sz="2000" b="1" dirty="0" smtClean="0">
              <a:cs typeface="Times New Roman" pitchFamily="18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err="1" smtClean="0">
                <a:cs typeface="Times New Roman" pitchFamily="18" charset="0"/>
              </a:rPr>
              <a:t>Purnia</a:t>
            </a:r>
            <a:r>
              <a:rPr lang="en-US" sz="2000" b="1" dirty="0" smtClean="0">
                <a:cs typeface="Times New Roman" pitchFamily="18" charset="0"/>
              </a:rPr>
              <a:t> -854330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India</a:t>
            </a:r>
          </a:p>
        </p:txBody>
      </p:sp>
      <p:pic>
        <p:nvPicPr>
          <p:cNvPr id="8" name="Picture 7" descr="G:\C-D-\mlapup\CD31 160219\logo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2203450"/>
            <a:ext cx="1833563" cy="183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/>
          <p:cNvSpPr txBox="1">
            <a:spLocks/>
          </p:cNvSpPr>
          <p:nvPr/>
        </p:nvSpPr>
        <p:spPr>
          <a:xfrm>
            <a:off x="0" y="0"/>
            <a:ext cx="9144000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514350" indent="-514350" algn="ctr">
              <a:lnSpc>
                <a:spcPct val="150000"/>
              </a:lnSpc>
            </a:pPr>
            <a:r>
              <a:rPr lang="en-US" sz="3200" b="1" dirty="0" smtClean="0">
                <a:latin typeface="Times New Roman" charset="0"/>
              </a:rPr>
              <a:t> </a:t>
            </a:r>
            <a:r>
              <a:rPr lang="en-US" sz="3200" b="1" dirty="0" err="1" smtClean="0">
                <a:latin typeface="Times New Roman" charset="0"/>
              </a:rPr>
              <a:t>Sulphonation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5536" y="692696"/>
            <a:ext cx="842493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Introduction 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sulfonic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acid functional group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into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 aromatic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ring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utilizing fuming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sulphuric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oleum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or 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.SO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acid or conc.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sulphuric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acid is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known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sulphonation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arenes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5109" name="Object 5"/>
          <p:cNvGraphicFramePr>
            <a:graphicFrameLocks noChangeAspect="1"/>
          </p:cNvGraphicFramePr>
          <p:nvPr/>
        </p:nvGraphicFramePr>
        <p:xfrm>
          <a:off x="971600" y="4005064"/>
          <a:ext cx="7152675" cy="1800200"/>
        </p:xfrm>
        <a:graphic>
          <a:graphicData uri="http://schemas.openxmlformats.org/presentationml/2006/ole">
            <p:oleObj spid="_x0000_s175109" name="CS ChemDraw Drawing" r:id="rId3" imgW="5190465" imgH="1307260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/>
          <p:cNvSpPr txBox="1">
            <a:spLocks/>
          </p:cNvSpPr>
          <p:nvPr/>
        </p:nvSpPr>
        <p:spPr>
          <a:xfrm>
            <a:off x="0" y="0"/>
            <a:ext cx="9144000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514350" indent="-514350" algn="just">
              <a:lnSpc>
                <a:spcPct val="150000"/>
              </a:lnSpc>
              <a:buAutoNum type="arabicPeriod"/>
            </a:pP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3528" y="0"/>
            <a:ext cx="842493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  <a:buFont typeface="Arial" pitchFamily="34" charset="0"/>
              <a:buChar char="•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Sulphonation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of benzene may be carried out either by refluxing benzene with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sulphuric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acid  for several hour or  heating of benzene at 40 </a:t>
            </a:r>
            <a:r>
              <a:rPr lang="en-US" sz="2800" baseline="30000" dirty="0" err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with fuming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sulphuric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acid for 20-30 minutes.</a:t>
            </a:r>
          </a:p>
          <a:p>
            <a:pPr algn="just">
              <a:lnSpc>
                <a:spcPct val="20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reactive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electrophile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Sulphur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trioxide (SO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formed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by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dissociation of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sulphuric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acid.</a:t>
            </a:r>
          </a:p>
          <a:p>
            <a:pPr algn="just">
              <a:lnSpc>
                <a:spcPct val="200000"/>
              </a:lnSpc>
              <a:buFont typeface="Arial" pitchFamily="34" charset="0"/>
              <a:buChar char="•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0465" name="Object 1"/>
          <p:cNvGraphicFramePr>
            <a:graphicFrameLocks noChangeAspect="1"/>
          </p:cNvGraphicFramePr>
          <p:nvPr/>
        </p:nvGraphicFramePr>
        <p:xfrm>
          <a:off x="971600" y="5373216"/>
          <a:ext cx="6994689" cy="936104"/>
        </p:xfrm>
        <a:graphic>
          <a:graphicData uri="http://schemas.openxmlformats.org/presentationml/2006/ole">
            <p:oleObj spid="_x0000_s190465" name="CS ChemDraw Drawing" r:id="rId3" imgW="3191136" imgH="426404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/>
          <p:cNvSpPr txBox="1">
            <a:spLocks/>
          </p:cNvSpPr>
          <p:nvPr/>
        </p:nvSpPr>
        <p:spPr>
          <a:xfrm>
            <a:off x="0" y="0"/>
            <a:ext cx="9144000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514350" indent="-514350" algn="just">
              <a:lnSpc>
                <a:spcPct val="150000"/>
              </a:lnSpc>
              <a:buAutoNum type="arabicPeriod"/>
            </a:pP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3528" y="0"/>
            <a:ext cx="8424936" cy="6855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Sulphur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trioxide (SO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is an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electrophile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because it is highly polar in nature.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sulphur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trioxide,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sulphur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is bonded to three oxygen atom with double bond. Oxygen bonded with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sulphur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are electronegative in nature so attract the electrons towards oxygen and create a partial positive charge on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sulphur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Now,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Sulphur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accept electrons to compensate the positive charge and behave like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electrophile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/>
          <p:cNvSpPr txBox="1">
            <a:spLocks/>
          </p:cNvSpPr>
          <p:nvPr/>
        </p:nvSpPr>
        <p:spPr>
          <a:xfrm>
            <a:off x="0" y="0"/>
            <a:ext cx="9144000" cy="15567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algn="ctr">
              <a:lnSpc>
                <a:spcPct val="150000"/>
              </a:lnSpc>
              <a:spcBef>
                <a:spcPct val="0"/>
              </a:spcBef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Mechanism</a:t>
            </a:r>
            <a:endParaRPr lang="en-IN" sz="3600" b="1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2514" name="Object 2"/>
          <p:cNvGraphicFramePr>
            <a:graphicFrameLocks noChangeAspect="1"/>
          </p:cNvGraphicFramePr>
          <p:nvPr/>
        </p:nvGraphicFramePr>
        <p:xfrm>
          <a:off x="683568" y="1412776"/>
          <a:ext cx="7721751" cy="4176464"/>
        </p:xfrm>
        <a:graphic>
          <a:graphicData uri="http://schemas.openxmlformats.org/presentationml/2006/ole">
            <p:oleObj spid="_x0000_s192514" name="CS ChemDraw Drawing" r:id="rId3" imgW="4816773" imgH="2605803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4156" name="Object 12"/>
          <p:cNvGraphicFramePr>
            <a:graphicFrameLocks noChangeAspect="1"/>
          </p:cNvGraphicFramePr>
          <p:nvPr/>
        </p:nvGraphicFramePr>
        <p:xfrm>
          <a:off x="755576" y="1052736"/>
          <a:ext cx="7815160" cy="4536504"/>
        </p:xfrm>
        <a:graphic>
          <a:graphicData uri="http://schemas.openxmlformats.org/presentationml/2006/ole">
            <p:oleObj spid="_x0000_s134156" name="CS ChemDraw Drawing" r:id="rId3" imgW="6016144" imgH="3492724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95536" y="692696"/>
            <a:ext cx="84249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Sulphonation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is a reversible reaction at high temperature.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3539" name="Object 3"/>
          <p:cNvGraphicFramePr>
            <a:graphicFrameLocks noChangeAspect="1"/>
          </p:cNvGraphicFramePr>
          <p:nvPr/>
        </p:nvGraphicFramePr>
        <p:xfrm>
          <a:off x="1187624" y="2780928"/>
          <a:ext cx="7253945" cy="1872208"/>
        </p:xfrm>
        <a:graphic>
          <a:graphicData uri="http://schemas.openxmlformats.org/presentationml/2006/ole">
            <p:oleObj spid="_x0000_s193539" name="CS ChemDraw Drawing" r:id="rId3" imgW="4999837" imgH="1290583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Line 2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26627" name="Line 3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04452" name="Text Box 6"/>
          <p:cNvSpPr txBox="1">
            <a:spLocks noChangeArrowheads="1"/>
          </p:cNvSpPr>
          <p:nvPr/>
        </p:nvSpPr>
        <p:spPr bwMode="auto">
          <a:xfrm>
            <a:off x="2915816" y="2132856"/>
            <a:ext cx="316682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sz="5400" b="1" dirty="0">
                <a:solidFill>
                  <a:srgbClr val="FF0000"/>
                </a:solidFill>
              </a:rPr>
              <a:t>T</a:t>
            </a:r>
            <a:r>
              <a:rPr lang="de-DE" sz="5400" b="1" dirty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de-DE" sz="5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</a:t>
            </a:r>
            <a:r>
              <a:rPr lang="de-DE" sz="5400" b="1" dirty="0">
                <a:solidFill>
                  <a:schemeClr val="accent6">
                    <a:lumMod val="50000"/>
                  </a:schemeClr>
                </a:solidFill>
              </a:rPr>
              <a:t>n</a:t>
            </a:r>
            <a:r>
              <a:rPr lang="de-DE" sz="5400" b="1" dirty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5400" b="1" dirty="0">
                <a:solidFill>
                  <a:schemeClr val="accent6"/>
                </a:solidFill>
              </a:rPr>
              <a:t> </a:t>
            </a:r>
            <a:r>
              <a:rPr lang="de-DE" sz="5400" b="1" dirty="0" smtClean="0">
                <a:solidFill>
                  <a:srgbClr val="FF0000"/>
                </a:solidFill>
              </a:rPr>
              <a:t>y</a:t>
            </a:r>
            <a:r>
              <a:rPr lang="de-DE" sz="5400" b="1" dirty="0" smtClean="0">
                <a:solidFill>
                  <a:schemeClr val="accent6">
                    <a:lumMod val="50000"/>
                  </a:schemeClr>
                </a:solidFill>
              </a:rPr>
              <a:t>o</a:t>
            </a:r>
            <a:r>
              <a:rPr lang="de-DE" sz="5400" b="1" dirty="0" smtClean="0">
                <a:solidFill>
                  <a:schemeClr val="accent1">
                    <a:lumMod val="50000"/>
                  </a:schemeClr>
                </a:solidFill>
              </a:rPr>
              <a:t>u</a:t>
            </a:r>
            <a:endParaRPr lang="de-DE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2056</TotalTime>
  <Words>194</Words>
  <Application>Microsoft Office PowerPoint</Application>
  <PresentationFormat>On-screen Show (4:3)</PresentationFormat>
  <Paragraphs>15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CS ChemDraw Drawing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MLAC KASBA</dc:creator>
  <cp:lastModifiedBy>ATUL</cp:lastModifiedBy>
  <cp:revision>241</cp:revision>
  <dcterms:created xsi:type="dcterms:W3CDTF">2019-12-17T10:24:49Z</dcterms:created>
  <dcterms:modified xsi:type="dcterms:W3CDTF">2020-05-18T05:09:52Z</dcterms:modified>
</cp:coreProperties>
</file>