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48" r:id="rId3"/>
    <p:sldId id="352" r:id="rId4"/>
    <p:sldId id="353" r:id="rId5"/>
    <p:sldId id="349" r:id="rId6"/>
    <p:sldId id="341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Aromatic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charset="0"/>
                <a:cs typeface="+mn-cs"/>
              </a:rPr>
              <a:t>Electrophilic</a:t>
            </a: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 Substitution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sz="3200" b="1" dirty="0" smtClean="0">
                <a:latin typeface="Times New Roman" charset="0"/>
              </a:rPr>
              <a:t> </a:t>
            </a:r>
            <a:r>
              <a:rPr lang="en-US" sz="3200" b="1" dirty="0" err="1" smtClean="0">
                <a:latin typeface="Times New Roman" charset="0"/>
              </a:rPr>
              <a:t>Arenium</a:t>
            </a:r>
            <a:r>
              <a:rPr lang="en-US" sz="3200" b="1" dirty="0" smtClean="0">
                <a:latin typeface="Times New Roman" charset="0"/>
              </a:rPr>
              <a:t> Ion Mechanism for </a:t>
            </a:r>
            <a:r>
              <a:rPr lang="en-US" sz="3200" b="1" dirty="0" smtClean="0">
                <a:latin typeface="Times New Roman" charset="0"/>
              </a:rPr>
              <a:t>Aromatic </a:t>
            </a:r>
            <a:r>
              <a:rPr lang="en-US" sz="3200" b="1" dirty="0" err="1" smtClean="0">
                <a:latin typeface="Times New Roman" charset="0"/>
              </a:rPr>
              <a:t>Electrophilic</a:t>
            </a:r>
            <a:r>
              <a:rPr lang="en-US" sz="3200" b="1" dirty="0" smtClean="0">
                <a:latin typeface="Times New Roman" charset="0"/>
              </a:rPr>
              <a:t> Substitution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595021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charset="0"/>
              </a:rPr>
              <a:t>Aromatic </a:t>
            </a:r>
            <a:r>
              <a:rPr lang="en-US" sz="2800" dirty="0" err="1" smtClean="0">
                <a:latin typeface="Times New Roman" charset="0"/>
              </a:rPr>
              <a:t>Electrophilic</a:t>
            </a:r>
            <a:r>
              <a:rPr lang="en-US" sz="2800" dirty="0" smtClean="0">
                <a:latin typeface="Times New Roman" charset="0"/>
              </a:rPr>
              <a:t> </a:t>
            </a:r>
            <a:r>
              <a:rPr lang="en-US" sz="2800" dirty="0" smtClean="0">
                <a:latin typeface="Times New Roman" charset="0"/>
              </a:rPr>
              <a:t>Substitution is bimolecular.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charset="0"/>
              </a:rPr>
              <a:t>Aromatic </a:t>
            </a:r>
            <a:r>
              <a:rPr lang="en-US" sz="2800" dirty="0" err="1" smtClean="0">
                <a:latin typeface="Times New Roman" charset="0"/>
              </a:rPr>
              <a:t>Electrophilic</a:t>
            </a:r>
            <a:r>
              <a:rPr lang="en-US" sz="2800" dirty="0" smtClean="0">
                <a:latin typeface="Times New Roman" charset="0"/>
              </a:rPr>
              <a:t> Substitution </a:t>
            </a:r>
            <a:r>
              <a:rPr lang="en-US" sz="2800" dirty="0" smtClean="0">
                <a:latin typeface="Times New Roman" charset="0"/>
              </a:rPr>
              <a:t>involves </a:t>
            </a:r>
            <a:r>
              <a:rPr lang="en-US" sz="2800" dirty="0" err="1" smtClean="0">
                <a:latin typeface="Times New Roman" charset="0"/>
              </a:rPr>
              <a:t>arenium</a:t>
            </a:r>
            <a:r>
              <a:rPr lang="en-US" sz="2800" dirty="0" smtClean="0">
                <a:latin typeface="Times New Roman" charset="0"/>
              </a:rPr>
              <a:t> ion intermediate.</a:t>
            </a:r>
            <a:endParaRPr lang="de-DE" sz="2800" dirty="0" smtClean="0">
              <a:latin typeface="Times New Roman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Mechanism involves two main key step :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formation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arenium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 and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(ii)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deprotonation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first step is rate determining and the reaction follows second order kinetics.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en-IN" sz="36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683568" y="1052736"/>
          <a:ext cx="7988300" cy="5588000"/>
        </p:xfrm>
        <a:graphic>
          <a:graphicData uri="http://schemas.openxmlformats.org/presentationml/2006/ole">
            <p:oleObj spid="_x0000_s174085" name="CS ChemDraw Drawing" r:id="rId3" imgW="7988619" imgH="558797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sz="3200" b="1" dirty="0" smtClean="0">
                <a:latin typeface="Times New Roman" charset="0"/>
              </a:rPr>
              <a:t> </a:t>
            </a:r>
            <a:r>
              <a:rPr lang="en-US" sz="3200" b="1" dirty="0" err="1" smtClean="0">
                <a:latin typeface="Times New Roman" charset="0"/>
              </a:rPr>
              <a:t>Halogenation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94869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Introduction of 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halogen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into an aromatic ring in the presence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lewis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halogen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known 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halogenation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arenes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Commonly used Lewis acid 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FeBr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AlCl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AlBr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5107" name="Object 3"/>
          <p:cNvGraphicFramePr>
            <a:graphicFrameLocks noChangeAspect="1"/>
          </p:cNvGraphicFramePr>
          <p:nvPr/>
        </p:nvGraphicFramePr>
        <p:xfrm>
          <a:off x="2195736" y="3284984"/>
          <a:ext cx="4681614" cy="2088232"/>
        </p:xfrm>
        <a:graphic>
          <a:graphicData uri="http://schemas.openxmlformats.org/presentationml/2006/ole">
            <p:oleObj spid="_x0000_s175107" name="CS ChemDraw Drawing" r:id="rId3" imgW="3515658" imgH="156803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0"/>
            <a:ext cx="842493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method is restricted to Chlorination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bromination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or F are usually introduced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arenes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using alternative methods.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reactive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halonium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  is formed by the removal of the halide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lewis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catalyst.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time iron is used in place of FeCl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FeBr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but the active catalyst is not Fe(0) but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FeBr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formed by the reaction of Fe and halogen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en-IN" sz="36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4155" name="Object 11"/>
          <p:cNvGraphicFramePr>
            <a:graphicFrameLocks noChangeAspect="1"/>
          </p:cNvGraphicFramePr>
          <p:nvPr/>
        </p:nvGraphicFramePr>
        <p:xfrm>
          <a:off x="323528" y="980728"/>
          <a:ext cx="8439703" cy="5119712"/>
        </p:xfrm>
        <a:graphic>
          <a:graphicData uri="http://schemas.openxmlformats.org/presentationml/2006/ole">
            <p:oleObj spid="_x0000_s134155" name="CS ChemDraw Drawing" r:id="rId3" imgW="7622491" imgH="462487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205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233</cp:revision>
  <dcterms:created xsi:type="dcterms:W3CDTF">2019-12-17T10:24:49Z</dcterms:created>
  <dcterms:modified xsi:type="dcterms:W3CDTF">2020-05-16T06:23:48Z</dcterms:modified>
</cp:coreProperties>
</file>