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8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2526E10A-045F-4EF5-B2A2-322D9A7AFDAC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9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9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ED6E974-0275-4A0E-ADF3-00E797BC0656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1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1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25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2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32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4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05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0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79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0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4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5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6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4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560235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7272366" cy="3289920"/>
          </a:xfrm>
        </p:spPr>
        <p:txBody>
          <a:bodyPr>
            <a:normAutofit fontScale="70000" lnSpcReduction="20000"/>
          </a:bodyPr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COMPARATIVE POLITICS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</a:t>
            </a:r>
            <a:r>
              <a:rPr b="1" dirty="0" sz="2800" lang="en-US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Almod’s</a:t>
            </a:r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views on Structural-Functional Approach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/>
          <p:nvPr/>
        </p:nvSpPr>
        <p:spPr>
          <a:xfrm>
            <a:off x="214282" y="214291"/>
            <a:ext cx="8786874" cy="64922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lcls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igys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mUgksaus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iqLrd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'The Politics of Developing Areas'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eas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oxhZdj.k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#</a:t>
            </a:r>
            <a:r>
              <a:rPr dirty="0" sz="2400" lang="en-IN" err="1" smtClean="0">
                <a:latin typeface="Kruti Dev 010" pitchFamily="2" charset="0"/>
              </a:rPr>
              <a:t>fp</a:t>
            </a:r>
            <a:r>
              <a:rPr dirty="0" sz="2400" lang="en-IN" smtClean="0">
                <a:latin typeface="Kruti Dev 010" pitchFamily="2" charset="0"/>
              </a:rPr>
              <a:t> fn[</a:t>
            </a:r>
            <a:r>
              <a:rPr dirty="0" sz="2400" lang="en-IN" err="1" smtClean="0">
                <a:latin typeface="Kruti Dev 010" pitchFamily="2" charset="0"/>
              </a:rPr>
              <a:t>kkbZ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crk;k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nwljs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xzg.k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ijEijkxr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mPp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izLFkku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vke.M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crk;k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kqfud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izkphu&amp;O;oLFkkvksa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fdruh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</a:t>
            </a:r>
            <a:r>
              <a:rPr dirty="0" sz="2400" lang="en-IN" smtClean="0">
                <a:latin typeface="Kruti Dev 010" pitchFamily="2" charset="0"/>
              </a:rPr>
              <a:t>=</a:t>
            </a:r>
            <a:r>
              <a:rPr dirty="0" sz="2400" lang="en-IN" err="1" smtClean="0">
                <a:latin typeface="Kruti Dev 010" pitchFamily="2" charset="0"/>
              </a:rPr>
              <a:t>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oxhZdj.k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rqyukRed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LorU</a:t>
            </a:r>
            <a:r>
              <a:rPr dirty="0" sz="2400" lang="en-IN" smtClean="0">
                <a:latin typeface="Kruti Dev 010" pitchFamily="2" charset="0"/>
              </a:rPr>
              <a:t>=k </a:t>
            </a:r>
            <a:r>
              <a:rPr dirty="0" sz="2400" lang="en-IN" err="1" smtClean="0">
                <a:latin typeface="Kruti Dev 010" pitchFamily="2" charset="0"/>
              </a:rPr>
              <a:t>foKku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vPNh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kerk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de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kerk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vPNh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vkfFkZd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rjg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ik'pkR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rRoksa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[</a:t>
            </a:r>
            <a:r>
              <a:rPr dirty="0" sz="2400" lang="en-IN" err="1" smtClean="0">
                <a:latin typeface="Kruti Dev 010" pitchFamily="2" charset="0"/>
              </a:rPr>
              <a:t>kkstdj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fodkl'khy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ns'kksa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rRoksa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igpku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vke.M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</a:t>
            </a:r>
            <a:r>
              <a:rPr dirty="0" sz="2400" lang="en-IN" smtClean="0">
                <a:latin typeface="Kruti Dev 010" pitchFamily="2" charset="0"/>
              </a:rPr>
              <a:t>% </a:t>
            </a:r>
            <a:r>
              <a:rPr dirty="0" sz="2400" lang="en-IN" err="1" smtClean="0">
                <a:latin typeface="Kruti Dev 010" pitchFamily="2" charset="0"/>
              </a:rPr>
              <a:t>fØ;kvksa</a:t>
            </a:r>
            <a:r>
              <a:rPr dirty="0" sz="2400" lang="en-IN" smtClean="0">
                <a:latin typeface="Kruti Dev 010" pitchFamily="2" charset="0"/>
              </a:rPr>
              <a:t> dh ,d ,</a:t>
            </a:r>
            <a:r>
              <a:rPr dirty="0" sz="2400" lang="en-IN" err="1" smtClean="0">
                <a:latin typeface="Kruti Dev 010" pitchFamily="2" charset="0"/>
              </a:rPr>
              <a:t>slh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LorU</a:t>
            </a:r>
            <a:r>
              <a:rPr dirty="0" sz="2400" lang="en-IN" smtClean="0">
                <a:latin typeface="Kruti Dev 010" pitchFamily="2" charset="0"/>
              </a:rPr>
              <a:t>=k </a:t>
            </a:r>
            <a:r>
              <a:rPr dirty="0" sz="2400" lang="en-IN" err="1" smtClean="0">
                <a:latin typeface="Kruti Dev 010" pitchFamily="2" charset="0"/>
              </a:rPr>
              <a:t>lektksa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285720" y="642918"/>
            <a:ext cx="8501122" cy="64922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,d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lekurk,a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lang="en-IN" smtClean="0">
                <a:latin typeface="Kruti Dev 010" pitchFamily="2" charset="0"/>
              </a:rPr>
              <a:t>,d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kapksa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cgq&amp;dk;kZRedrk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fuf'pr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dirty="0" sz="2400" lang="en-IN" err="1" smtClean="0">
                <a:latin typeface="Kruti Dev 010" pitchFamily="2" charset="0"/>
              </a:rPr>
              <a:t>fØ;k&amp;izfrfØ;kvksa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oSèkrk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mijksDr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fo'ks"krkvksa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lajpuk,a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fof'k"V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Lo:i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cny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ctr"/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O;oLFkk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ds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dk;Z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(Functions of Political System)- </a:t>
            </a:r>
          </a:p>
          <a:p>
            <a:pPr algn="just"/>
            <a:endParaRPr dirty="0" sz="2400" lang="en-IN" smtClean="0">
              <a:latin typeface="Kruti Dev 010" pitchFamily="2" charset="0"/>
            </a:endParaRPr>
          </a:p>
          <a:p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vkxr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crk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dguk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i;kZoj.k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vkxrksa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iwjk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lalk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ryk'k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ikUrj.k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cny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turk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izfrfØ;k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izfrlEHkj.k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 smtClean="0">
              <a:latin typeface="Kruti Dev 010" pitchFamily="2" charset="0"/>
            </a:endParaRPr>
          </a:p>
          <a:p>
            <a:endParaRPr b="1" dirty="0" sz="2400" lang="en-IN" smtClean="0"/>
          </a:p>
          <a:p>
            <a:r>
              <a:rPr b="1" dirty="0" sz="2400" lang="en-IN" smtClean="0"/>
              <a:t>(I) </a:t>
            </a:r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O;oLFkk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ds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vkxr&amp;dk;Z</a:t>
            </a:r>
            <a:endParaRPr b="1" dirty="0" sz="2400" lang="en-IN" smtClean="0">
              <a:latin typeface="Kruti Dev 010" pitchFamily="2" charset="0"/>
            </a:endParaRPr>
          </a:p>
          <a:p>
            <a:r>
              <a:rPr b="1" dirty="0" sz="2400" lang="en-IN" smtClean="0"/>
              <a:t>(Input Functions of Political System) :-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85720" y="571481"/>
            <a:ext cx="8643998" cy="5425441"/>
          </a:xfrm>
          <a:prstGeom prst="rect"/>
        </p:spPr>
        <p:txBody>
          <a:bodyPr wrap="square">
            <a:spAutoFit/>
          </a:bodyPr>
          <a:p>
            <a:pPr indent="-457200" marL="457200"/>
            <a:r>
              <a:rPr b="1" dirty="0" sz="2400" lang="en-IN" smtClean="0">
                <a:latin typeface="Kruti Dev 010" pitchFamily="2" charset="0"/>
              </a:rPr>
              <a:t>¼1½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lekthdj.k</a:t>
            </a:r>
            <a:r>
              <a:rPr dirty="0" sz="2400" i="1" lang="en-IN" smtClean="0">
                <a:latin typeface="Kruti Dev 010" pitchFamily="2" charset="0"/>
              </a:rPr>
              <a:t> ,</a:t>
            </a:r>
            <a:r>
              <a:rPr dirty="0" sz="2400" i="1" lang="en-IN" err="1" smtClean="0">
                <a:latin typeface="Kruti Dev 010" pitchFamily="2" charset="0"/>
              </a:rPr>
              <a:t>oa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HkrhZ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(Political Socialization and Recruitment)</a:t>
            </a:r>
            <a:r>
              <a:rPr dirty="0" sz="2400" lang="en-IN" smtClean="0"/>
              <a:t> </a:t>
            </a:r>
          </a:p>
          <a:p>
            <a:pPr indent="-457200" marL="457200"/>
            <a:endParaRPr b="1" dirty="0" sz="2400" lang="en-IN" smtClean="0">
              <a:latin typeface="Kruti Dev 010" pitchFamily="2" charset="0"/>
            </a:endParaRPr>
          </a:p>
          <a:p>
            <a:pPr indent="-457200" marL="457200"/>
            <a:r>
              <a:rPr b="1" dirty="0" sz="2400" lang="en-IN" smtClean="0">
                <a:latin typeface="Kruti Dev 010" pitchFamily="2" charset="0"/>
              </a:rPr>
              <a:t>¼2½ </a:t>
            </a:r>
            <a:r>
              <a:rPr dirty="0" sz="2400" i="1" lang="en-IN" err="1" smtClean="0">
                <a:latin typeface="Kruti Dev 010" pitchFamily="2" charset="0"/>
              </a:rPr>
              <a:t>fgr&amp;vfHkO;fDr</a:t>
            </a:r>
            <a:r>
              <a:rPr dirty="0" sz="2400" i="1" lang="en-IN" smtClean="0">
                <a:latin typeface="Kruti Dev 010" pitchFamily="2" charset="0"/>
              </a:rPr>
              <a:t> ;k </a:t>
            </a:r>
            <a:r>
              <a:rPr dirty="0" sz="2400" i="1" lang="en-IN" err="1" smtClean="0">
                <a:latin typeface="Kruti Dev 010" pitchFamily="2" charset="0"/>
              </a:rPr>
              <a:t>Li"Vhdj.k</a:t>
            </a:r>
            <a:r>
              <a:rPr dirty="0" sz="2400" i="1" lang="en-IN" smtClean="0"/>
              <a:t> (Interest Articulation)</a:t>
            </a:r>
          </a:p>
          <a:p>
            <a:endParaRPr dirty="0" sz="2400" lang="en-IN" smtClean="0"/>
          </a:p>
          <a:p>
            <a:r>
              <a:rPr dirty="0" sz="2400" lang="en-IN" smtClean="0"/>
              <a:t>(3) </a:t>
            </a:r>
            <a:r>
              <a:rPr dirty="0" sz="2400" i="1" lang="en-IN" err="1" smtClean="0">
                <a:latin typeface="Kruti Dev 010" pitchFamily="2" charset="0"/>
              </a:rPr>
              <a:t>fgr&amp;lewghdj.k</a:t>
            </a:r>
            <a:r>
              <a:rPr dirty="0" sz="2400" i="1" lang="en-IN" smtClean="0"/>
              <a:t> (Interest Aggregation)</a:t>
            </a:r>
          </a:p>
          <a:p>
            <a:endParaRPr dirty="0" sz="2400" lang="fr-FR" smtClean="0"/>
          </a:p>
          <a:p>
            <a:r>
              <a:rPr dirty="0" sz="2400" lang="fr-FR" smtClean="0"/>
              <a:t>(4) </a:t>
            </a:r>
            <a:r>
              <a:rPr dirty="0" sz="2400" i="1" lang="fr-FR" err="1" smtClean="0">
                <a:latin typeface="Kruti Dev 010" pitchFamily="2" charset="0"/>
              </a:rPr>
              <a:t>jktuhfrd</a:t>
            </a:r>
            <a:r>
              <a:rPr dirty="0" sz="2400" i="1" lang="fr-FR" smtClean="0">
                <a:latin typeface="Kruti Dev 010" pitchFamily="2" charset="0"/>
              </a:rPr>
              <a:t> </a:t>
            </a:r>
            <a:r>
              <a:rPr dirty="0" sz="2400" i="1" lang="fr-FR" err="1" smtClean="0">
                <a:latin typeface="Kruti Dev 010" pitchFamily="2" charset="0"/>
              </a:rPr>
              <a:t>lEisz"k.k</a:t>
            </a:r>
            <a:r>
              <a:rPr dirty="0" sz="2400" i="1" lang="fr-FR" smtClean="0">
                <a:latin typeface="Kruti Dev 010" pitchFamily="2" charset="0"/>
              </a:rPr>
              <a:t> </a:t>
            </a:r>
            <a:r>
              <a:rPr dirty="0" sz="2400" i="1" lang="fr-FR" smtClean="0"/>
              <a:t>(</a:t>
            </a:r>
            <a:r>
              <a:rPr dirty="0" sz="2400" i="1" lang="fr-FR" err="1" smtClean="0"/>
              <a:t>Political</a:t>
            </a:r>
            <a:r>
              <a:rPr dirty="0" sz="2400" i="1" lang="fr-FR" smtClean="0"/>
              <a:t> Communication)</a:t>
            </a:r>
            <a:r>
              <a:rPr b="1" dirty="0" sz="2400" lang="en-IN" smtClean="0"/>
              <a:t> </a:t>
            </a:r>
          </a:p>
          <a:p>
            <a:endParaRPr b="1" dirty="0" sz="2400" lang="en-IN" smtClean="0"/>
          </a:p>
          <a:p>
            <a:r>
              <a:rPr b="1" dirty="0" sz="2400" lang="en-IN" smtClean="0"/>
              <a:t>(II) </a:t>
            </a:r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O;oLFkk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ds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fuxZr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err="1" smtClean="0">
                <a:latin typeface="Kruti Dev 010" pitchFamily="2" charset="0"/>
              </a:rPr>
              <a:t>dk;Z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i="1" lang="en-IN" smtClean="0"/>
              <a:t>(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Output Function of Political System) :-</a:t>
            </a:r>
          </a:p>
          <a:p>
            <a:endParaRPr b="1" dirty="0" sz="2400" lang="en-IN" smtClean="0">
              <a:latin typeface="Kruti Dev 010" pitchFamily="2" charset="0"/>
            </a:endParaRPr>
          </a:p>
          <a:p>
            <a:r>
              <a:rPr b="1" dirty="0" sz="2400" lang="en-IN" smtClean="0">
                <a:latin typeface="Kruti Dev 010" pitchFamily="2" charset="0"/>
              </a:rPr>
              <a:t>¼1½ </a:t>
            </a:r>
            <a:r>
              <a:rPr b="1" dirty="0" sz="2400" lang="en-IN" err="1" smtClean="0">
                <a:latin typeface="Kruti Dev 010" pitchFamily="2" charset="0"/>
              </a:rPr>
              <a:t>fu;e&amp;fuekZ.k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(Rule-Making)</a:t>
            </a:r>
          </a:p>
          <a:p>
            <a:r>
              <a:rPr b="1" dirty="0" sz="2400" lang="en-IN" smtClean="0">
                <a:latin typeface="Kruti Dev 010" pitchFamily="2" charset="0"/>
              </a:rPr>
              <a:t>¼2½ </a:t>
            </a:r>
            <a:r>
              <a:rPr b="1" dirty="0" sz="2400" i="1" lang="en-IN" err="1" smtClean="0">
                <a:latin typeface="Kruti Dev 010" pitchFamily="2" charset="0"/>
              </a:rPr>
              <a:t>fu;e&amp;vuqiz;ksx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(Rule-Application)</a:t>
            </a:r>
          </a:p>
          <a:p>
            <a:r>
              <a:rPr b="1" dirty="0" sz="2400" lang="en-IN" smtClean="0">
                <a:latin typeface="Kruti Dev 010" pitchFamily="2" charset="0"/>
              </a:rPr>
              <a:t>¼3½ </a:t>
            </a:r>
            <a:r>
              <a:rPr b="1" dirty="0" sz="2400" i="1" lang="en-IN" err="1" smtClean="0">
                <a:latin typeface="Kruti Dev 010" pitchFamily="2" charset="0"/>
              </a:rPr>
              <a:t>fu;e&amp;vf</a:t>
            </a:r>
            <a:r>
              <a:rPr b="1" dirty="0" sz="2400" i="1" lang="en-IN" smtClean="0">
                <a:latin typeface="Kruti Dev 010" pitchFamily="2" charset="0"/>
              </a:rPr>
              <a:t>/</a:t>
            </a:r>
            <a:r>
              <a:rPr b="1" dirty="0" sz="2400" i="1" lang="en-IN" err="1" smtClean="0">
                <a:latin typeface="Kruti Dev 010" pitchFamily="2" charset="0"/>
              </a:rPr>
              <a:t>kfu.kZ</a:t>
            </a:r>
            <a:r>
              <a:rPr b="1" dirty="0" sz="2400" i="1" lang="en-IN" smtClean="0">
                <a:latin typeface="Kruti Dev 010" pitchFamily="2" charset="0"/>
              </a:rPr>
              <a:t>;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(Rule-Adjudication)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1214414" y="2214554"/>
            <a:ext cx="5715040" cy="1094740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2020-05-16T07:26:09Z</dcterms:modified>
</cp:coreProperties>
</file>